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36"/>
  </p:notesMasterIdLst>
  <p:handoutMasterIdLst>
    <p:handoutMasterId r:id="rId37"/>
  </p:handoutMasterIdLst>
  <p:sldIdLst>
    <p:sldId id="256" r:id="rId2"/>
    <p:sldId id="257" r:id="rId3"/>
    <p:sldId id="258" r:id="rId4"/>
    <p:sldId id="259" r:id="rId5"/>
    <p:sldId id="261" r:id="rId6"/>
    <p:sldId id="286" r:id="rId7"/>
    <p:sldId id="298" r:id="rId8"/>
    <p:sldId id="263" r:id="rId9"/>
    <p:sldId id="264" r:id="rId10"/>
    <p:sldId id="291" r:id="rId11"/>
    <p:sldId id="297" r:id="rId12"/>
    <p:sldId id="303" r:id="rId13"/>
    <p:sldId id="266" r:id="rId14"/>
    <p:sldId id="289" r:id="rId15"/>
    <p:sldId id="268" r:id="rId16"/>
    <p:sldId id="304" r:id="rId17"/>
    <p:sldId id="305" r:id="rId18"/>
    <p:sldId id="292" r:id="rId19"/>
    <p:sldId id="278" r:id="rId20"/>
    <p:sldId id="279" r:id="rId21"/>
    <p:sldId id="265" r:id="rId22"/>
    <p:sldId id="288" r:id="rId23"/>
    <p:sldId id="269" r:id="rId24"/>
    <p:sldId id="270" r:id="rId25"/>
    <p:sldId id="299" r:id="rId26"/>
    <p:sldId id="300" r:id="rId27"/>
    <p:sldId id="301" r:id="rId28"/>
    <p:sldId id="276" r:id="rId29"/>
    <p:sldId id="296" r:id="rId30"/>
    <p:sldId id="280" r:id="rId31"/>
    <p:sldId id="281" r:id="rId32"/>
    <p:sldId id="282" r:id="rId33"/>
    <p:sldId id="283" r:id="rId34"/>
    <p:sldId id="287" r:id="rId35"/>
  </p:sldIdLst>
  <p:sldSz cx="9144000" cy="6858000" type="screen4x3"/>
  <p:notesSz cx="6797675" cy="9926638"/>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FF99"/>
    <a:srgbClr val="EC6E82"/>
    <a:srgbClr val="0000CC"/>
    <a:srgbClr val="FF0066"/>
    <a:srgbClr val="66FF66"/>
    <a:srgbClr val="CC0000"/>
    <a:srgbClr val="CCFFFF"/>
    <a:srgbClr val="FDADB3"/>
    <a:srgbClr val="551882"/>
    <a:srgbClr val="AE93C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72" autoAdjust="0"/>
    <p:restoredTop sz="94756" autoAdjust="0"/>
  </p:normalViewPr>
  <p:slideViewPr>
    <p:cSldViewPr>
      <p:cViewPr varScale="1">
        <p:scale>
          <a:sx n="40" d="100"/>
          <a:sy n="40" d="100"/>
        </p:scale>
        <p:origin x="-702" y="-96"/>
      </p:cViewPr>
      <p:guideLst>
        <p:guide orient="horz" pos="2160"/>
        <p:guide pos="2880"/>
      </p:guideLst>
    </p:cSldViewPr>
  </p:slideViewPr>
  <p:outlineViewPr>
    <p:cViewPr>
      <p:scale>
        <a:sx n="33" d="100"/>
        <a:sy n="33" d="100"/>
      </p:scale>
      <p:origin x="0" y="8082"/>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D73B45B8-618A-4200-B6A5-7F809BD36FC1}" type="datetimeFigureOut">
              <a:rPr lang="zh-TW" altLang="en-US" smtClean="0"/>
              <a:pPr/>
              <a:t>2016/5/4</a:t>
            </a:fld>
            <a:endParaRPr lang="zh-TW" altLang="en-US"/>
          </a:p>
        </p:txBody>
      </p:sp>
      <p:sp>
        <p:nvSpPr>
          <p:cNvPr id="4" name="頁尾版面配置區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6A3F42E-07A4-42E3-9914-2B90E06EFEBD}" type="slidenum">
              <a:rPr lang="zh-TW" altLang="en-US" smtClean="0"/>
              <a:pPr/>
              <a:t>‹#›</a:t>
            </a:fld>
            <a:endParaRPr lang="zh-TW" altLang="en-US"/>
          </a:p>
        </p:txBody>
      </p:sp>
    </p:spTree>
    <p:extLst>
      <p:ext uri="{BB962C8B-B14F-4D97-AF65-F5344CB8AC3E}">
        <p14:creationId xmlns:p14="http://schemas.microsoft.com/office/powerpoint/2010/main" xmlns="" val="16960455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ea typeface="新細明體" charset="-120"/>
              </a:defRPr>
            </a:lvl1pPr>
          </a:lstStyle>
          <a:p>
            <a:pPr>
              <a:defRPr/>
            </a:pPr>
            <a:endParaRPr lang="zh-TW" altLang="en-US"/>
          </a:p>
        </p:txBody>
      </p:sp>
      <p:sp>
        <p:nvSpPr>
          <p:cNvPr id="3" name="日期版面配置區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ea typeface="新細明體" charset="-120"/>
              </a:defRPr>
            </a:lvl1pPr>
          </a:lstStyle>
          <a:p>
            <a:pPr>
              <a:defRPr/>
            </a:pPr>
            <a:fld id="{A852D32E-9930-45C2-9F5D-407B5D479B57}" type="datetimeFigureOut">
              <a:rPr lang="zh-TW" altLang="en-US"/>
              <a:pPr>
                <a:defRPr/>
              </a:pPr>
              <a:t>2016/5/4</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zh-TW" altLang="en-US" noProof="0" smtClean="0"/>
          </a:p>
        </p:txBody>
      </p:sp>
      <p:sp>
        <p:nvSpPr>
          <p:cNvPr id="5" name="備忘稿版面配置區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zh-TW" altLang="en-US" noProof="0" smtClean="0"/>
              <a:t>按一下以編輯母片文字樣式</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6" name="頁尾版面配置區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ea typeface="新細明體" charset="-120"/>
              </a:defRPr>
            </a:lvl1pPr>
          </a:lstStyle>
          <a:p>
            <a:pPr>
              <a:defRPr/>
            </a:pPr>
            <a:endParaRPr lang="zh-TW" altLang="en-US"/>
          </a:p>
        </p:txBody>
      </p:sp>
      <p:sp>
        <p:nvSpPr>
          <p:cNvPr id="7" name="投影片編號版面配置區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ea typeface="新細明體" charset="-120"/>
              </a:defRPr>
            </a:lvl1pPr>
          </a:lstStyle>
          <a:p>
            <a:pPr>
              <a:defRPr/>
            </a:pPr>
            <a:fld id="{B9F3B2FA-B643-4FB5-9C46-EE2BD5941965}" type="slidenum">
              <a:rPr lang="zh-TW" altLang="en-US"/>
              <a:pPr>
                <a:defRPr/>
              </a:pPr>
              <a:t>‹#›</a:t>
            </a:fld>
            <a:endParaRPr lang="zh-TW" altLang="en-US"/>
          </a:p>
        </p:txBody>
      </p:sp>
    </p:spTree>
    <p:extLst>
      <p:ext uri="{BB962C8B-B14F-4D97-AF65-F5344CB8AC3E}">
        <p14:creationId xmlns:p14="http://schemas.microsoft.com/office/powerpoint/2010/main" xmlns="" val="1318961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1</a:t>
            </a:fld>
            <a:endParaRPr lang="zh-TW" altLang="en-US"/>
          </a:p>
        </p:txBody>
      </p:sp>
    </p:spTree>
    <p:extLst>
      <p:ext uri="{BB962C8B-B14F-4D97-AF65-F5344CB8AC3E}">
        <p14:creationId xmlns:p14="http://schemas.microsoft.com/office/powerpoint/2010/main" xmlns="" val="14818593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10</a:t>
            </a:fld>
            <a:endParaRPr lang="zh-TW" altLang="en-US"/>
          </a:p>
        </p:txBody>
      </p:sp>
    </p:spTree>
    <p:extLst>
      <p:ext uri="{BB962C8B-B14F-4D97-AF65-F5344CB8AC3E}">
        <p14:creationId xmlns:p14="http://schemas.microsoft.com/office/powerpoint/2010/main" xmlns="" val="42068542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11</a:t>
            </a:fld>
            <a:endParaRPr lang="zh-TW" altLang="en-US"/>
          </a:p>
        </p:txBody>
      </p:sp>
    </p:spTree>
    <p:extLst>
      <p:ext uri="{BB962C8B-B14F-4D97-AF65-F5344CB8AC3E}">
        <p14:creationId xmlns:p14="http://schemas.microsoft.com/office/powerpoint/2010/main" xmlns="" val="17842672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12</a:t>
            </a:fld>
            <a:endParaRPr lang="zh-TW" altLang="en-US"/>
          </a:p>
        </p:txBody>
      </p:sp>
    </p:spTree>
    <p:extLst>
      <p:ext uri="{BB962C8B-B14F-4D97-AF65-F5344CB8AC3E}">
        <p14:creationId xmlns:p14="http://schemas.microsoft.com/office/powerpoint/2010/main" xmlns="" val="102853278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13</a:t>
            </a:fld>
            <a:endParaRPr lang="zh-TW" altLang="en-US"/>
          </a:p>
        </p:txBody>
      </p:sp>
    </p:spTree>
    <p:extLst>
      <p:ext uri="{BB962C8B-B14F-4D97-AF65-F5344CB8AC3E}">
        <p14:creationId xmlns:p14="http://schemas.microsoft.com/office/powerpoint/2010/main" xmlns="" val="20251052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14</a:t>
            </a:fld>
            <a:endParaRPr lang="zh-TW" altLang="en-US"/>
          </a:p>
        </p:txBody>
      </p:sp>
    </p:spTree>
    <p:extLst>
      <p:ext uri="{BB962C8B-B14F-4D97-AF65-F5344CB8AC3E}">
        <p14:creationId xmlns:p14="http://schemas.microsoft.com/office/powerpoint/2010/main" xmlns="" val="7142835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15</a:t>
            </a:fld>
            <a:endParaRPr lang="zh-TW" altLang="en-US"/>
          </a:p>
        </p:txBody>
      </p:sp>
    </p:spTree>
    <p:extLst>
      <p:ext uri="{BB962C8B-B14F-4D97-AF65-F5344CB8AC3E}">
        <p14:creationId xmlns:p14="http://schemas.microsoft.com/office/powerpoint/2010/main" xmlns="" val="30379332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16</a:t>
            </a:fld>
            <a:endParaRPr lang="zh-TW" altLang="en-US"/>
          </a:p>
        </p:txBody>
      </p:sp>
    </p:spTree>
    <p:extLst>
      <p:ext uri="{BB962C8B-B14F-4D97-AF65-F5344CB8AC3E}">
        <p14:creationId xmlns:p14="http://schemas.microsoft.com/office/powerpoint/2010/main" xmlns="" val="37997600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17</a:t>
            </a:fld>
            <a:endParaRPr lang="zh-TW" altLang="en-US"/>
          </a:p>
        </p:txBody>
      </p:sp>
    </p:spTree>
    <p:extLst>
      <p:ext uri="{BB962C8B-B14F-4D97-AF65-F5344CB8AC3E}">
        <p14:creationId xmlns:p14="http://schemas.microsoft.com/office/powerpoint/2010/main" xmlns="" val="22199868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18</a:t>
            </a:fld>
            <a:endParaRPr lang="zh-TW" altLang="en-US"/>
          </a:p>
        </p:txBody>
      </p:sp>
    </p:spTree>
    <p:extLst>
      <p:ext uri="{BB962C8B-B14F-4D97-AF65-F5344CB8AC3E}">
        <p14:creationId xmlns:p14="http://schemas.microsoft.com/office/powerpoint/2010/main" xmlns="" val="10889067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19</a:t>
            </a:fld>
            <a:endParaRPr lang="zh-TW" altLang="en-US"/>
          </a:p>
        </p:txBody>
      </p:sp>
    </p:spTree>
    <p:extLst>
      <p:ext uri="{BB962C8B-B14F-4D97-AF65-F5344CB8AC3E}">
        <p14:creationId xmlns:p14="http://schemas.microsoft.com/office/powerpoint/2010/main" xmlns="" val="33848868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2</a:t>
            </a:fld>
            <a:endParaRPr lang="zh-TW" altLang="en-US"/>
          </a:p>
        </p:txBody>
      </p:sp>
    </p:spTree>
    <p:extLst>
      <p:ext uri="{BB962C8B-B14F-4D97-AF65-F5344CB8AC3E}">
        <p14:creationId xmlns:p14="http://schemas.microsoft.com/office/powerpoint/2010/main" xmlns="" val="36021441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20</a:t>
            </a:fld>
            <a:endParaRPr lang="zh-TW" altLang="en-US"/>
          </a:p>
        </p:txBody>
      </p:sp>
    </p:spTree>
    <p:extLst>
      <p:ext uri="{BB962C8B-B14F-4D97-AF65-F5344CB8AC3E}">
        <p14:creationId xmlns:p14="http://schemas.microsoft.com/office/powerpoint/2010/main" xmlns="" val="17829482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21</a:t>
            </a:fld>
            <a:endParaRPr lang="zh-TW" altLang="en-US"/>
          </a:p>
        </p:txBody>
      </p:sp>
    </p:spTree>
    <p:extLst>
      <p:ext uri="{BB962C8B-B14F-4D97-AF65-F5344CB8AC3E}">
        <p14:creationId xmlns:p14="http://schemas.microsoft.com/office/powerpoint/2010/main" xmlns="" val="394516827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22</a:t>
            </a:fld>
            <a:endParaRPr lang="zh-TW" altLang="en-US"/>
          </a:p>
        </p:txBody>
      </p:sp>
    </p:spTree>
    <p:extLst>
      <p:ext uri="{BB962C8B-B14F-4D97-AF65-F5344CB8AC3E}">
        <p14:creationId xmlns:p14="http://schemas.microsoft.com/office/powerpoint/2010/main" xmlns="" val="10849645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23</a:t>
            </a:fld>
            <a:endParaRPr lang="zh-TW" altLang="en-US"/>
          </a:p>
        </p:txBody>
      </p:sp>
    </p:spTree>
    <p:extLst>
      <p:ext uri="{BB962C8B-B14F-4D97-AF65-F5344CB8AC3E}">
        <p14:creationId xmlns:p14="http://schemas.microsoft.com/office/powerpoint/2010/main" xmlns="" val="29934399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投影片圖像版面配置區 1"/>
          <p:cNvSpPr>
            <a:spLocks noGrp="1" noRot="1" noChangeAspect="1" noTextEdit="1"/>
          </p:cNvSpPr>
          <p:nvPr>
            <p:ph type="sldImg"/>
          </p:nvPr>
        </p:nvSpPr>
        <p:spPr bwMode="auto">
          <a:noFill/>
          <a:ln>
            <a:solidFill>
              <a:srgbClr val="000000"/>
            </a:solidFill>
            <a:miter lim="800000"/>
            <a:headEnd/>
            <a:tailEnd/>
          </a:ln>
        </p:spPr>
      </p:sp>
      <p:sp>
        <p:nvSpPr>
          <p:cNvPr id="45059" name="備忘稿版面配置區 2"/>
          <p:cNvSpPr>
            <a:spLocks noGrp="1"/>
          </p:cNvSpPr>
          <p:nvPr>
            <p:ph type="body" idx="1"/>
          </p:nvPr>
        </p:nvSpPr>
        <p:spPr bwMode="auto">
          <a:noFill/>
        </p:spPr>
        <p:txBody>
          <a:bodyPr wrap="square" numCol="1" anchor="t" anchorCtr="0" compatLnSpc="1">
            <a:prstTxWarp prst="textNoShape">
              <a:avLst/>
            </a:prstTxWarp>
          </a:bodyPr>
          <a:lstStyle/>
          <a:p>
            <a:endParaRPr lang="zh-TW" altLang="en-US" smtClean="0"/>
          </a:p>
        </p:txBody>
      </p:sp>
      <p:sp>
        <p:nvSpPr>
          <p:cNvPr id="45060" name="投影片編號版面配置區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28BFAFE6-4B0C-49C4-8511-48A4A9759B39}" type="slidenum">
              <a:rPr lang="zh-TW" altLang="en-US" smtClean="0">
                <a:ea typeface="新細明體" pitchFamily="18" charset="-120"/>
              </a:rPr>
              <a:pPr/>
              <a:t>24</a:t>
            </a:fld>
            <a:endParaRPr lang="zh-TW" altLang="en-US" smtClean="0">
              <a:ea typeface="新細明體" pitchFamily="18" charset="-120"/>
            </a:endParaRPr>
          </a:p>
        </p:txBody>
      </p:sp>
    </p:spTree>
    <p:extLst>
      <p:ext uri="{BB962C8B-B14F-4D97-AF65-F5344CB8AC3E}">
        <p14:creationId xmlns:p14="http://schemas.microsoft.com/office/powerpoint/2010/main" xmlns="" val="28102042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25</a:t>
            </a:fld>
            <a:endParaRPr lang="zh-TW" altLang="en-US"/>
          </a:p>
        </p:txBody>
      </p:sp>
    </p:spTree>
    <p:extLst>
      <p:ext uri="{BB962C8B-B14F-4D97-AF65-F5344CB8AC3E}">
        <p14:creationId xmlns:p14="http://schemas.microsoft.com/office/powerpoint/2010/main" xmlns="" val="15762408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26</a:t>
            </a:fld>
            <a:endParaRPr lang="zh-TW" altLang="en-US"/>
          </a:p>
        </p:txBody>
      </p:sp>
    </p:spTree>
    <p:extLst>
      <p:ext uri="{BB962C8B-B14F-4D97-AF65-F5344CB8AC3E}">
        <p14:creationId xmlns:p14="http://schemas.microsoft.com/office/powerpoint/2010/main" xmlns="" val="344182568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27</a:t>
            </a:fld>
            <a:endParaRPr lang="zh-TW" altLang="en-US"/>
          </a:p>
        </p:txBody>
      </p:sp>
    </p:spTree>
    <p:extLst>
      <p:ext uri="{BB962C8B-B14F-4D97-AF65-F5344CB8AC3E}">
        <p14:creationId xmlns:p14="http://schemas.microsoft.com/office/powerpoint/2010/main" xmlns="" val="217091256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28</a:t>
            </a:fld>
            <a:endParaRPr lang="zh-TW" altLang="en-US"/>
          </a:p>
        </p:txBody>
      </p:sp>
    </p:spTree>
    <p:extLst>
      <p:ext uri="{BB962C8B-B14F-4D97-AF65-F5344CB8AC3E}">
        <p14:creationId xmlns:p14="http://schemas.microsoft.com/office/powerpoint/2010/main" xmlns="" val="1653358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29</a:t>
            </a:fld>
            <a:endParaRPr lang="zh-TW" altLang="en-US"/>
          </a:p>
        </p:txBody>
      </p:sp>
    </p:spTree>
    <p:extLst>
      <p:ext uri="{BB962C8B-B14F-4D97-AF65-F5344CB8AC3E}">
        <p14:creationId xmlns:p14="http://schemas.microsoft.com/office/powerpoint/2010/main" xmlns="" val="37783465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3</a:t>
            </a:fld>
            <a:endParaRPr lang="zh-TW" altLang="en-US"/>
          </a:p>
        </p:txBody>
      </p:sp>
    </p:spTree>
    <p:extLst>
      <p:ext uri="{BB962C8B-B14F-4D97-AF65-F5344CB8AC3E}">
        <p14:creationId xmlns:p14="http://schemas.microsoft.com/office/powerpoint/2010/main" xmlns="" val="148789983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30</a:t>
            </a:fld>
            <a:endParaRPr lang="zh-TW" altLang="en-US"/>
          </a:p>
        </p:txBody>
      </p:sp>
    </p:spTree>
    <p:extLst>
      <p:ext uri="{BB962C8B-B14F-4D97-AF65-F5344CB8AC3E}">
        <p14:creationId xmlns:p14="http://schemas.microsoft.com/office/powerpoint/2010/main" xmlns="" val="80961044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31</a:t>
            </a:fld>
            <a:endParaRPr lang="zh-TW" altLang="en-US"/>
          </a:p>
        </p:txBody>
      </p:sp>
    </p:spTree>
    <p:extLst>
      <p:ext uri="{BB962C8B-B14F-4D97-AF65-F5344CB8AC3E}">
        <p14:creationId xmlns:p14="http://schemas.microsoft.com/office/powerpoint/2010/main" xmlns="" val="69987511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32</a:t>
            </a:fld>
            <a:endParaRPr lang="zh-TW" altLang="en-US"/>
          </a:p>
        </p:txBody>
      </p:sp>
    </p:spTree>
    <p:extLst>
      <p:ext uri="{BB962C8B-B14F-4D97-AF65-F5344CB8AC3E}">
        <p14:creationId xmlns:p14="http://schemas.microsoft.com/office/powerpoint/2010/main" xmlns="" val="23133108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33</a:t>
            </a:fld>
            <a:endParaRPr lang="zh-TW" altLang="en-US"/>
          </a:p>
        </p:txBody>
      </p:sp>
    </p:spTree>
    <p:extLst>
      <p:ext uri="{BB962C8B-B14F-4D97-AF65-F5344CB8AC3E}">
        <p14:creationId xmlns:p14="http://schemas.microsoft.com/office/powerpoint/2010/main" xmlns="" val="142622038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34</a:t>
            </a:fld>
            <a:endParaRPr lang="zh-TW" altLang="en-US"/>
          </a:p>
        </p:txBody>
      </p:sp>
    </p:spTree>
    <p:extLst>
      <p:ext uri="{BB962C8B-B14F-4D97-AF65-F5344CB8AC3E}">
        <p14:creationId xmlns:p14="http://schemas.microsoft.com/office/powerpoint/2010/main" xmlns="" val="3960210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4</a:t>
            </a:fld>
            <a:endParaRPr lang="zh-TW" altLang="en-US"/>
          </a:p>
        </p:txBody>
      </p:sp>
    </p:spTree>
    <p:extLst>
      <p:ext uri="{BB962C8B-B14F-4D97-AF65-F5344CB8AC3E}">
        <p14:creationId xmlns:p14="http://schemas.microsoft.com/office/powerpoint/2010/main" xmlns="" val="9007686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5</a:t>
            </a:fld>
            <a:endParaRPr lang="zh-TW" altLang="en-US"/>
          </a:p>
        </p:txBody>
      </p:sp>
    </p:spTree>
    <p:extLst>
      <p:ext uri="{BB962C8B-B14F-4D97-AF65-F5344CB8AC3E}">
        <p14:creationId xmlns:p14="http://schemas.microsoft.com/office/powerpoint/2010/main" xmlns="" val="15676546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6</a:t>
            </a:fld>
            <a:endParaRPr lang="zh-TW" altLang="en-US"/>
          </a:p>
        </p:txBody>
      </p:sp>
    </p:spTree>
    <p:extLst>
      <p:ext uri="{BB962C8B-B14F-4D97-AF65-F5344CB8AC3E}">
        <p14:creationId xmlns:p14="http://schemas.microsoft.com/office/powerpoint/2010/main" xmlns="" val="28475396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7</a:t>
            </a:fld>
            <a:endParaRPr lang="zh-TW" altLang="en-US"/>
          </a:p>
        </p:txBody>
      </p:sp>
    </p:spTree>
    <p:extLst>
      <p:ext uri="{BB962C8B-B14F-4D97-AF65-F5344CB8AC3E}">
        <p14:creationId xmlns:p14="http://schemas.microsoft.com/office/powerpoint/2010/main" xmlns="" val="41742130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8</a:t>
            </a:fld>
            <a:endParaRPr lang="zh-TW" altLang="en-US"/>
          </a:p>
        </p:txBody>
      </p:sp>
    </p:spTree>
    <p:extLst>
      <p:ext uri="{BB962C8B-B14F-4D97-AF65-F5344CB8AC3E}">
        <p14:creationId xmlns:p14="http://schemas.microsoft.com/office/powerpoint/2010/main" xmlns="" val="665139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dirty="0"/>
          </a:p>
        </p:txBody>
      </p:sp>
      <p:sp>
        <p:nvSpPr>
          <p:cNvPr id="4" name="投影片編號版面配置區 3"/>
          <p:cNvSpPr>
            <a:spLocks noGrp="1"/>
          </p:cNvSpPr>
          <p:nvPr>
            <p:ph type="sldNum" sz="quarter" idx="10"/>
          </p:nvPr>
        </p:nvSpPr>
        <p:spPr/>
        <p:txBody>
          <a:bodyPr/>
          <a:lstStyle/>
          <a:p>
            <a:pPr>
              <a:defRPr/>
            </a:pPr>
            <a:fld id="{B9F3B2FA-B643-4FB5-9C46-EE2BD5941965}" type="slidenum">
              <a:rPr lang="zh-TW" altLang="en-US" smtClean="0"/>
              <a:pPr>
                <a:defRPr/>
              </a:pPr>
              <a:t>9</a:t>
            </a:fld>
            <a:endParaRPr lang="zh-TW" altLang="en-US"/>
          </a:p>
        </p:txBody>
      </p:sp>
    </p:spTree>
    <p:extLst>
      <p:ext uri="{BB962C8B-B14F-4D97-AF65-F5344CB8AC3E}">
        <p14:creationId xmlns:p14="http://schemas.microsoft.com/office/powerpoint/2010/main" xmlns="" val="18728647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sp>
        <p:nvSpPr>
          <p:cNvPr id="4" name="流程圖: 文件 3"/>
          <p:cNvSpPr>
            <a:spLocks noChangeArrowheads="1"/>
          </p:cNvSpPr>
          <p:nvPr userDrawn="1"/>
        </p:nvSpPr>
        <p:spPr bwMode="auto">
          <a:xfrm flipV="1">
            <a:off x="0" y="5033963"/>
            <a:ext cx="9144000" cy="1824037"/>
          </a:xfrm>
          <a:prstGeom prst="flowChartDocument">
            <a:avLst/>
          </a:prstGeom>
          <a:solidFill>
            <a:srgbClr val="EC6E82"/>
          </a:solidFill>
          <a:ln w="25400" algn="ctr">
            <a:noFill/>
            <a:miter lim="800000"/>
            <a:headEnd/>
            <a:tailEnd/>
          </a:ln>
        </p:spPr>
        <p:txBody>
          <a:bodyPr rot="10800000" anchor="ctr"/>
          <a:lstStyle/>
          <a:p>
            <a:pPr algn="ctr">
              <a:defRPr/>
            </a:pPr>
            <a:endParaRPr lang="zh-TW" altLang="en-US">
              <a:solidFill>
                <a:srgbClr val="FFFFFF"/>
              </a:solidFill>
            </a:endParaRPr>
          </a:p>
        </p:txBody>
      </p:sp>
      <p:sp>
        <p:nvSpPr>
          <p:cNvPr id="5" name="矩形 4"/>
          <p:cNvSpPr/>
          <p:nvPr userDrawn="1"/>
        </p:nvSpPr>
        <p:spPr>
          <a:xfrm>
            <a:off x="539552" y="2420887"/>
            <a:ext cx="7992888" cy="36000"/>
          </a:xfrm>
          <a:prstGeom prst="rect">
            <a:avLst/>
          </a:prstGeom>
          <a:gradFill flip="none" rotWithShape="1">
            <a:gsLst>
              <a:gs pos="0">
                <a:srgbClr val="EC6E82"/>
              </a:gs>
              <a:gs pos="50000">
                <a:srgbClr val="C00000"/>
              </a:gs>
              <a:gs pos="100000">
                <a:srgbClr val="EC6E82"/>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dirty="0"/>
          </a:p>
        </p:txBody>
      </p:sp>
      <p:pic>
        <p:nvPicPr>
          <p:cNvPr id="6" name="Picture 17"/>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250825" y="4437063"/>
            <a:ext cx="712788" cy="1096962"/>
          </a:xfrm>
          <a:prstGeom prst="rect">
            <a:avLst/>
          </a:prstGeom>
          <a:noFill/>
          <a:ln w="9525">
            <a:noFill/>
            <a:miter lim="800000"/>
            <a:headEnd/>
            <a:tailEnd/>
          </a:ln>
        </p:spPr>
      </p:pic>
      <p:sp>
        <p:nvSpPr>
          <p:cNvPr id="26628" name="Rectangle 4"/>
          <p:cNvSpPr>
            <a:spLocks noGrp="1" noChangeArrowheads="1"/>
          </p:cNvSpPr>
          <p:nvPr>
            <p:ph type="ctrTitle"/>
          </p:nvPr>
        </p:nvSpPr>
        <p:spPr>
          <a:xfrm>
            <a:off x="617538" y="877888"/>
            <a:ext cx="7772400" cy="1470025"/>
          </a:xfrm>
        </p:spPr>
        <p:txBody>
          <a:bodyPr/>
          <a:lstStyle>
            <a:lvl1pPr>
              <a:defRPr/>
            </a:lvl1pPr>
          </a:lstStyle>
          <a:p>
            <a:r>
              <a:rPr lang="zh-TW" altLang="en-US" smtClean="0"/>
              <a:t>按一下以編輯母片標題樣式</a:t>
            </a:r>
            <a:endParaRPr lang="zh-TW" altLang="en-US"/>
          </a:p>
        </p:txBody>
      </p:sp>
      <p:sp>
        <p:nvSpPr>
          <p:cNvPr id="26629" name="Rectangle 5"/>
          <p:cNvSpPr>
            <a:spLocks noGrp="1" noChangeArrowheads="1"/>
          </p:cNvSpPr>
          <p:nvPr>
            <p:ph type="subTitle" idx="1"/>
          </p:nvPr>
        </p:nvSpPr>
        <p:spPr>
          <a:xfrm>
            <a:off x="2141538" y="2547938"/>
            <a:ext cx="6400800" cy="1752600"/>
          </a:xfrm>
        </p:spPr>
        <p:txBody>
          <a:bodyPr/>
          <a:lstStyle>
            <a:lvl1pPr marL="0" indent="0" algn="ctr">
              <a:buFontTx/>
              <a:buNone/>
              <a:defRPr/>
            </a:lvl1pPr>
          </a:lstStyle>
          <a:p>
            <a:r>
              <a:rPr lang="zh-TW" altLang="en-US" smtClean="0"/>
              <a:t>按一下以編輯母片副標題樣式</a:t>
            </a:r>
            <a:endParaRPr lang="zh-TW" altLang="en-US"/>
          </a:p>
        </p:txBody>
      </p:sp>
      <p:sp>
        <p:nvSpPr>
          <p:cNvPr id="7" name="Rectangle 6"/>
          <p:cNvSpPr>
            <a:spLocks noGrp="1" noChangeArrowheads="1"/>
          </p:cNvSpPr>
          <p:nvPr>
            <p:ph type="dt" sz="half" idx="10"/>
          </p:nvPr>
        </p:nvSpPr>
        <p:spPr>
          <a:xfrm>
            <a:off x="457200" y="6245225"/>
            <a:ext cx="2133600" cy="476250"/>
          </a:xfrm>
          <a:prstGeom prst="rect">
            <a:avLst/>
          </a:prstGeom>
        </p:spPr>
        <p:txBody>
          <a:bodyPr/>
          <a:lstStyle>
            <a:lvl1pPr>
              <a:defRPr>
                <a:ea typeface="新細明體" charset="-120"/>
              </a:defRPr>
            </a:lvl1pPr>
          </a:lstStyle>
          <a:p>
            <a:pPr>
              <a:defRPr/>
            </a:pPr>
            <a:fld id="{9A8CA66B-4F7E-4EF0-828E-026B759C30FF}" type="datetime1">
              <a:rPr lang="zh-TW" altLang="en-US" smtClean="0"/>
              <a:pPr>
                <a:defRPr/>
              </a:pPr>
              <a:t>2016/5/4</a:t>
            </a:fld>
            <a:endParaRPr lang="en-US" altLang="zh-TW" dirty="0"/>
          </a:p>
        </p:txBody>
      </p:sp>
      <p:sp>
        <p:nvSpPr>
          <p:cNvPr id="8" name="Rectangle 7"/>
          <p:cNvSpPr>
            <a:spLocks noGrp="1" noChangeArrowheads="1"/>
          </p:cNvSpPr>
          <p:nvPr>
            <p:ph type="ftr" sz="quarter" idx="11"/>
          </p:nvPr>
        </p:nvSpPr>
        <p:spPr/>
        <p:txBody>
          <a:bodyPr/>
          <a:lstStyle>
            <a:lvl1pPr>
              <a:defRPr/>
            </a:lvl1pPr>
          </a:lstStyle>
          <a:p>
            <a:pPr>
              <a:defRPr/>
            </a:pPr>
            <a:endParaRPr lang="en-US" altLang="zh-TW" dirty="0"/>
          </a:p>
        </p:txBody>
      </p:sp>
      <p:sp>
        <p:nvSpPr>
          <p:cNvPr id="9" name="Rectangle 8"/>
          <p:cNvSpPr>
            <a:spLocks noGrp="1" noChangeArrowheads="1"/>
          </p:cNvSpPr>
          <p:nvPr>
            <p:ph type="sldNum" sz="quarter" idx="12"/>
          </p:nvPr>
        </p:nvSpPr>
        <p:spPr/>
        <p:txBody>
          <a:bodyPr/>
          <a:lstStyle>
            <a:lvl1pPr>
              <a:defRPr/>
            </a:lvl1pPr>
          </a:lstStyle>
          <a:p>
            <a:pPr>
              <a:defRPr/>
            </a:pPr>
            <a:fld id="{2D028B07-F53B-470D-8197-700B4ADE5F7E}" type="slidenum">
              <a:rPr lang="zh-TW" altLang="en-US"/>
              <a:pPr>
                <a:defRPr/>
              </a:pPr>
              <a:t>‹#›</a:t>
            </a:fld>
            <a:endParaRPr lang="en-US" altLang="zh-TW"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ea typeface="新細明體" charset="-120"/>
              </a:defRPr>
            </a:lvl1pPr>
          </a:lstStyle>
          <a:p>
            <a:pPr>
              <a:defRPr/>
            </a:pPr>
            <a:fld id="{5CA2945D-64D0-4061-BD51-403A78C1BBD4}" type="datetime1">
              <a:rPr lang="zh-TW" altLang="en-US" smtClean="0"/>
              <a:pPr>
                <a:defRPr/>
              </a:pPr>
              <a:t>2016/5/4</a:t>
            </a:fld>
            <a:endParaRPr lang="en-US" altLang="zh-TW" dirty="0"/>
          </a:p>
        </p:txBody>
      </p:sp>
      <p:sp>
        <p:nvSpPr>
          <p:cNvPr id="5" name="Rectangle 5"/>
          <p:cNvSpPr>
            <a:spLocks noGrp="1" noChangeArrowheads="1"/>
          </p:cNvSpPr>
          <p:nvPr>
            <p:ph type="ftr" sz="quarter" idx="11"/>
          </p:nvPr>
        </p:nvSpPr>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p:txBody>
          <a:bodyPr/>
          <a:lstStyle>
            <a:lvl1pPr>
              <a:defRPr/>
            </a:lvl1pPr>
          </a:lstStyle>
          <a:p>
            <a:pPr>
              <a:defRPr/>
            </a:pPr>
            <a:fld id="{D2A85BB9-146B-4C42-9302-66AE6EBE9A74}" type="slidenum">
              <a:rPr lang="zh-TW" altLang="en-US"/>
              <a:pPr>
                <a:defRPr/>
              </a:pPr>
              <a:t>‹#›</a:t>
            </a:fld>
            <a:endParaRPr lang="en-US" altLang="zh-TW"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515100" y="260350"/>
            <a:ext cx="2171700" cy="5865813"/>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0" y="260350"/>
            <a:ext cx="6362700" cy="5865813"/>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ea typeface="新細明體" charset="-120"/>
              </a:defRPr>
            </a:lvl1pPr>
          </a:lstStyle>
          <a:p>
            <a:pPr>
              <a:defRPr/>
            </a:pPr>
            <a:fld id="{6A820B39-F7F2-4E59-9E89-4E3BCA9FE6D9}" type="datetime1">
              <a:rPr lang="zh-TW" altLang="en-US" smtClean="0"/>
              <a:pPr>
                <a:defRPr/>
              </a:pPr>
              <a:t>2016/5/4</a:t>
            </a:fld>
            <a:endParaRPr lang="en-US" altLang="zh-TW" dirty="0"/>
          </a:p>
        </p:txBody>
      </p:sp>
      <p:sp>
        <p:nvSpPr>
          <p:cNvPr id="5" name="Rectangle 5"/>
          <p:cNvSpPr>
            <a:spLocks noGrp="1" noChangeArrowheads="1"/>
          </p:cNvSpPr>
          <p:nvPr>
            <p:ph type="ftr" sz="quarter" idx="11"/>
          </p:nvPr>
        </p:nvSpPr>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p:txBody>
          <a:bodyPr/>
          <a:lstStyle>
            <a:lvl1pPr>
              <a:defRPr/>
            </a:lvl1pPr>
          </a:lstStyle>
          <a:p>
            <a:pPr>
              <a:defRPr/>
            </a:pPr>
            <a:fld id="{0C2950F4-9767-449F-819F-603B280B794E}" type="slidenum">
              <a:rPr lang="zh-TW" altLang="en-US"/>
              <a:pPr>
                <a:defRPr/>
              </a:pPr>
              <a:t>‹#›</a:t>
            </a:fld>
            <a:endParaRPr lang="en-US" altLang="zh-TW"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ea typeface="新細明體" charset="-120"/>
              </a:defRPr>
            </a:lvl1pPr>
          </a:lstStyle>
          <a:p>
            <a:pPr>
              <a:defRPr/>
            </a:pPr>
            <a:fld id="{C70B5E50-255A-429E-9281-81A762102062}" type="datetime1">
              <a:rPr lang="zh-TW" altLang="en-US" smtClean="0"/>
              <a:pPr>
                <a:defRPr/>
              </a:pPr>
              <a:t>2016/5/4</a:t>
            </a:fld>
            <a:endParaRPr lang="en-US" altLang="zh-TW" dirty="0"/>
          </a:p>
        </p:txBody>
      </p:sp>
      <p:sp>
        <p:nvSpPr>
          <p:cNvPr id="5" name="Rectangle 5"/>
          <p:cNvSpPr>
            <a:spLocks noGrp="1" noChangeArrowheads="1"/>
          </p:cNvSpPr>
          <p:nvPr>
            <p:ph type="ftr" sz="quarter" idx="11"/>
          </p:nvPr>
        </p:nvSpPr>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p:txBody>
          <a:bodyPr/>
          <a:lstStyle>
            <a:lvl1pPr>
              <a:defRPr/>
            </a:lvl1pPr>
          </a:lstStyle>
          <a:p>
            <a:pPr>
              <a:defRPr/>
            </a:pPr>
            <a:fld id="{AA39E74D-A58A-46CC-986A-EE1885732F1F}" type="slidenum">
              <a:rPr lang="zh-TW" altLang="en-US"/>
              <a:pPr>
                <a:defRPr/>
              </a:pPr>
              <a:t>‹#›</a:t>
            </a:fld>
            <a:endParaRPr lang="en-US" altLang="zh-TW"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4"/>
          <p:cNvSpPr>
            <a:spLocks noGrp="1" noChangeArrowheads="1"/>
          </p:cNvSpPr>
          <p:nvPr>
            <p:ph type="dt" sz="half" idx="10"/>
          </p:nvPr>
        </p:nvSpPr>
        <p:spPr>
          <a:xfrm>
            <a:off x="457200" y="6245225"/>
            <a:ext cx="2133600" cy="476250"/>
          </a:xfrm>
          <a:prstGeom prst="rect">
            <a:avLst/>
          </a:prstGeom>
        </p:spPr>
        <p:txBody>
          <a:bodyPr/>
          <a:lstStyle>
            <a:lvl1pPr>
              <a:defRPr>
                <a:ea typeface="新細明體" charset="-120"/>
              </a:defRPr>
            </a:lvl1pPr>
          </a:lstStyle>
          <a:p>
            <a:pPr>
              <a:defRPr/>
            </a:pPr>
            <a:fld id="{AFF8F4E1-AEDD-463B-8E71-19D89896026B}" type="datetime1">
              <a:rPr lang="zh-TW" altLang="en-US" smtClean="0"/>
              <a:pPr>
                <a:defRPr/>
              </a:pPr>
              <a:t>2016/5/4</a:t>
            </a:fld>
            <a:endParaRPr lang="en-US" altLang="zh-TW" dirty="0"/>
          </a:p>
        </p:txBody>
      </p:sp>
      <p:sp>
        <p:nvSpPr>
          <p:cNvPr id="5" name="Rectangle 5"/>
          <p:cNvSpPr>
            <a:spLocks noGrp="1" noChangeArrowheads="1"/>
          </p:cNvSpPr>
          <p:nvPr>
            <p:ph type="ftr" sz="quarter" idx="11"/>
          </p:nvPr>
        </p:nvSpPr>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p:txBody>
          <a:bodyPr/>
          <a:lstStyle>
            <a:lvl1pPr>
              <a:defRPr/>
            </a:lvl1pPr>
          </a:lstStyle>
          <a:p>
            <a:pPr>
              <a:defRPr/>
            </a:pPr>
            <a:fld id="{62D3DE18-7DE4-4696-8FB2-920E3A2EC030}" type="slidenum">
              <a:rPr lang="zh-TW" altLang="en-US"/>
              <a:pPr>
                <a:defRPr/>
              </a:pPr>
              <a:t>‹#›</a:t>
            </a:fld>
            <a:endParaRPr lang="en-US" altLang="zh-TW"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125538"/>
            <a:ext cx="4038600" cy="5000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125538"/>
            <a:ext cx="4038600" cy="50006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xfrm>
            <a:off x="457200" y="6245225"/>
            <a:ext cx="2133600" cy="476250"/>
          </a:xfrm>
          <a:prstGeom prst="rect">
            <a:avLst/>
          </a:prstGeom>
        </p:spPr>
        <p:txBody>
          <a:bodyPr/>
          <a:lstStyle>
            <a:lvl1pPr>
              <a:defRPr>
                <a:ea typeface="新細明體" charset="-120"/>
              </a:defRPr>
            </a:lvl1pPr>
          </a:lstStyle>
          <a:p>
            <a:pPr>
              <a:defRPr/>
            </a:pPr>
            <a:fld id="{2F046A0B-7CAC-4173-B13A-AF0AE70808D5}" type="datetime1">
              <a:rPr lang="zh-TW" altLang="en-US" smtClean="0"/>
              <a:pPr>
                <a:defRPr/>
              </a:pPr>
              <a:t>2016/5/4</a:t>
            </a:fld>
            <a:endParaRPr lang="en-US" altLang="zh-TW" dirty="0"/>
          </a:p>
        </p:txBody>
      </p:sp>
      <p:sp>
        <p:nvSpPr>
          <p:cNvPr id="6" name="Rectangle 5"/>
          <p:cNvSpPr>
            <a:spLocks noGrp="1" noChangeArrowheads="1"/>
          </p:cNvSpPr>
          <p:nvPr>
            <p:ph type="ftr" sz="quarter" idx="11"/>
          </p:nvPr>
        </p:nvSpPr>
        <p:spPr/>
        <p:txBody>
          <a:bodyPr/>
          <a:lstStyle>
            <a:lvl1pPr>
              <a:defRPr/>
            </a:lvl1pPr>
          </a:lstStyle>
          <a:p>
            <a:pPr>
              <a:defRPr/>
            </a:pPr>
            <a:endParaRPr lang="en-US" altLang="zh-TW" dirty="0"/>
          </a:p>
        </p:txBody>
      </p:sp>
      <p:sp>
        <p:nvSpPr>
          <p:cNvPr id="7" name="Rectangle 6"/>
          <p:cNvSpPr>
            <a:spLocks noGrp="1" noChangeArrowheads="1"/>
          </p:cNvSpPr>
          <p:nvPr>
            <p:ph type="sldNum" sz="quarter" idx="12"/>
          </p:nvPr>
        </p:nvSpPr>
        <p:spPr/>
        <p:txBody>
          <a:bodyPr/>
          <a:lstStyle>
            <a:lvl1pPr>
              <a:defRPr/>
            </a:lvl1pPr>
          </a:lstStyle>
          <a:p>
            <a:pPr>
              <a:defRPr/>
            </a:pPr>
            <a:fld id="{62D95F90-5808-4B6B-B38F-87F61A60B2E2}" type="slidenum">
              <a:rPr lang="zh-TW" altLang="en-US"/>
              <a:pPr>
                <a:defRPr/>
              </a:pPr>
              <a:t>‹#›</a:t>
            </a:fld>
            <a:endParaRPr lang="en-US" altLang="zh-TW"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4"/>
          <p:cNvSpPr>
            <a:spLocks noGrp="1" noChangeArrowheads="1"/>
          </p:cNvSpPr>
          <p:nvPr>
            <p:ph type="dt" sz="half" idx="10"/>
          </p:nvPr>
        </p:nvSpPr>
        <p:spPr>
          <a:xfrm>
            <a:off x="457200" y="6245225"/>
            <a:ext cx="2133600" cy="476250"/>
          </a:xfrm>
          <a:prstGeom prst="rect">
            <a:avLst/>
          </a:prstGeom>
        </p:spPr>
        <p:txBody>
          <a:bodyPr/>
          <a:lstStyle>
            <a:lvl1pPr>
              <a:defRPr>
                <a:ea typeface="新細明體" charset="-120"/>
              </a:defRPr>
            </a:lvl1pPr>
          </a:lstStyle>
          <a:p>
            <a:pPr>
              <a:defRPr/>
            </a:pPr>
            <a:fld id="{E9383777-4D77-432D-A442-F180177909A6}" type="datetime1">
              <a:rPr lang="zh-TW" altLang="en-US" smtClean="0"/>
              <a:pPr>
                <a:defRPr/>
              </a:pPr>
              <a:t>2016/5/4</a:t>
            </a:fld>
            <a:endParaRPr lang="en-US" altLang="zh-TW" dirty="0"/>
          </a:p>
        </p:txBody>
      </p:sp>
      <p:sp>
        <p:nvSpPr>
          <p:cNvPr id="8" name="Rectangle 5"/>
          <p:cNvSpPr>
            <a:spLocks noGrp="1" noChangeArrowheads="1"/>
          </p:cNvSpPr>
          <p:nvPr>
            <p:ph type="ftr" sz="quarter" idx="11"/>
          </p:nvPr>
        </p:nvSpPr>
        <p:spPr/>
        <p:txBody>
          <a:bodyPr/>
          <a:lstStyle>
            <a:lvl1pPr>
              <a:defRPr/>
            </a:lvl1pPr>
          </a:lstStyle>
          <a:p>
            <a:pPr>
              <a:defRPr/>
            </a:pPr>
            <a:endParaRPr lang="en-US" altLang="zh-TW" dirty="0"/>
          </a:p>
        </p:txBody>
      </p:sp>
      <p:sp>
        <p:nvSpPr>
          <p:cNvPr id="9" name="Rectangle 6"/>
          <p:cNvSpPr>
            <a:spLocks noGrp="1" noChangeArrowheads="1"/>
          </p:cNvSpPr>
          <p:nvPr>
            <p:ph type="sldNum" sz="quarter" idx="12"/>
          </p:nvPr>
        </p:nvSpPr>
        <p:spPr/>
        <p:txBody>
          <a:bodyPr/>
          <a:lstStyle>
            <a:lvl1pPr>
              <a:defRPr/>
            </a:lvl1pPr>
          </a:lstStyle>
          <a:p>
            <a:pPr>
              <a:defRPr/>
            </a:pPr>
            <a:fld id="{0CE416E6-00C8-4C15-A7D3-6833FD5C843E}" type="slidenum">
              <a:rPr lang="zh-TW" altLang="en-US"/>
              <a:pPr>
                <a:defRPr/>
              </a:pPr>
              <a:t>‹#›</a:t>
            </a:fld>
            <a:endParaRPr lang="en-US" altLang="zh-TW"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4"/>
          <p:cNvSpPr>
            <a:spLocks noGrp="1" noChangeArrowheads="1"/>
          </p:cNvSpPr>
          <p:nvPr>
            <p:ph type="dt" sz="half" idx="10"/>
          </p:nvPr>
        </p:nvSpPr>
        <p:spPr>
          <a:xfrm>
            <a:off x="457200" y="6245225"/>
            <a:ext cx="2133600" cy="476250"/>
          </a:xfrm>
          <a:prstGeom prst="rect">
            <a:avLst/>
          </a:prstGeom>
        </p:spPr>
        <p:txBody>
          <a:bodyPr/>
          <a:lstStyle>
            <a:lvl1pPr>
              <a:defRPr>
                <a:ea typeface="新細明體" charset="-120"/>
              </a:defRPr>
            </a:lvl1pPr>
          </a:lstStyle>
          <a:p>
            <a:pPr>
              <a:defRPr/>
            </a:pPr>
            <a:fld id="{97E6D756-262F-4B85-8658-1B03E96BC51C}" type="datetime1">
              <a:rPr lang="zh-TW" altLang="en-US" smtClean="0"/>
              <a:pPr>
                <a:defRPr/>
              </a:pPr>
              <a:t>2016/5/4</a:t>
            </a:fld>
            <a:endParaRPr lang="en-US" altLang="zh-TW" dirty="0"/>
          </a:p>
        </p:txBody>
      </p:sp>
      <p:sp>
        <p:nvSpPr>
          <p:cNvPr id="4" name="Rectangle 5"/>
          <p:cNvSpPr>
            <a:spLocks noGrp="1" noChangeArrowheads="1"/>
          </p:cNvSpPr>
          <p:nvPr>
            <p:ph type="ftr" sz="quarter" idx="11"/>
          </p:nvPr>
        </p:nvSpPr>
        <p:spPr/>
        <p:txBody>
          <a:bodyPr/>
          <a:lstStyle>
            <a:lvl1pPr>
              <a:defRPr/>
            </a:lvl1pPr>
          </a:lstStyle>
          <a:p>
            <a:pPr>
              <a:defRPr/>
            </a:pPr>
            <a:endParaRPr lang="en-US" altLang="zh-TW" dirty="0"/>
          </a:p>
        </p:txBody>
      </p:sp>
      <p:sp>
        <p:nvSpPr>
          <p:cNvPr id="5" name="Rectangle 6"/>
          <p:cNvSpPr>
            <a:spLocks noGrp="1" noChangeArrowheads="1"/>
          </p:cNvSpPr>
          <p:nvPr>
            <p:ph type="sldNum" sz="quarter" idx="12"/>
          </p:nvPr>
        </p:nvSpPr>
        <p:spPr/>
        <p:txBody>
          <a:bodyPr/>
          <a:lstStyle>
            <a:lvl1pPr>
              <a:defRPr/>
            </a:lvl1pPr>
          </a:lstStyle>
          <a:p>
            <a:pPr>
              <a:defRPr/>
            </a:pPr>
            <a:fld id="{AF34C2B4-2D9E-403E-A31F-14AEDD891B9B}" type="slidenum">
              <a:rPr lang="zh-TW" altLang="en-US"/>
              <a:pPr>
                <a:defRPr/>
              </a:pPr>
              <a:t>‹#›</a:t>
            </a:fld>
            <a:endParaRPr lang="en-US" altLang="zh-TW"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p:spPr>
        <p:txBody>
          <a:bodyPr/>
          <a:lstStyle>
            <a:lvl1pPr>
              <a:defRPr>
                <a:ea typeface="新細明體" charset="-120"/>
              </a:defRPr>
            </a:lvl1pPr>
          </a:lstStyle>
          <a:p>
            <a:pPr>
              <a:defRPr/>
            </a:pPr>
            <a:fld id="{5E484C2F-05FF-4C30-9523-6A1941031B23}" type="datetime1">
              <a:rPr lang="zh-TW" altLang="en-US" smtClean="0"/>
              <a:pPr>
                <a:defRPr/>
              </a:pPr>
              <a:t>2016/5/4</a:t>
            </a:fld>
            <a:endParaRPr lang="en-US" altLang="zh-TW" dirty="0"/>
          </a:p>
        </p:txBody>
      </p:sp>
      <p:sp>
        <p:nvSpPr>
          <p:cNvPr id="3" name="Rectangle 5"/>
          <p:cNvSpPr>
            <a:spLocks noGrp="1" noChangeArrowheads="1"/>
          </p:cNvSpPr>
          <p:nvPr>
            <p:ph type="ftr" sz="quarter" idx="11"/>
          </p:nvPr>
        </p:nvSpPr>
        <p:spPr/>
        <p:txBody>
          <a:bodyPr/>
          <a:lstStyle>
            <a:lvl1pPr>
              <a:defRPr/>
            </a:lvl1pPr>
          </a:lstStyle>
          <a:p>
            <a:pPr>
              <a:defRPr/>
            </a:pPr>
            <a:endParaRPr lang="en-US" altLang="zh-TW" dirty="0"/>
          </a:p>
        </p:txBody>
      </p:sp>
      <p:sp>
        <p:nvSpPr>
          <p:cNvPr id="4" name="Rectangle 6"/>
          <p:cNvSpPr>
            <a:spLocks noGrp="1" noChangeArrowheads="1"/>
          </p:cNvSpPr>
          <p:nvPr>
            <p:ph type="sldNum" sz="quarter" idx="12"/>
          </p:nvPr>
        </p:nvSpPr>
        <p:spPr/>
        <p:txBody>
          <a:bodyPr/>
          <a:lstStyle>
            <a:lvl1pPr>
              <a:defRPr/>
            </a:lvl1pPr>
          </a:lstStyle>
          <a:p>
            <a:pPr>
              <a:defRPr/>
            </a:pPr>
            <a:fld id="{D6E7D69F-96D9-4765-93F8-08A349A252CE}" type="slidenum">
              <a:rPr lang="zh-TW" altLang="en-US"/>
              <a:pPr>
                <a:defRPr/>
              </a:pPr>
              <a:t>‹#›</a:t>
            </a:fld>
            <a:endParaRPr lang="en-US" altLang="zh-TW"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xfrm>
            <a:off x="457200" y="6245225"/>
            <a:ext cx="2133600" cy="476250"/>
          </a:xfrm>
          <a:prstGeom prst="rect">
            <a:avLst/>
          </a:prstGeom>
        </p:spPr>
        <p:txBody>
          <a:bodyPr/>
          <a:lstStyle>
            <a:lvl1pPr>
              <a:defRPr>
                <a:ea typeface="新細明體" charset="-120"/>
              </a:defRPr>
            </a:lvl1pPr>
          </a:lstStyle>
          <a:p>
            <a:pPr>
              <a:defRPr/>
            </a:pPr>
            <a:fld id="{166C01B9-8F40-44A4-988C-934195DD7CA9}" type="datetime1">
              <a:rPr lang="zh-TW" altLang="en-US" smtClean="0"/>
              <a:pPr>
                <a:defRPr/>
              </a:pPr>
              <a:t>2016/5/4</a:t>
            </a:fld>
            <a:endParaRPr lang="en-US" altLang="zh-TW" dirty="0"/>
          </a:p>
        </p:txBody>
      </p:sp>
      <p:sp>
        <p:nvSpPr>
          <p:cNvPr id="6" name="Rectangle 5"/>
          <p:cNvSpPr>
            <a:spLocks noGrp="1" noChangeArrowheads="1"/>
          </p:cNvSpPr>
          <p:nvPr>
            <p:ph type="ftr" sz="quarter" idx="11"/>
          </p:nvPr>
        </p:nvSpPr>
        <p:spPr/>
        <p:txBody>
          <a:bodyPr/>
          <a:lstStyle>
            <a:lvl1pPr>
              <a:defRPr/>
            </a:lvl1pPr>
          </a:lstStyle>
          <a:p>
            <a:pPr>
              <a:defRPr/>
            </a:pPr>
            <a:endParaRPr lang="en-US" altLang="zh-TW" dirty="0"/>
          </a:p>
        </p:txBody>
      </p:sp>
      <p:sp>
        <p:nvSpPr>
          <p:cNvPr id="7" name="Rectangle 6"/>
          <p:cNvSpPr>
            <a:spLocks noGrp="1" noChangeArrowheads="1"/>
          </p:cNvSpPr>
          <p:nvPr>
            <p:ph type="sldNum" sz="quarter" idx="12"/>
          </p:nvPr>
        </p:nvSpPr>
        <p:spPr/>
        <p:txBody>
          <a:bodyPr/>
          <a:lstStyle>
            <a:lvl1pPr>
              <a:defRPr/>
            </a:lvl1pPr>
          </a:lstStyle>
          <a:p>
            <a:pPr>
              <a:defRPr/>
            </a:pPr>
            <a:fld id="{288A0F83-3B9B-4241-9A60-7C9DBCA05C54}" type="slidenum">
              <a:rPr lang="zh-TW" altLang="en-US"/>
              <a:pPr>
                <a:defRPr/>
              </a:pPr>
              <a:t>‹#›</a:t>
            </a:fld>
            <a:endParaRPr lang="en-US" altLang="zh-TW"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TW" altLang="en-US" noProof="0" smtClean="0"/>
              <a:t>按一下圖示以新增圖片</a:t>
            </a:r>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xfrm>
            <a:off x="457200" y="6245225"/>
            <a:ext cx="2133600" cy="476250"/>
          </a:xfrm>
          <a:prstGeom prst="rect">
            <a:avLst/>
          </a:prstGeom>
        </p:spPr>
        <p:txBody>
          <a:bodyPr/>
          <a:lstStyle>
            <a:lvl1pPr>
              <a:defRPr>
                <a:ea typeface="新細明體" charset="-120"/>
              </a:defRPr>
            </a:lvl1pPr>
          </a:lstStyle>
          <a:p>
            <a:pPr>
              <a:defRPr/>
            </a:pPr>
            <a:fld id="{9E818C46-12D0-49DD-B377-FDD99378D96F}" type="datetime1">
              <a:rPr lang="zh-TW" altLang="en-US" smtClean="0"/>
              <a:pPr>
                <a:defRPr/>
              </a:pPr>
              <a:t>2016/5/4</a:t>
            </a:fld>
            <a:endParaRPr lang="en-US" altLang="zh-TW" dirty="0"/>
          </a:p>
        </p:txBody>
      </p:sp>
      <p:sp>
        <p:nvSpPr>
          <p:cNvPr id="6" name="Rectangle 5"/>
          <p:cNvSpPr>
            <a:spLocks noGrp="1" noChangeArrowheads="1"/>
          </p:cNvSpPr>
          <p:nvPr>
            <p:ph type="ftr" sz="quarter" idx="11"/>
          </p:nvPr>
        </p:nvSpPr>
        <p:spPr/>
        <p:txBody>
          <a:bodyPr/>
          <a:lstStyle>
            <a:lvl1pPr>
              <a:defRPr/>
            </a:lvl1pPr>
          </a:lstStyle>
          <a:p>
            <a:pPr>
              <a:defRPr/>
            </a:pPr>
            <a:endParaRPr lang="en-US" altLang="zh-TW" dirty="0"/>
          </a:p>
        </p:txBody>
      </p:sp>
      <p:sp>
        <p:nvSpPr>
          <p:cNvPr id="7" name="Rectangle 6"/>
          <p:cNvSpPr>
            <a:spLocks noGrp="1" noChangeArrowheads="1"/>
          </p:cNvSpPr>
          <p:nvPr>
            <p:ph type="sldNum" sz="quarter" idx="12"/>
          </p:nvPr>
        </p:nvSpPr>
        <p:spPr/>
        <p:txBody>
          <a:bodyPr/>
          <a:lstStyle>
            <a:lvl1pPr>
              <a:defRPr/>
            </a:lvl1pPr>
          </a:lstStyle>
          <a:p>
            <a:pPr>
              <a:defRPr/>
            </a:pPr>
            <a:fld id="{D6CD1D77-8C38-4455-9AB9-DBE9EAED5074}" type="slidenum">
              <a:rPr lang="zh-TW" altLang="en-US"/>
              <a:pPr>
                <a:defRPr/>
              </a:pPr>
              <a:t>‹#›</a:t>
            </a:fld>
            <a:endParaRPr lang="en-US" altLang="zh-TW"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2"/>
          <p:cNvPicPr>
            <a:picLocks noChangeAspect="1" noChangeArrowheads="1"/>
          </p:cNvPicPr>
          <p:nvPr/>
        </p:nvPicPr>
        <p:blipFill>
          <a:blip r:embed="rId13" cstate="print"/>
          <a:srcRect/>
          <a:stretch>
            <a:fillRect/>
          </a:stretch>
        </p:blipFill>
        <p:spPr bwMode="auto">
          <a:xfrm>
            <a:off x="0" y="5905500"/>
            <a:ext cx="9144000" cy="9525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0" y="260350"/>
            <a:ext cx="8229600" cy="6334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8" name="Rectangle 3"/>
          <p:cNvSpPr>
            <a:spLocks noGrp="1" noChangeArrowheads="1"/>
          </p:cNvSpPr>
          <p:nvPr>
            <p:ph type="body" idx="1"/>
          </p:nvPr>
        </p:nvSpPr>
        <p:spPr bwMode="auto">
          <a:xfrm>
            <a:off x="457200" y="1125538"/>
            <a:ext cx="8229600" cy="5000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2560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ea typeface="新細明體" charset="-120"/>
              </a:defRPr>
            </a:lvl1pPr>
          </a:lstStyle>
          <a:p>
            <a:pPr>
              <a:defRPr/>
            </a:pPr>
            <a:endParaRPr lang="en-US" altLang="zh-TW" dirty="0"/>
          </a:p>
        </p:txBody>
      </p:sp>
      <p:sp>
        <p:nvSpPr>
          <p:cNvPr id="2560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ea typeface="新細明體" charset="-120"/>
              </a:defRPr>
            </a:lvl1pPr>
          </a:lstStyle>
          <a:p>
            <a:pPr>
              <a:defRPr/>
            </a:pPr>
            <a:fld id="{1B81B15E-97A8-4363-8D13-1C455DA446A6}" type="slidenum">
              <a:rPr lang="zh-TW" altLang="en-US"/>
              <a:pPr>
                <a:defRPr/>
              </a:pPr>
              <a:t>‹#›</a:t>
            </a:fld>
            <a:endParaRPr lang="en-US" altLang="zh-TW" dirty="0"/>
          </a:p>
        </p:txBody>
      </p:sp>
      <p:sp>
        <p:nvSpPr>
          <p:cNvPr id="10" name="矩形 9"/>
          <p:cNvSpPr/>
          <p:nvPr/>
        </p:nvSpPr>
        <p:spPr>
          <a:xfrm>
            <a:off x="-8802" y="1014003"/>
            <a:ext cx="7992888" cy="36000"/>
          </a:xfrm>
          <a:prstGeom prst="rect">
            <a:avLst/>
          </a:prstGeom>
          <a:gradFill flip="none" rotWithShape="1">
            <a:gsLst>
              <a:gs pos="0">
                <a:srgbClr val="EC6E82"/>
              </a:gs>
              <a:gs pos="50000">
                <a:srgbClr val="C00000"/>
              </a:gs>
              <a:gs pos="100000">
                <a:srgbClr val="EC6E82"/>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dirty="0"/>
          </a:p>
        </p:txBody>
      </p:sp>
      <p:pic>
        <p:nvPicPr>
          <p:cNvPr id="1034" name="圖片 10" descr="聯合會logo.jpg"/>
          <p:cNvPicPr>
            <a:picLocks noChangeAspect="1"/>
          </p:cNvPicPr>
          <p:nvPr/>
        </p:nvPicPr>
        <p:blipFill>
          <a:blip r:embed="rId14" cstate="print">
            <a:clrChange>
              <a:clrFrom>
                <a:srgbClr val="FDFDFD"/>
              </a:clrFrom>
              <a:clrTo>
                <a:srgbClr val="FDFDFD">
                  <a:alpha val="0"/>
                </a:srgbClr>
              </a:clrTo>
            </a:clrChange>
          </a:blip>
          <a:srcRect/>
          <a:stretch>
            <a:fillRect/>
          </a:stretch>
        </p:blipFill>
        <p:spPr bwMode="auto">
          <a:xfrm>
            <a:off x="107950" y="6196013"/>
            <a:ext cx="2592388" cy="4730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2" r:id="rId1"/>
    <p:sldLayoutId id="2147483963" r:id="rId2"/>
    <p:sldLayoutId id="2147483964" r:id="rId3"/>
    <p:sldLayoutId id="2147483965" r:id="rId4"/>
    <p:sldLayoutId id="2147483966" r:id="rId5"/>
    <p:sldLayoutId id="2147483967" r:id="rId6"/>
    <p:sldLayoutId id="2147483968" r:id="rId7"/>
    <p:sldLayoutId id="2147483969" r:id="rId8"/>
    <p:sldLayoutId id="2147483970" r:id="rId9"/>
    <p:sldLayoutId id="2147483971" r:id="rId10"/>
    <p:sldLayoutId id="2147483972" r:id="rId11"/>
  </p:sldLayoutIdLst>
  <p:hf hdr="0" ftr="0" dt="0"/>
  <p:txStyles>
    <p:titleStyle>
      <a:lvl1pPr algn="l" rtl="0" eaLnBrk="1" fontAlgn="base" hangingPunct="1">
        <a:spcBef>
          <a:spcPct val="0"/>
        </a:spcBef>
        <a:spcAft>
          <a:spcPct val="0"/>
        </a:spcAft>
        <a:defRPr kumimoji="1" sz="2800">
          <a:solidFill>
            <a:schemeClr val="tx2"/>
          </a:solidFill>
          <a:latin typeface="+mj-lt"/>
          <a:ea typeface="+mj-ea"/>
          <a:cs typeface="+mj-cs"/>
        </a:defRPr>
      </a:lvl1pPr>
      <a:lvl2pPr algn="l" rtl="0" eaLnBrk="1" fontAlgn="base" hangingPunct="1">
        <a:spcBef>
          <a:spcPct val="0"/>
        </a:spcBef>
        <a:spcAft>
          <a:spcPct val="0"/>
        </a:spcAft>
        <a:defRPr kumimoji="1" sz="2800">
          <a:solidFill>
            <a:schemeClr val="tx2"/>
          </a:solidFill>
          <a:latin typeface="Arial" charset="0"/>
          <a:ea typeface="新細明體" charset="-120"/>
        </a:defRPr>
      </a:lvl2pPr>
      <a:lvl3pPr algn="l" rtl="0" eaLnBrk="1" fontAlgn="base" hangingPunct="1">
        <a:spcBef>
          <a:spcPct val="0"/>
        </a:spcBef>
        <a:spcAft>
          <a:spcPct val="0"/>
        </a:spcAft>
        <a:defRPr kumimoji="1" sz="2800">
          <a:solidFill>
            <a:schemeClr val="tx2"/>
          </a:solidFill>
          <a:latin typeface="Arial" charset="0"/>
          <a:ea typeface="新細明體" charset="-120"/>
        </a:defRPr>
      </a:lvl3pPr>
      <a:lvl4pPr algn="l" rtl="0" eaLnBrk="1" fontAlgn="base" hangingPunct="1">
        <a:spcBef>
          <a:spcPct val="0"/>
        </a:spcBef>
        <a:spcAft>
          <a:spcPct val="0"/>
        </a:spcAft>
        <a:defRPr kumimoji="1" sz="2800">
          <a:solidFill>
            <a:schemeClr val="tx2"/>
          </a:solidFill>
          <a:latin typeface="Arial" charset="0"/>
          <a:ea typeface="新細明體" charset="-120"/>
        </a:defRPr>
      </a:lvl4pPr>
      <a:lvl5pPr algn="l" rtl="0" eaLnBrk="1" fontAlgn="base" hangingPunct="1">
        <a:spcBef>
          <a:spcPct val="0"/>
        </a:spcBef>
        <a:spcAft>
          <a:spcPct val="0"/>
        </a:spcAft>
        <a:defRPr kumimoji="1" sz="2800">
          <a:solidFill>
            <a:schemeClr val="tx2"/>
          </a:solidFill>
          <a:latin typeface="Arial" charset="0"/>
          <a:ea typeface="新細明體" charset="-120"/>
        </a:defRPr>
      </a:lvl5pPr>
      <a:lvl6pPr marL="457200" algn="l" rtl="0" eaLnBrk="1" fontAlgn="base" hangingPunct="1">
        <a:spcBef>
          <a:spcPct val="0"/>
        </a:spcBef>
        <a:spcAft>
          <a:spcPct val="0"/>
        </a:spcAft>
        <a:defRPr kumimoji="1" sz="2800">
          <a:solidFill>
            <a:schemeClr val="tx2"/>
          </a:solidFill>
          <a:latin typeface="Arial" charset="0"/>
          <a:ea typeface="新細明體" charset="-120"/>
        </a:defRPr>
      </a:lvl6pPr>
      <a:lvl7pPr marL="914400" algn="l" rtl="0" eaLnBrk="1" fontAlgn="base" hangingPunct="1">
        <a:spcBef>
          <a:spcPct val="0"/>
        </a:spcBef>
        <a:spcAft>
          <a:spcPct val="0"/>
        </a:spcAft>
        <a:defRPr kumimoji="1" sz="2800">
          <a:solidFill>
            <a:schemeClr val="tx2"/>
          </a:solidFill>
          <a:latin typeface="Arial" charset="0"/>
          <a:ea typeface="新細明體" charset="-120"/>
        </a:defRPr>
      </a:lvl7pPr>
      <a:lvl8pPr marL="1371600" algn="l" rtl="0" eaLnBrk="1" fontAlgn="base" hangingPunct="1">
        <a:spcBef>
          <a:spcPct val="0"/>
        </a:spcBef>
        <a:spcAft>
          <a:spcPct val="0"/>
        </a:spcAft>
        <a:defRPr kumimoji="1" sz="2800">
          <a:solidFill>
            <a:schemeClr val="tx2"/>
          </a:solidFill>
          <a:latin typeface="Arial" charset="0"/>
          <a:ea typeface="新細明體" charset="-120"/>
        </a:defRPr>
      </a:lvl8pPr>
      <a:lvl9pPr marL="1828800" algn="l" rtl="0" eaLnBrk="1" fontAlgn="base" hangingPunct="1">
        <a:spcBef>
          <a:spcPct val="0"/>
        </a:spcBef>
        <a:spcAft>
          <a:spcPct val="0"/>
        </a:spcAft>
        <a:defRPr kumimoji="1" sz="2800">
          <a:solidFill>
            <a:schemeClr val="tx2"/>
          </a:solidFill>
          <a:latin typeface="Arial" charset="0"/>
          <a:ea typeface="新細明體" charset="-12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2.xml"/><Relationship Id="rId5" Type="http://schemas.openxmlformats.org/officeDocument/2006/relationships/hyperlink" Target="http://www.jctv.ntut.edu.tw/" TargetMode="External"/><Relationship Id="rId4" Type="http://schemas.openxmlformats.org/officeDocument/2006/relationships/hyperlink" Target="https://union42.jctv.ntut.edu.tw/" TargetMode="Externa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5"/>
          <p:cNvSpPr>
            <a:spLocks noGrp="1" noChangeArrowheads="1"/>
          </p:cNvSpPr>
          <p:nvPr>
            <p:ph type="ctrTitle"/>
          </p:nvPr>
        </p:nvSpPr>
        <p:spPr>
          <a:xfrm>
            <a:off x="714348" y="692150"/>
            <a:ext cx="2071702" cy="433388"/>
          </a:xfrm>
        </p:spPr>
        <p:txBody>
          <a:bodyPr/>
          <a:lstStyle/>
          <a:p>
            <a:pPr eaLnBrk="1" hangingPunct="1"/>
            <a:r>
              <a:rPr lang="en-US" altLang="zh-TW" dirty="0" smtClean="0">
                <a:solidFill>
                  <a:srgbClr val="CC0000"/>
                </a:solidFill>
                <a:latin typeface="Times New Roman" panose="02020603050405020304" pitchFamily="18" charset="0"/>
                <a:ea typeface="微軟正黑體" pitchFamily="34" charset="-120"/>
                <a:cs typeface="Times New Roman" panose="02020603050405020304" pitchFamily="18" charset="0"/>
              </a:rPr>
              <a:t>105</a:t>
            </a:r>
            <a:r>
              <a:rPr lang="zh-TW" altLang="en-US" dirty="0" smtClean="0">
                <a:solidFill>
                  <a:srgbClr val="CC0000"/>
                </a:solidFill>
                <a:latin typeface="標楷體" panose="03000509000000000000" pitchFamily="65" charset="-120"/>
                <a:ea typeface="標楷體" panose="03000509000000000000" pitchFamily="65" charset="-120"/>
              </a:rPr>
              <a:t>學年度</a:t>
            </a:r>
          </a:p>
        </p:txBody>
      </p:sp>
      <p:sp>
        <p:nvSpPr>
          <p:cNvPr id="13316" name="Rectangle 7"/>
          <p:cNvSpPr>
            <a:spLocks noChangeArrowheads="1"/>
          </p:cNvSpPr>
          <p:nvPr/>
        </p:nvSpPr>
        <p:spPr bwMode="auto">
          <a:xfrm>
            <a:off x="642910" y="1196975"/>
            <a:ext cx="7859740" cy="1098550"/>
          </a:xfrm>
          <a:prstGeom prst="rect">
            <a:avLst/>
          </a:prstGeom>
          <a:noFill/>
          <a:ln w="9525">
            <a:noFill/>
            <a:miter lim="800000"/>
            <a:headEnd/>
            <a:tailEnd/>
          </a:ln>
        </p:spPr>
        <p:txBody>
          <a:bodyPr anchor="ctr"/>
          <a:lstStyle/>
          <a:p>
            <a:r>
              <a:rPr lang="zh-TW" altLang="en-US" sz="4000" dirty="0">
                <a:solidFill>
                  <a:srgbClr val="CC0000"/>
                </a:solidFill>
                <a:latin typeface="標楷體" panose="03000509000000000000" pitchFamily="65" charset="-120"/>
                <a:ea typeface="標楷體" panose="03000509000000000000" pitchFamily="65" charset="-120"/>
              </a:rPr>
              <a:t>科技校院四年制及專科學校二年制日間部聯合登記分發入學招生</a:t>
            </a:r>
            <a:endParaRPr lang="en-US" altLang="zh-TW" sz="4000" dirty="0">
              <a:solidFill>
                <a:srgbClr val="CC0000"/>
              </a:solidFill>
              <a:latin typeface="標楷體" panose="03000509000000000000" pitchFamily="65" charset="-120"/>
              <a:ea typeface="標楷體" panose="03000509000000000000" pitchFamily="65" charset="-120"/>
            </a:endParaRPr>
          </a:p>
        </p:txBody>
      </p:sp>
      <p:pic>
        <p:nvPicPr>
          <p:cNvPr id="13317" name="圖片 4" descr="聯合會logo.jpg"/>
          <p:cNvPicPr>
            <a:picLocks noChangeAspect="1"/>
          </p:cNvPicPr>
          <p:nvPr/>
        </p:nvPicPr>
        <p:blipFill>
          <a:blip r:embed="rId3" cstate="print">
            <a:clrChange>
              <a:clrFrom>
                <a:srgbClr val="FDFDFD"/>
              </a:clrFrom>
              <a:clrTo>
                <a:srgbClr val="FDFDFD">
                  <a:alpha val="0"/>
                </a:srgbClr>
              </a:clrTo>
            </a:clrChange>
          </a:blip>
          <a:srcRect/>
          <a:stretch>
            <a:fillRect/>
          </a:stretch>
        </p:blipFill>
        <p:spPr bwMode="auto">
          <a:xfrm>
            <a:off x="179388" y="6021388"/>
            <a:ext cx="3546475" cy="647700"/>
          </a:xfrm>
          <a:prstGeom prst="rect">
            <a:avLst/>
          </a:prstGeom>
          <a:noFill/>
          <a:ln w="9525">
            <a:noFill/>
            <a:miter lim="800000"/>
            <a:headEnd/>
            <a:tailEnd/>
          </a:ln>
        </p:spPr>
      </p:pic>
      <p:sp>
        <p:nvSpPr>
          <p:cNvPr id="2" name="投影片編號版面配置區 1"/>
          <p:cNvSpPr>
            <a:spLocks noGrp="1"/>
          </p:cNvSpPr>
          <p:nvPr>
            <p:ph type="sldNum" sz="quarter" idx="12"/>
          </p:nvPr>
        </p:nvSpPr>
        <p:spPr/>
        <p:txBody>
          <a:bodyPr/>
          <a:lstStyle/>
          <a:p>
            <a:pPr>
              <a:defRPr/>
            </a:pPr>
            <a:fld id="{2D028B07-F53B-470D-8197-700B4ADE5F7E}" type="slidenum">
              <a:rPr lang="zh-TW" altLang="en-US" smtClean="0"/>
              <a:pPr>
                <a:defRPr/>
              </a:pPr>
              <a:t>1</a:t>
            </a:fld>
            <a:endParaRPr lang="en-US" altLang="zh-TW"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標題 1"/>
          <p:cNvSpPr>
            <a:spLocks noGrp="1"/>
          </p:cNvSpPr>
          <p:nvPr>
            <p:ph type="title"/>
          </p:nvPr>
        </p:nvSpPr>
        <p:spPr>
          <a:xfrm>
            <a:off x="468313" y="260350"/>
            <a:ext cx="7761287" cy="633413"/>
          </a:xfrm>
        </p:spPr>
        <p:txBody>
          <a:bodyPr/>
          <a:lstStyle/>
          <a:p>
            <a:r>
              <a:rPr lang="zh-TW" altLang="en-US" dirty="0">
                <a:latin typeface="標楷體" pitchFamily="65" charset="-120"/>
                <a:ea typeface="標楷體" pitchFamily="65" charset="-120"/>
              </a:rPr>
              <a:t>三</a:t>
            </a:r>
            <a:r>
              <a:rPr lang="zh-TW" altLang="en-US" dirty="0" smtClean="0">
                <a:latin typeface="標楷體" pitchFamily="65" charset="-120"/>
                <a:ea typeface="標楷體" pitchFamily="65" charset="-120"/>
              </a:rPr>
              <a:t>、招生作業說明</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一</a:t>
            </a:r>
            <a:r>
              <a:rPr lang="en-US" altLang="zh-TW" dirty="0" smtClean="0">
                <a:latin typeface="標楷體" pitchFamily="65" charset="-120"/>
                <a:ea typeface="標楷體" pitchFamily="65" charset="-120"/>
              </a:rPr>
              <a:t>)-</a:t>
            </a:r>
            <a:r>
              <a:rPr lang="zh-TW" altLang="en-US" b="1" dirty="0" smtClean="0">
                <a:solidFill>
                  <a:srgbClr val="FF0000"/>
                </a:solidFill>
                <a:latin typeface="標楷體" pitchFamily="65" charset="-120"/>
                <a:ea typeface="標楷體" pitchFamily="65" charset="-120"/>
                <a:cs typeface="Times New Roman" pitchFamily="18" charset="0"/>
              </a:rPr>
              <a:t>資格審查</a:t>
            </a:r>
            <a:r>
              <a:rPr lang="en-US" altLang="zh-TW" b="1" dirty="0" smtClean="0">
                <a:solidFill>
                  <a:srgbClr val="FF0000"/>
                </a:solidFill>
                <a:latin typeface="標楷體" pitchFamily="65" charset="-120"/>
                <a:ea typeface="標楷體" pitchFamily="65" charset="-120"/>
                <a:cs typeface="Times New Roman" pitchFamily="18" charset="0"/>
              </a:rPr>
              <a:t>(</a:t>
            </a:r>
            <a:r>
              <a:rPr lang="en-US" altLang="zh-TW" b="1" dirty="0" smtClean="0">
                <a:solidFill>
                  <a:srgbClr val="FF0000"/>
                </a:solidFill>
                <a:latin typeface="Times New Roman" panose="02020603050405020304" pitchFamily="18" charset="0"/>
                <a:ea typeface="標楷體" pitchFamily="65" charset="-120"/>
                <a:cs typeface="Times New Roman" panose="02020603050405020304" pitchFamily="18" charset="0"/>
              </a:rPr>
              <a:t>5/7</a:t>
            </a:r>
            <a:r>
              <a:rPr lang="en-US" altLang="zh-TW" b="1" dirty="0" smtClean="0">
                <a:solidFill>
                  <a:srgbClr val="FF0000"/>
                </a:solidFill>
                <a:latin typeface="標楷體" pitchFamily="65" charset="-120"/>
                <a:ea typeface="標楷體" pitchFamily="65" charset="-120"/>
                <a:cs typeface="Times New Roman" pitchFamily="18" charset="0"/>
              </a:rPr>
              <a:t>)</a:t>
            </a:r>
            <a:endParaRPr lang="zh-TW" altLang="en-US" b="1" dirty="0" smtClean="0">
              <a:solidFill>
                <a:srgbClr val="FF0000"/>
              </a:solidFill>
            </a:endParaRPr>
          </a:p>
        </p:txBody>
      </p:sp>
      <p:sp>
        <p:nvSpPr>
          <p:cNvPr id="5" name="內容版面配置區 2"/>
          <p:cNvSpPr>
            <a:spLocks noGrp="1"/>
          </p:cNvSpPr>
          <p:nvPr>
            <p:ph idx="1"/>
          </p:nvPr>
        </p:nvSpPr>
        <p:spPr>
          <a:xfrm>
            <a:off x="323528" y="1052736"/>
            <a:ext cx="7920880" cy="5256584"/>
          </a:xfrm>
        </p:spPr>
        <p:txBody>
          <a:bodyPr/>
          <a:lstStyle/>
          <a:p>
            <a:pPr algn="just">
              <a:buFontTx/>
              <a:buNone/>
              <a:defRPr/>
            </a:pPr>
            <a:r>
              <a:rPr lang="zh-TW" altLang="en-US" sz="2300" b="1" dirty="0" smtClean="0">
                <a:latin typeface="Times New Roman" pitchFamily="18" charset="0"/>
                <a:ea typeface="標楷體" pitchFamily="65" charset="-120"/>
              </a:rPr>
              <a:t>注意事項：</a:t>
            </a:r>
            <a:endParaRPr lang="en-US" altLang="zh-TW" sz="2300" b="1" dirty="0" smtClean="0">
              <a:latin typeface="Times New Roman" pitchFamily="18" charset="0"/>
              <a:ea typeface="標楷體" pitchFamily="65" charset="-120"/>
            </a:endParaRPr>
          </a:p>
          <a:p>
            <a:pPr marL="266700" indent="-266700" algn="just">
              <a:spcBef>
                <a:spcPts val="567"/>
              </a:spcBef>
              <a:buFont typeface="+mj-lt"/>
              <a:buAutoNum type="arabicPeriod"/>
              <a:defRPr/>
            </a:pPr>
            <a:r>
              <a:rPr lang="zh-TW" altLang="en-US" sz="2300" dirty="0">
                <a:latin typeface="Times New Roman" panose="02020603050405020304" pitchFamily="18" charset="0"/>
                <a:ea typeface="標楷體" pitchFamily="65" charset="-120"/>
                <a:cs typeface="Times New Roman" panose="02020603050405020304" pitchFamily="18" charset="0"/>
              </a:rPr>
              <a:t>考生如不確定是否須要參加登記資格審查，可於資格審查繳件期間，至本委員會網站「資格審查系統」查詢；如獲系統回應「</a:t>
            </a:r>
            <a:r>
              <a:rPr lang="zh-TW" altLang="en-US" sz="2300" b="1" dirty="0">
                <a:latin typeface="Times New Roman" panose="02020603050405020304" pitchFamily="18" charset="0"/>
                <a:ea typeface="標楷體" pitchFamily="65" charset="-120"/>
                <a:cs typeface="Times New Roman" panose="02020603050405020304" pitchFamily="18" charset="0"/>
              </a:rPr>
              <a:t>您已具有本招生之一般生登記資格</a:t>
            </a:r>
            <a:r>
              <a:rPr lang="zh-TW" altLang="en-US" sz="2300" dirty="0">
                <a:latin typeface="Times New Roman" panose="02020603050405020304" pitchFamily="18" charset="0"/>
                <a:ea typeface="標楷體" pitchFamily="65" charset="-120"/>
                <a:cs typeface="Times New Roman" panose="02020603050405020304" pitchFamily="18" charset="0"/>
              </a:rPr>
              <a:t>」者，即表示已通過登記資格審查，無須辦理登記資格審查，其餘考生均須參加登記資格審查</a:t>
            </a:r>
            <a:r>
              <a:rPr lang="zh-TW" altLang="en-US" sz="2300" dirty="0" smtClean="0">
                <a:latin typeface="Times New Roman" panose="02020603050405020304" pitchFamily="18" charset="0"/>
                <a:ea typeface="標楷體" pitchFamily="65" charset="-120"/>
                <a:cs typeface="Times New Roman" panose="02020603050405020304" pitchFamily="18" charset="0"/>
              </a:rPr>
              <a:t>。</a:t>
            </a:r>
            <a:endParaRPr lang="en-US" altLang="zh-TW" sz="2300" dirty="0" smtClean="0">
              <a:latin typeface="Times New Roman" panose="02020603050405020304" pitchFamily="18" charset="0"/>
              <a:ea typeface="標楷體" pitchFamily="65" charset="-120"/>
              <a:cs typeface="Times New Roman" panose="02020603050405020304" pitchFamily="18" charset="0"/>
            </a:endParaRPr>
          </a:p>
          <a:p>
            <a:pPr marL="266700" indent="-266700" algn="just">
              <a:spcBef>
                <a:spcPts val="567"/>
              </a:spcBef>
              <a:buFont typeface="+mj-lt"/>
              <a:buAutoNum type="arabicPeriod"/>
              <a:defRPr/>
            </a:pPr>
            <a:r>
              <a:rPr lang="zh-TW" altLang="en-US" sz="2300" dirty="0">
                <a:solidFill>
                  <a:srgbClr val="FF0000"/>
                </a:solidFill>
                <a:latin typeface="Times New Roman" panose="02020603050405020304" pitchFamily="18" charset="0"/>
                <a:ea typeface="標楷體" pitchFamily="65" charset="-120"/>
                <a:cs typeface="Times New Roman" panose="02020603050405020304" pitchFamily="18" charset="0"/>
              </a:rPr>
              <a:t>通過</a:t>
            </a:r>
            <a:r>
              <a:rPr lang="en-US" altLang="zh-TW" sz="2300" dirty="0" smtClean="0">
                <a:solidFill>
                  <a:srgbClr val="FF0000"/>
                </a:solidFill>
                <a:latin typeface="Times New Roman" panose="02020603050405020304" pitchFamily="18" charset="0"/>
                <a:ea typeface="標楷體" pitchFamily="65" charset="-120"/>
                <a:cs typeface="Times New Roman" panose="02020603050405020304" pitchFamily="18" charset="0"/>
              </a:rPr>
              <a:t>105</a:t>
            </a:r>
            <a:r>
              <a:rPr lang="zh-TW" altLang="en-US" sz="2300" dirty="0" smtClean="0">
                <a:solidFill>
                  <a:srgbClr val="FF0000"/>
                </a:solidFill>
                <a:latin typeface="Times New Roman" panose="02020603050405020304" pitchFamily="18" charset="0"/>
                <a:ea typeface="標楷體" pitchFamily="65" charset="-120"/>
                <a:cs typeface="Times New Roman" panose="02020603050405020304" pitchFamily="18" charset="0"/>
              </a:rPr>
              <a:t>學年</a:t>
            </a:r>
            <a:r>
              <a:rPr lang="zh-TW" altLang="en-US" sz="2300" dirty="0">
                <a:solidFill>
                  <a:srgbClr val="FF0000"/>
                </a:solidFill>
                <a:latin typeface="Times New Roman" panose="02020603050405020304" pitchFamily="18" charset="0"/>
                <a:ea typeface="標楷體" pitchFamily="65" charset="-120"/>
                <a:cs typeface="Times New Roman" panose="02020603050405020304" pitchFamily="18" charset="0"/>
              </a:rPr>
              <a:t>度四技二專甄選入學招生原住民身分審查考生，仍須於本招生資格審查期間上網登錄原住民之身分與文化及語言能力合格證明等資料。經本委員會審查通過者，始得享有原住民身分之加分優待</a:t>
            </a:r>
            <a:r>
              <a:rPr lang="zh-TW" altLang="en-US" sz="2300" dirty="0" smtClean="0">
                <a:solidFill>
                  <a:srgbClr val="FF0000"/>
                </a:solidFill>
                <a:latin typeface="Times New Roman" panose="02020603050405020304" pitchFamily="18" charset="0"/>
                <a:ea typeface="標楷體" pitchFamily="65" charset="-120"/>
                <a:cs typeface="Times New Roman" panose="02020603050405020304" pitchFamily="18" charset="0"/>
              </a:rPr>
              <a:t>。</a:t>
            </a:r>
            <a:endParaRPr lang="en-US" altLang="zh-TW" sz="2300" dirty="0" smtClean="0">
              <a:solidFill>
                <a:srgbClr val="FF0000"/>
              </a:solidFill>
              <a:latin typeface="Times New Roman" panose="02020603050405020304" pitchFamily="18" charset="0"/>
              <a:ea typeface="標楷體" pitchFamily="65" charset="-120"/>
              <a:cs typeface="Times New Roman" panose="02020603050405020304" pitchFamily="18" charset="0"/>
            </a:endParaRPr>
          </a:p>
          <a:p>
            <a:pPr marL="266700" indent="-266700" algn="just">
              <a:spcBef>
                <a:spcPts val="567"/>
              </a:spcBef>
              <a:buFont typeface="+mj-lt"/>
              <a:buAutoNum type="arabicPeriod"/>
              <a:defRPr/>
            </a:pPr>
            <a:r>
              <a:rPr lang="zh-TW" altLang="en-US" sz="2300" dirty="0" smtClean="0">
                <a:latin typeface="Times New Roman" panose="02020603050405020304" pitchFamily="18" charset="0"/>
                <a:ea typeface="標楷體" pitchFamily="65" charset="-120"/>
                <a:cs typeface="Times New Roman" panose="02020603050405020304" pitchFamily="18" charset="0"/>
              </a:rPr>
              <a:t>所</a:t>
            </a:r>
            <a:r>
              <a:rPr lang="zh-TW" altLang="en-US" sz="2300" dirty="0">
                <a:latin typeface="Times New Roman" panose="02020603050405020304" pitchFamily="18" charset="0"/>
                <a:ea typeface="標楷體" pitchFamily="65" charset="-120"/>
                <a:cs typeface="Times New Roman" panose="02020603050405020304" pitchFamily="18" charset="0"/>
              </a:rPr>
              <a:t>繳驗之學歷</a:t>
            </a:r>
            <a:r>
              <a:rPr lang="en-US" altLang="zh-TW" sz="2300" dirty="0">
                <a:latin typeface="Times New Roman" panose="02020603050405020304" pitchFamily="18" charset="0"/>
                <a:ea typeface="標楷體" pitchFamily="65" charset="-120"/>
                <a:cs typeface="Times New Roman" panose="02020603050405020304" pitchFamily="18" charset="0"/>
              </a:rPr>
              <a:t>(</a:t>
            </a:r>
            <a:r>
              <a:rPr lang="zh-TW" altLang="en-US" sz="2300" dirty="0">
                <a:latin typeface="Times New Roman" panose="02020603050405020304" pitchFamily="18" charset="0"/>
                <a:ea typeface="標楷體" pitchFamily="65" charset="-120"/>
                <a:cs typeface="Times New Roman" panose="02020603050405020304" pitchFamily="18" charset="0"/>
              </a:rPr>
              <a:t>力</a:t>
            </a:r>
            <a:r>
              <a:rPr lang="en-US" altLang="zh-TW" sz="2300" dirty="0">
                <a:latin typeface="Times New Roman" panose="02020603050405020304" pitchFamily="18" charset="0"/>
                <a:ea typeface="標楷體" pitchFamily="65" charset="-120"/>
                <a:cs typeface="Times New Roman" panose="02020603050405020304" pitchFamily="18" charset="0"/>
              </a:rPr>
              <a:t>)</a:t>
            </a:r>
            <a:r>
              <a:rPr lang="zh-TW" altLang="en-US" sz="2300" dirty="0">
                <a:latin typeface="Times New Roman" panose="02020603050405020304" pitchFamily="18" charset="0"/>
                <a:ea typeface="標楷體" pitchFamily="65" charset="-120"/>
                <a:cs typeface="Times New Roman" panose="02020603050405020304" pitchFamily="18" charset="0"/>
              </a:rPr>
              <a:t>證件或其他相關證件，</a:t>
            </a:r>
            <a:r>
              <a:rPr lang="zh-TW" altLang="en-US" sz="2300" b="1" dirty="0" smtClean="0">
                <a:latin typeface="Times New Roman" panose="02020603050405020304" pitchFamily="18" charset="0"/>
                <a:ea typeface="標楷體" pitchFamily="65" charset="-120"/>
                <a:cs typeface="Times New Roman" panose="02020603050405020304" pitchFamily="18" charset="0"/>
              </a:rPr>
              <a:t>除由</a:t>
            </a:r>
            <a:r>
              <a:rPr lang="zh-TW" altLang="en-US" sz="2300" b="1" dirty="0">
                <a:latin typeface="Times New Roman" panose="02020603050405020304" pitchFamily="18" charset="0"/>
                <a:ea typeface="標楷體" pitchFamily="65" charset="-120"/>
                <a:cs typeface="Times New Roman" panose="02020603050405020304" pitchFamily="18" charset="0"/>
              </a:rPr>
              <a:t>僑務委員會所開立之「升學考試之優待證明」</a:t>
            </a:r>
            <a:r>
              <a:rPr lang="zh-TW" altLang="en-US" sz="2300" b="1" dirty="0" smtClean="0">
                <a:latin typeface="Times New Roman" panose="02020603050405020304" pitchFamily="18" charset="0"/>
                <a:ea typeface="標楷體" pitchFamily="65" charset="-120"/>
                <a:cs typeface="Times New Roman" panose="02020603050405020304" pitchFamily="18" charset="0"/>
              </a:rPr>
              <a:t>文件須繳交</a:t>
            </a:r>
            <a:r>
              <a:rPr lang="zh-TW" altLang="en-US" sz="2300" b="1" dirty="0">
                <a:latin typeface="Times New Roman" panose="02020603050405020304" pitchFamily="18" charset="0"/>
                <a:ea typeface="標楷體" pitchFamily="65" charset="-120"/>
                <a:cs typeface="Times New Roman" panose="02020603050405020304" pitchFamily="18" charset="0"/>
              </a:rPr>
              <a:t>正本外</a:t>
            </a:r>
            <a:r>
              <a:rPr lang="zh-TW" altLang="en-US" sz="2300" dirty="0">
                <a:latin typeface="Times New Roman" panose="02020603050405020304" pitchFamily="18" charset="0"/>
                <a:ea typeface="標楷體" pitchFamily="65" charset="-120"/>
                <a:cs typeface="Times New Roman" panose="02020603050405020304" pitchFamily="18" charset="0"/>
              </a:rPr>
              <a:t>，其餘一律繳交影本即可，惟如影本模糊不清致難以辨認者，概不予受理</a:t>
            </a:r>
            <a:r>
              <a:rPr lang="zh-TW" altLang="en-US" sz="2300" dirty="0" smtClean="0">
                <a:latin typeface="Times New Roman" panose="02020603050405020304" pitchFamily="18" charset="0"/>
                <a:ea typeface="標楷體" pitchFamily="65" charset="-120"/>
                <a:cs typeface="Times New Roman" panose="02020603050405020304" pitchFamily="18" charset="0"/>
              </a:rPr>
              <a:t>。</a:t>
            </a:r>
            <a:endParaRPr lang="en-US" altLang="zh-TW" sz="2300" dirty="0">
              <a:latin typeface="Times New Roman" panose="02020603050405020304" pitchFamily="18" charset="0"/>
              <a:ea typeface="標楷體" pitchFamily="65" charset="-120"/>
              <a:cs typeface="Times New Roman" panose="02020603050405020304" pitchFamily="18" charset="0"/>
            </a:endParaRPr>
          </a:p>
          <a:p>
            <a:pPr algn="just">
              <a:defRPr/>
            </a:pPr>
            <a:endParaRPr lang="zh-TW" altLang="en-US" sz="2800" dirty="0"/>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10</a:t>
            </a:fld>
            <a:endParaRPr lang="en-US" altLang="zh-TW" dirty="0"/>
          </a:p>
        </p:txBody>
      </p:sp>
    </p:spTree>
    <p:extLst>
      <p:ext uri="{BB962C8B-B14F-4D97-AF65-F5344CB8AC3E}">
        <p14:creationId xmlns:p14="http://schemas.microsoft.com/office/powerpoint/2010/main" xmlns="" val="22609344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標題 1"/>
          <p:cNvSpPr>
            <a:spLocks noGrp="1"/>
          </p:cNvSpPr>
          <p:nvPr>
            <p:ph type="title"/>
          </p:nvPr>
        </p:nvSpPr>
        <p:spPr>
          <a:xfrm>
            <a:off x="468313" y="260350"/>
            <a:ext cx="7761287" cy="633413"/>
          </a:xfrm>
        </p:spPr>
        <p:txBody>
          <a:bodyPr/>
          <a:lstStyle/>
          <a:p>
            <a:r>
              <a:rPr lang="zh-TW" altLang="en-US" dirty="0">
                <a:latin typeface="標楷體" pitchFamily="65" charset="-120"/>
                <a:ea typeface="標楷體" pitchFamily="65" charset="-120"/>
              </a:rPr>
              <a:t>三</a:t>
            </a:r>
            <a:r>
              <a:rPr lang="zh-TW" altLang="en-US" dirty="0" smtClean="0">
                <a:latin typeface="標楷體" pitchFamily="65" charset="-120"/>
                <a:ea typeface="標楷體" pitchFamily="65" charset="-120"/>
              </a:rPr>
              <a:t>、招生作業說明</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一</a:t>
            </a:r>
            <a:r>
              <a:rPr lang="en-US" altLang="zh-TW" dirty="0" smtClean="0">
                <a:latin typeface="標楷體" pitchFamily="65" charset="-120"/>
                <a:ea typeface="標楷體" pitchFamily="65" charset="-120"/>
              </a:rPr>
              <a:t>)-</a:t>
            </a:r>
            <a:r>
              <a:rPr lang="zh-TW" altLang="en-US" b="1" dirty="0" smtClean="0">
                <a:solidFill>
                  <a:srgbClr val="FF0000"/>
                </a:solidFill>
                <a:latin typeface="標楷體" pitchFamily="65" charset="-120"/>
                <a:ea typeface="標楷體" pitchFamily="65" charset="-120"/>
                <a:cs typeface="Times New Roman" pitchFamily="18" charset="0"/>
              </a:rPr>
              <a:t>資格審查</a:t>
            </a:r>
            <a:r>
              <a:rPr lang="en-US" altLang="zh-TW" b="1" dirty="0" smtClean="0">
                <a:solidFill>
                  <a:srgbClr val="FF0000"/>
                </a:solidFill>
                <a:latin typeface="標楷體" pitchFamily="65" charset="-120"/>
                <a:ea typeface="標楷體" pitchFamily="65" charset="-120"/>
                <a:cs typeface="Times New Roman" pitchFamily="18" charset="0"/>
              </a:rPr>
              <a:t>(</a:t>
            </a:r>
            <a:r>
              <a:rPr lang="en-US" altLang="zh-TW" b="1" dirty="0" smtClean="0">
                <a:solidFill>
                  <a:srgbClr val="FF0000"/>
                </a:solidFill>
                <a:latin typeface="Times New Roman" panose="02020603050405020304" pitchFamily="18" charset="0"/>
                <a:ea typeface="標楷體" pitchFamily="65" charset="-120"/>
                <a:cs typeface="Times New Roman" panose="02020603050405020304" pitchFamily="18" charset="0"/>
              </a:rPr>
              <a:t>6/7</a:t>
            </a:r>
            <a:r>
              <a:rPr lang="en-US" altLang="zh-TW" b="1" dirty="0" smtClean="0">
                <a:solidFill>
                  <a:srgbClr val="FF0000"/>
                </a:solidFill>
                <a:latin typeface="標楷體" pitchFamily="65" charset="-120"/>
                <a:ea typeface="標楷體" pitchFamily="65" charset="-120"/>
                <a:cs typeface="Times New Roman" pitchFamily="18" charset="0"/>
              </a:rPr>
              <a:t>)</a:t>
            </a:r>
            <a:endParaRPr lang="zh-TW" altLang="en-US" b="1" dirty="0" smtClean="0">
              <a:solidFill>
                <a:srgbClr val="FF0000"/>
              </a:solidFill>
            </a:endParaRPr>
          </a:p>
        </p:txBody>
      </p:sp>
      <p:sp>
        <p:nvSpPr>
          <p:cNvPr id="5" name="內容版面配置區 2"/>
          <p:cNvSpPr>
            <a:spLocks noGrp="1"/>
          </p:cNvSpPr>
          <p:nvPr>
            <p:ph idx="1"/>
          </p:nvPr>
        </p:nvSpPr>
        <p:spPr>
          <a:xfrm>
            <a:off x="395536" y="1196752"/>
            <a:ext cx="7992888" cy="5256584"/>
          </a:xfrm>
        </p:spPr>
        <p:txBody>
          <a:bodyPr/>
          <a:lstStyle/>
          <a:p>
            <a:pPr marL="266700" indent="-266700" algn="just">
              <a:buFont typeface="+mj-lt"/>
              <a:buAutoNum type="arabicPeriod" startAt="4"/>
              <a:defRPr/>
            </a:pPr>
            <a:r>
              <a:rPr lang="zh-TW" altLang="en-US" sz="2100" dirty="0">
                <a:latin typeface="Times New Roman" pitchFamily="18" charset="0"/>
                <a:ea typeface="標楷體" pitchFamily="65" charset="-120"/>
                <a:cs typeface="Times New Roman" panose="02020603050405020304" pitchFamily="18" charset="0"/>
              </a:rPr>
              <a:t>雖已通過登記資格審查，但未於規定時間內上網登錄或繳件之申請特種生資格審查考生，於資格審查登錄繳件時間截止後，不得以任何理由申請補繳或追認其特種身分，視同一般生身分，不予加分優待</a:t>
            </a:r>
            <a:r>
              <a:rPr lang="zh-TW" altLang="en-US" sz="2100" dirty="0" smtClean="0">
                <a:latin typeface="Times New Roman" pitchFamily="18" charset="0"/>
                <a:ea typeface="標楷體" pitchFamily="65" charset="-120"/>
                <a:cs typeface="Times New Roman" panose="02020603050405020304" pitchFamily="18" charset="0"/>
              </a:rPr>
              <a:t>。</a:t>
            </a:r>
            <a:endParaRPr lang="en-US" altLang="zh-TW" sz="2100" dirty="0" smtClean="0">
              <a:latin typeface="Times New Roman" pitchFamily="18" charset="0"/>
              <a:ea typeface="標楷體" pitchFamily="65" charset="-120"/>
              <a:cs typeface="Times New Roman" panose="02020603050405020304" pitchFamily="18" charset="0"/>
            </a:endParaRPr>
          </a:p>
          <a:p>
            <a:pPr marL="266700" indent="-266700" algn="just">
              <a:buFont typeface="+mj-lt"/>
              <a:buAutoNum type="arabicPeriod" startAt="4"/>
              <a:defRPr/>
            </a:pPr>
            <a:r>
              <a:rPr lang="zh-TW" altLang="en-US" sz="2100" dirty="0" smtClean="0">
                <a:latin typeface="Times New Roman" pitchFamily="18" charset="0"/>
                <a:ea typeface="標楷體" pitchFamily="65" charset="-120"/>
                <a:cs typeface="Times New Roman" panose="02020603050405020304" pitchFamily="18" charset="0"/>
              </a:rPr>
              <a:t>考生</a:t>
            </a:r>
            <a:r>
              <a:rPr lang="zh-TW" altLang="en-US" sz="2100" dirty="0">
                <a:latin typeface="Times New Roman" pitchFamily="18" charset="0"/>
                <a:ea typeface="標楷體" pitchFamily="65" charset="-120"/>
                <a:cs typeface="Times New Roman" panose="02020603050405020304" pitchFamily="18" charset="0"/>
              </a:rPr>
              <a:t>若已參加</a:t>
            </a:r>
            <a:r>
              <a:rPr lang="en-US" altLang="zh-TW" sz="2100" dirty="0" smtClean="0">
                <a:latin typeface="Times New Roman" pitchFamily="18" charset="0"/>
                <a:ea typeface="標楷體" pitchFamily="65" charset="-120"/>
                <a:cs typeface="Times New Roman" panose="02020603050405020304" pitchFamily="18" charset="0"/>
              </a:rPr>
              <a:t>105</a:t>
            </a:r>
            <a:r>
              <a:rPr lang="zh-TW" altLang="en-US" sz="2100" dirty="0" smtClean="0">
                <a:latin typeface="Times New Roman" pitchFamily="18" charset="0"/>
                <a:ea typeface="標楷體" pitchFamily="65" charset="-120"/>
                <a:cs typeface="Times New Roman" panose="02020603050405020304" pitchFamily="18" charset="0"/>
              </a:rPr>
              <a:t>學年</a:t>
            </a:r>
            <a:r>
              <a:rPr lang="zh-TW" altLang="en-US" sz="2100" dirty="0">
                <a:latin typeface="Times New Roman" pitchFamily="18" charset="0"/>
                <a:ea typeface="標楷體" pitchFamily="65" charset="-120"/>
                <a:cs typeface="Times New Roman" panose="02020603050405020304" pitchFamily="18" charset="0"/>
              </a:rPr>
              <a:t>度下列各管道入學招生，經錄取</a:t>
            </a:r>
            <a:r>
              <a:rPr lang="en-US" altLang="zh-TW" sz="2100" dirty="0">
                <a:latin typeface="Times New Roman" pitchFamily="18" charset="0"/>
                <a:ea typeface="標楷體" pitchFamily="65" charset="-120"/>
                <a:cs typeface="Times New Roman" panose="02020603050405020304" pitchFamily="18" charset="0"/>
              </a:rPr>
              <a:t>(</a:t>
            </a:r>
            <a:r>
              <a:rPr lang="zh-TW" altLang="en-US" sz="2100" dirty="0">
                <a:latin typeface="Times New Roman" pitchFamily="18" charset="0"/>
                <a:ea typeface="標楷體" pitchFamily="65" charset="-120"/>
                <a:cs typeface="Times New Roman" panose="02020603050405020304" pitchFamily="18" charset="0"/>
              </a:rPr>
              <a:t>報到</a:t>
            </a:r>
            <a:r>
              <a:rPr lang="en-US" altLang="zh-TW" sz="2100" dirty="0">
                <a:latin typeface="Times New Roman" pitchFamily="18" charset="0"/>
                <a:ea typeface="標楷體" pitchFamily="65" charset="-120"/>
                <a:cs typeface="Times New Roman" panose="02020603050405020304" pitchFamily="18" charset="0"/>
              </a:rPr>
              <a:t>)</a:t>
            </a:r>
            <a:r>
              <a:rPr lang="zh-TW" altLang="en-US" sz="2100" dirty="0">
                <a:latin typeface="Times New Roman" pitchFamily="18" charset="0"/>
                <a:ea typeface="標楷體" pitchFamily="65" charset="-120"/>
                <a:cs typeface="Times New Roman" panose="02020603050405020304" pitchFamily="18" charset="0"/>
              </a:rPr>
              <a:t>後，不得再行參加本招生，違者一律取消網路選填登記志願資格，若已繳登記費者，不予退費，考生不得異議</a:t>
            </a:r>
            <a:r>
              <a:rPr lang="zh-TW" altLang="en-US" sz="2100" dirty="0" smtClean="0">
                <a:latin typeface="Times New Roman" pitchFamily="18" charset="0"/>
                <a:ea typeface="標楷體" pitchFamily="65" charset="-120"/>
                <a:cs typeface="Times New Roman" panose="02020603050405020304" pitchFamily="18" charset="0"/>
              </a:rPr>
              <a:t>。</a:t>
            </a:r>
            <a:endParaRPr lang="en-US" altLang="zh-TW" sz="2100" dirty="0" smtClean="0">
              <a:latin typeface="Times New Roman" pitchFamily="18" charset="0"/>
              <a:ea typeface="標楷體" pitchFamily="65" charset="-120"/>
              <a:cs typeface="Times New Roman" panose="02020603050405020304" pitchFamily="18" charset="0"/>
            </a:endParaRPr>
          </a:p>
          <a:p>
            <a:pPr marL="0" indent="288000" algn="just">
              <a:spcBef>
                <a:spcPts val="600"/>
              </a:spcBef>
              <a:spcAft>
                <a:spcPts val="600"/>
              </a:spcAft>
              <a:buNone/>
              <a:defRPr/>
            </a:pPr>
            <a:r>
              <a:rPr lang="en-US" altLang="zh-TW" sz="2100" dirty="0" smtClean="0">
                <a:solidFill>
                  <a:srgbClr val="FF0000"/>
                </a:solidFill>
                <a:latin typeface="Times New Roman" pitchFamily="18" charset="0"/>
                <a:ea typeface="標楷體" pitchFamily="65" charset="-120"/>
                <a:cs typeface="Times New Roman" panose="02020603050405020304" pitchFamily="18" charset="0"/>
              </a:rPr>
              <a:t>(1)105</a:t>
            </a:r>
            <a:r>
              <a:rPr lang="zh-TW" altLang="en-US" sz="2100" dirty="0" smtClean="0">
                <a:solidFill>
                  <a:srgbClr val="FF0000"/>
                </a:solidFill>
                <a:latin typeface="Times New Roman" pitchFamily="18" charset="0"/>
                <a:ea typeface="標楷體" pitchFamily="65" charset="-120"/>
                <a:cs typeface="Times New Roman" panose="02020603050405020304" pitchFamily="18" charset="0"/>
              </a:rPr>
              <a:t>學年度技優保送入學招生。</a:t>
            </a:r>
          </a:p>
          <a:p>
            <a:pPr marL="0" indent="288000" algn="just">
              <a:spcBef>
                <a:spcPts val="600"/>
              </a:spcBef>
              <a:spcAft>
                <a:spcPts val="600"/>
              </a:spcAft>
              <a:buFontTx/>
              <a:buNone/>
              <a:defRPr/>
            </a:pPr>
            <a:r>
              <a:rPr lang="en-US" altLang="zh-TW" sz="2100" dirty="0" smtClean="0">
                <a:solidFill>
                  <a:srgbClr val="FF0000"/>
                </a:solidFill>
                <a:latin typeface="Times New Roman" pitchFamily="18" charset="0"/>
                <a:ea typeface="標楷體" pitchFamily="65" charset="-120"/>
                <a:cs typeface="Times New Roman" panose="02020603050405020304" pitchFamily="18" charset="0"/>
              </a:rPr>
              <a:t>(2)105</a:t>
            </a:r>
            <a:r>
              <a:rPr lang="zh-TW" altLang="en-US" sz="2100" dirty="0" smtClean="0">
                <a:solidFill>
                  <a:srgbClr val="FF0000"/>
                </a:solidFill>
                <a:latin typeface="Times New Roman" pitchFamily="18" charset="0"/>
                <a:ea typeface="標楷體" pitchFamily="65" charset="-120"/>
                <a:cs typeface="Times New Roman" panose="02020603050405020304" pitchFamily="18" charset="0"/>
              </a:rPr>
              <a:t>學年度技優甄</a:t>
            </a:r>
            <a:r>
              <a:rPr lang="zh-TW" altLang="en-US" sz="2100" dirty="0">
                <a:solidFill>
                  <a:srgbClr val="FF0000"/>
                </a:solidFill>
                <a:latin typeface="Times New Roman" pitchFamily="18" charset="0"/>
                <a:ea typeface="標楷體" pitchFamily="65" charset="-120"/>
                <a:cs typeface="Times New Roman" panose="02020603050405020304" pitchFamily="18" charset="0"/>
              </a:rPr>
              <a:t>審入學招生。</a:t>
            </a:r>
          </a:p>
          <a:p>
            <a:pPr marL="0" indent="288000" algn="just">
              <a:spcBef>
                <a:spcPts val="600"/>
              </a:spcBef>
              <a:spcAft>
                <a:spcPts val="600"/>
              </a:spcAft>
              <a:buFontTx/>
              <a:buNone/>
              <a:defRPr/>
            </a:pPr>
            <a:r>
              <a:rPr lang="en-US" altLang="zh-TW" sz="2100" dirty="0" smtClean="0">
                <a:solidFill>
                  <a:srgbClr val="FF0000"/>
                </a:solidFill>
                <a:latin typeface="Times New Roman" pitchFamily="18" charset="0"/>
                <a:ea typeface="標楷體" pitchFamily="65" charset="-120"/>
                <a:cs typeface="Times New Roman" panose="02020603050405020304" pitchFamily="18" charset="0"/>
              </a:rPr>
              <a:t>(3)105</a:t>
            </a:r>
            <a:r>
              <a:rPr lang="zh-TW" altLang="en-US" sz="2100" dirty="0" smtClean="0">
                <a:solidFill>
                  <a:srgbClr val="FF0000"/>
                </a:solidFill>
                <a:latin typeface="Times New Roman" pitchFamily="18" charset="0"/>
                <a:ea typeface="標楷體" pitchFamily="65" charset="-120"/>
                <a:cs typeface="Times New Roman" panose="02020603050405020304" pitchFamily="18" charset="0"/>
              </a:rPr>
              <a:t>學年度運動</a:t>
            </a:r>
            <a:r>
              <a:rPr lang="zh-TW" altLang="en-US" sz="2100" dirty="0">
                <a:solidFill>
                  <a:srgbClr val="FF0000"/>
                </a:solidFill>
                <a:latin typeface="Times New Roman" pitchFamily="18" charset="0"/>
                <a:ea typeface="標楷體" pitchFamily="65" charset="-120"/>
                <a:cs typeface="Times New Roman" panose="02020603050405020304" pitchFamily="18" charset="0"/>
              </a:rPr>
              <a:t>成績優良學生升學輔導甄審</a:t>
            </a:r>
            <a:r>
              <a:rPr lang="zh-TW" altLang="en-US" sz="2100" dirty="0" smtClean="0">
                <a:solidFill>
                  <a:srgbClr val="FF0000"/>
                </a:solidFill>
                <a:latin typeface="Times New Roman" pitchFamily="18" charset="0"/>
                <a:ea typeface="標楷體" pitchFamily="65" charset="-120"/>
                <a:cs typeface="Times New Roman" panose="02020603050405020304" pitchFamily="18" charset="0"/>
              </a:rPr>
              <a:t>、甄試</a:t>
            </a:r>
            <a:r>
              <a:rPr lang="zh-TW" altLang="en-US" sz="2100" dirty="0">
                <a:solidFill>
                  <a:srgbClr val="FF0000"/>
                </a:solidFill>
                <a:latin typeface="Times New Roman" pitchFamily="18" charset="0"/>
                <a:ea typeface="標楷體" pitchFamily="65" charset="-120"/>
                <a:cs typeface="Times New Roman" panose="02020603050405020304" pitchFamily="18" charset="0"/>
              </a:rPr>
              <a:t>招生。</a:t>
            </a:r>
          </a:p>
          <a:p>
            <a:pPr marL="0" indent="288000" algn="just">
              <a:spcBef>
                <a:spcPts val="600"/>
              </a:spcBef>
              <a:spcAft>
                <a:spcPts val="600"/>
              </a:spcAft>
              <a:buFontTx/>
              <a:buNone/>
              <a:defRPr/>
            </a:pPr>
            <a:r>
              <a:rPr lang="en-US" altLang="zh-TW" sz="2100" dirty="0" smtClean="0">
                <a:solidFill>
                  <a:srgbClr val="FF0000"/>
                </a:solidFill>
                <a:latin typeface="Times New Roman" pitchFamily="18" charset="0"/>
                <a:ea typeface="標楷體" pitchFamily="65" charset="-120"/>
                <a:cs typeface="Times New Roman" panose="02020603050405020304" pitchFamily="18" charset="0"/>
              </a:rPr>
              <a:t>(4)105</a:t>
            </a:r>
            <a:r>
              <a:rPr lang="zh-TW" altLang="en-US" sz="2100" dirty="0" smtClean="0">
                <a:solidFill>
                  <a:srgbClr val="FF0000"/>
                </a:solidFill>
                <a:latin typeface="Times New Roman" pitchFamily="18" charset="0"/>
                <a:ea typeface="標楷體" pitchFamily="65" charset="-120"/>
                <a:cs typeface="Times New Roman" panose="02020603050405020304" pitchFamily="18" charset="0"/>
              </a:rPr>
              <a:t>學年度甄選</a:t>
            </a:r>
            <a:r>
              <a:rPr lang="zh-TW" altLang="en-US" sz="2100" dirty="0">
                <a:solidFill>
                  <a:srgbClr val="FF0000"/>
                </a:solidFill>
                <a:latin typeface="Times New Roman" pitchFamily="18" charset="0"/>
                <a:ea typeface="標楷體" pitchFamily="65" charset="-120"/>
                <a:cs typeface="Times New Roman" panose="02020603050405020304" pitchFamily="18" charset="0"/>
              </a:rPr>
              <a:t>入學招生。</a:t>
            </a:r>
          </a:p>
          <a:p>
            <a:pPr algn="just">
              <a:buFontTx/>
              <a:buNone/>
              <a:defRPr/>
            </a:pPr>
            <a:endParaRPr lang="en-US" altLang="zh-TW" sz="2400" dirty="0" smtClean="0">
              <a:latin typeface="Times New Roman" pitchFamily="18" charset="0"/>
              <a:ea typeface="標楷體" pitchFamily="65" charset="-120"/>
            </a:endParaRPr>
          </a:p>
          <a:p>
            <a:pPr algn="just">
              <a:defRPr/>
            </a:pPr>
            <a:endParaRPr lang="zh-TW" altLang="en-US" sz="2800" dirty="0"/>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11</a:t>
            </a:fld>
            <a:endParaRPr lang="en-US" altLang="zh-TW" dirty="0"/>
          </a:p>
        </p:txBody>
      </p:sp>
    </p:spTree>
    <p:extLst>
      <p:ext uri="{BB962C8B-B14F-4D97-AF65-F5344CB8AC3E}">
        <p14:creationId xmlns:p14="http://schemas.microsoft.com/office/powerpoint/2010/main" xmlns="" val="5940700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標題 1"/>
          <p:cNvSpPr>
            <a:spLocks noGrp="1"/>
          </p:cNvSpPr>
          <p:nvPr>
            <p:ph type="title"/>
          </p:nvPr>
        </p:nvSpPr>
        <p:spPr>
          <a:xfrm>
            <a:off x="468313" y="260350"/>
            <a:ext cx="7761287" cy="633413"/>
          </a:xfrm>
        </p:spPr>
        <p:txBody>
          <a:bodyPr/>
          <a:lstStyle/>
          <a:p>
            <a:r>
              <a:rPr lang="zh-TW" altLang="en-US" dirty="0">
                <a:latin typeface="標楷體" pitchFamily="65" charset="-120"/>
                <a:ea typeface="標楷體" pitchFamily="65" charset="-120"/>
              </a:rPr>
              <a:t>三</a:t>
            </a:r>
            <a:r>
              <a:rPr lang="zh-TW" altLang="en-US" dirty="0" smtClean="0">
                <a:latin typeface="標楷體" pitchFamily="65" charset="-120"/>
                <a:ea typeface="標楷體" pitchFamily="65" charset="-120"/>
              </a:rPr>
              <a:t>、招生作業說明</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一</a:t>
            </a:r>
            <a:r>
              <a:rPr lang="en-US" altLang="zh-TW" dirty="0" smtClean="0">
                <a:latin typeface="標楷體" pitchFamily="65" charset="-120"/>
                <a:ea typeface="標楷體" pitchFamily="65" charset="-120"/>
              </a:rPr>
              <a:t>)-</a:t>
            </a:r>
            <a:r>
              <a:rPr lang="zh-TW" altLang="en-US" b="1" dirty="0" smtClean="0">
                <a:solidFill>
                  <a:srgbClr val="FF0000"/>
                </a:solidFill>
                <a:latin typeface="標楷體" pitchFamily="65" charset="-120"/>
                <a:ea typeface="標楷體" pitchFamily="65" charset="-120"/>
                <a:cs typeface="Times New Roman" pitchFamily="18" charset="0"/>
              </a:rPr>
              <a:t>資格審查</a:t>
            </a:r>
            <a:r>
              <a:rPr lang="en-US" altLang="zh-TW" b="1" dirty="0" smtClean="0">
                <a:solidFill>
                  <a:srgbClr val="FF0000"/>
                </a:solidFill>
                <a:latin typeface="標楷體" pitchFamily="65" charset="-120"/>
                <a:ea typeface="標楷體" pitchFamily="65" charset="-120"/>
                <a:cs typeface="Times New Roman" pitchFamily="18" charset="0"/>
              </a:rPr>
              <a:t>(</a:t>
            </a:r>
            <a:r>
              <a:rPr lang="en-US" altLang="zh-TW" b="1" dirty="0">
                <a:solidFill>
                  <a:srgbClr val="FF0000"/>
                </a:solidFill>
                <a:latin typeface="Times New Roman" panose="02020603050405020304" pitchFamily="18" charset="0"/>
                <a:ea typeface="標楷體" pitchFamily="65" charset="-120"/>
                <a:cs typeface="Times New Roman" panose="02020603050405020304" pitchFamily="18" charset="0"/>
              </a:rPr>
              <a:t>7</a:t>
            </a:r>
            <a:r>
              <a:rPr lang="en-US" altLang="zh-TW" b="1" dirty="0" smtClean="0">
                <a:solidFill>
                  <a:srgbClr val="FF0000"/>
                </a:solidFill>
                <a:latin typeface="Times New Roman" panose="02020603050405020304" pitchFamily="18" charset="0"/>
                <a:ea typeface="標楷體" pitchFamily="65" charset="-120"/>
                <a:cs typeface="Times New Roman" panose="02020603050405020304" pitchFamily="18" charset="0"/>
              </a:rPr>
              <a:t>/7</a:t>
            </a:r>
            <a:r>
              <a:rPr lang="en-US" altLang="zh-TW" b="1" dirty="0" smtClean="0">
                <a:solidFill>
                  <a:srgbClr val="FF0000"/>
                </a:solidFill>
                <a:latin typeface="標楷體" pitchFamily="65" charset="-120"/>
                <a:ea typeface="標楷體" pitchFamily="65" charset="-120"/>
                <a:cs typeface="Times New Roman" pitchFamily="18" charset="0"/>
              </a:rPr>
              <a:t>)</a:t>
            </a:r>
            <a:endParaRPr lang="zh-TW" altLang="en-US" b="1" dirty="0" smtClean="0">
              <a:solidFill>
                <a:srgbClr val="FF0000"/>
              </a:solidFill>
            </a:endParaRPr>
          </a:p>
        </p:txBody>
      </p:sp>
      <p:sp>
        <p:nvSpPr>
          <p:cNvPr id="5" name="內容版面配置區 2"/>
          <p:cNvSpPr>
            <a:spLocks noGrp="1"/>
          </p:cNvSpPr>
          <p:nvPr>
            <p:ph idx="1"/>
          </p:nvPr>
        </p:nvSpPr>
        <p:spPr>
          <a:xfrm>
            <a:off x="395536" y="1196752"/>
            <a:ext cx="7920880" cy="5256584"/>
          </a:xfrm>
        </p:spPr>
        <p:txBody>
          <a:bodyPr/>
          <a:lstStyle/>
          <a:p>
            <a:pPr algn="just">
              <a:buFontTx/>
              <a:buNone/>
              <a:defRPr/>
            </a:pPr>
            <a:endParaRPr lang="en-US" altLang="zh-TW" sz="2400" dirty="0" smtClean="0">
              <a:latin typeface="Times New Roman" pitchFamily="18" charset="0"/>
              <a:ea typeface="標楷體" pitchFamily="65" charset="-120"/>
            </a:endParaRPr>
          </a:p>
          <a:p>
            <a:pPr marL="0" indent="0" algn="just">
              <a:buNone/>
              <a:defRPr/>
            </a:pPr>
            <a:endParaRPr lang="zh-TW" altLang="en-US" sz="2800" dirty="0"/>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12</a:t>
            </a:fld>
            <a:endParaRPr lang="en-US" altLang="zh-TW" dirty="0"/>
          </a:p>
        </p:txBody>
      </p:sp>
      <p:sp>
        <p:nvSpPr>
          <p:cNvPr id="3" name="矩形 2"/>
          <p:cNvSpPr/>
          <p:nvPr/>
        </p:nvSpPr>
        <p:spPr>
          <a:xfrm>
            <a:off x="611560" y="1268760"/>
            <a:ext cx="7416824" cy="2323713"/>
          </a:xfrm>
          <a:prstGeom prst="rect">
            <a:avLst/>
          </a:prstGeom>
        </p:spPr>
        <p:txBody>
          <a:bodyPr wrap="square">
            <a:spAutoFit/>
          </a:bodyPr>
          <a:lstStyle/>
          <a:p>
            <a:pPr algn="just">
              <a:spcBef>
                <a:spcPts val="600"/>
              </a:spcBef>
              <a:spcAft>
                <a:spcPts val="600"/>
              </a:spcAft>
              <a:buFontTx/>
              <a:buNone/>
              <a:defRPr/>
            </a:pPr>
            <a:r>
              <a:rPr lang="en-US" altLang="zh-TW" sz="2100" dirty="0">
                <a:solidFill>
                  <a:srgbClr val="FF0000"/>
                </a:solidFill>
                <a:latin typeface="Times New Roman" pitchFamily="18" charset="0"/>
                <a:ea typeface="標楷體" pitchFamily="65" charset="-120"/>
              </a:rPr>
              <a:t>(</a:t>
            </a:r>
            <a:r>
              <a:rPr lang="en-US" altLang="zh-TW" sz="2100" dirty="0" smtClean="0">
                <a:solidFill>
                  <a:srgbClr val="FF0000"/>
                </a:solidFill>
                <a:latin typeface="Times New Roman" pitchFamily="18" charset="0"/>
                <a:ea typeface="標楷體" pitchFamily="65" charset="-120"/>
              </a:rPr>
              <a:t>5)105</a:t>
            </a:r>
            <a:r>
              <a:rPr lang="zh-TW" altLang="en-US" sz="2100" dirty="0" smtClean="0">
                <a:solidFill>
                  <a:srgbClr val="FF0000"/>
                </a:solidFill>
                <a:latin typeface="Times New Roman" pitchFamily="18" charset="0"/>
                <a:ea typeface="標楷體" pitchFamily="65" charset="-120"/>
              </a:rPr>
              <a:t>學年度四技申請</a:t>
            </a:r>
            <a:r>
              <a:rPr lang="zh-TW" altLang="en-US" sz="2100" dirty="0">
                <a:solidFill>
                  <a:srgbClr val="FF0000"/>
                </a:solidFill>
                <a:latin typeface="Times New Roman" pitchFamily="18" charset="0"/>
                <a:ea typeface="標楷體" pitchFamily="65" charset="-120"/>
              </a:rPr>
              <a:t>入學招生。</a:t>
            </a:r>
          </a:p>
          <a:p>
            <a:pPr algn="just">
              <a:spcBef>
                <a:spcPts val="600"/>
              </a:spcBef>
              <a:spcAft>
                <a:spcPts val="600"/>
              </a:spcAft>
              <a:buFontTx/>
              <a:buNone/>
              <a:defRPr/>
            </a:pPr>
            <a:r>
              <a:rPr lang="en-US" altLang="zh-TW" sz="2100" dirty="0">
                <a:solidFill>
                  <a:srgbClr val="FF0000"/>
                </a:solidFill>
                <a:latin typeface="Times New Roman" pitchFamily="18" charset="0"/>
                <a:ea typeface="標楷體" pitchFamily="65" charset="-120"/>
              </a:rPr>
              <a:t>(</a:t>
            </a:r>
            <a:r>
              <a:rPr lang="en-US" altLang="zh-TW" sz="2100" dirty="0" smtClean="0">
                <a:solidFill>
                  <a:srgbClr val="FF0000"/>
                </a:solidFill>
                <a:latin typeface="Times New Roman" pitchFamily="18" charset="0"/>
                <a:ea typeface="標楷體" pitchFamily="65" charset="-120"/>
              </a:rPr>
              <a:t>6)105</a:t>
            </a:r>
            <a:r>
              <a:rPr lang="zh-TW" altLang="en-US" sz="2100" dirty="0" smtClean="0">
                <a:solidFill>
                  <a:srgbClr val="FF0000"/>
                </a:solidFill>
                <a:latin typeface="Times New Roman" pitchFamily="18" charset="0"/>
                <a:ea typeface="標楷體" pitchFamily="65" charset="-120"/>
              </a:rPr>
              <a:t>學年度技職繁星入學</a:t>
            </a:r>
            <a:r>
              <a:rPr lang="zh-TW" altLang="en-US" sz="2100" dirty="0">
                <a:solidFill>
                  <a:srgbClr val="FF0000"/>
                </a:solidFill>
                <a:latin typeface="Times New Roman" pitchFamily="18" charset="0"/>
                <a:ea typeface="標楷體" pitchFamily="65" charset="-120"/>
              </a:rPr>
              <a:t>招生</a:t>
            </a:r>
            <a:r>
              <a:rPr lang="zh-TW" altLang="en-US" sz="2100" dirty="0" smtClean="0">
                <a:solidFill>
                  <a:srgbClr val="FF0000"/>
                </a:solidFill>
                <a:latin typeface="Times New Roman" pitchFamily="18" charset="0"/>
                <a:ea typeface="標楷體" pitchFamily="65" charset="-120"/>
              </a:rPr>
              <a:t>。</a:t>
            </a:r>
            <a:endParaRPr lang="en-US" altLang="zh-TW" sz="2100" dirty="0" smtClean="0">
              <a:solidFill>
                <a:srgbClr val="FF0000"/>
              </a:solidFill>
              <a:latin typeface="Times New Roman" pitchFamily="18" charset="0"/>
              <a:ea typeface="標楷體" pitchFamily="65" charset="-120"/>
            </a:endParaRPr>
          </a:p>
          <a:p>
            <a:pPr algn="just">
              <a:spcBef>
                <a:spcPts val="600"/>
              </a:spcBef>
              <a:spcAft>
                <a:spcPts val="600"/>
              </a:spcAft>
              <a:buFontTx/>
              <a:buNone/>
              <a:defRPr/>
            </a:pPr>
            <a:r>
              <a:rPr lang="en-US" altLang="zh-TW" sz="2100" dirty="0" smtClean="0">
                <a:solidFill>
                  <a:srgbClr val="FF0000"/>
                </a:solidFill>
                <a:latin typeface="Times New Roman" pitchFamily="18" charset="0"/>
                <a:ea typeface="標楷體" pitchFamily="65" charset="-120"/>
              </a:rPr>
              <a:t>(7)105</a:t>
            </a:r>
            <a:r>
              <a:rPr lang="zh-TW" altLang="en-US" sz="2100" dirty="0" smtClean="0">
                <a:solidFill>
                  <a:srgbClr val="FF0000"/>
                </a:solidFill>
                <a:latin typeface="Times New Roman" pitchFamily="18" charset="0"/>
                <a:ea typeface="標楷體" pitchFamily="65" charset="-120"/>
              </a:rPr>
              <a:t>學年度大學辦理特殊選才招生試辦計畫。</a:t>
            </a:r>
            <a:endParaRPr lang="zh-TW" altLang="en-US" sz="2100" dirty="0">
              <a:solidFill>
                <a:srgbClr val="FF0000"/>
              </a:solidFill>
              <a:latin typeface="Times New Roman" pitchFamily="18" charset="0"/>
              <a:ea typeface="標楷體" pitchFamily="65" charset="-120"/>
            </a:endParaRPr>
          </a:p>
          <a:p>
            <a:pPr algn="just">
              <a:spcBef>
                <a:spcPts val="600"/>
              </a:spcBef>
              <a:spcAft>
                <a:spcPts val="600"/>
              </a:spcAft>
              <a:buFontTx/>
              <a:buNone/>
              <a:defRPr/>
            </a:pPr>
            <a:r>
              <a:rPr lang="en-US" altLang="zh-TW" sz="2100" dirty="0" smtClean="0">
                <a:solidFill>
                  <a:srgbClr val="FF0000"/>
                </a:solidFill>
                <a:latin typeface="Times New Roman" pitchFamily="18" charset="0"/>
                <a:ea typeface="標楷體" pitchFamily="65" charset="-120"/>
              </a:rPr>
              <a:t>(8)105</a:t>
            </a:r>
            <a:r>
              <a:rPr lang="zh-TW" altLang="en-US" sz="2100" dirty="0" smtClean="0">
                <a:solidFill>
                  <a:srgbClr val="FF0000"/>
                </a:solidFill>
                <a:latin typeface="Times New Roman" pitchFamily="18" charset="0"/>
                <a:ea typeface="標楷體" pitchFamily="65" charset="-120"/>
              </a:rPr>
              <a:t>學年</a:t>
            </a:r>
            <a:r>
              <a:rPr lang="zh-TW" altLang="en-US" sz="2100" dirty="0">
                <a:solidFill>
                  <a:srgbClr val="FF0000"/>
                </a:solidFill>
                <a:latin typeface="Times New Roman" pitchFamily="18" charset="0"/>
                <a:ea typeface="標楷體" pitchFamily="65" charset="-120"/>
              </a:rPr>
              <a:t>度大專校院各入學招生管道或各校經教育部核准</a:t>
            </a:r>
            <a:r>
              <a:rPr lang="zh-TW" altLang="en-US" sz="2100" dirty="0" smtClean="0">
                <a:solidFill>
                  <a:srgbClr val="FF0000"/>
                </a:solidFill>
                <a:latin typeface="Times New Roman" pitchFamily="18" charset="0"/>
                <a:ea typeface="標楷體" pitchFamily="65" charset="-120"/>
              </a:rPr>
              <a:t>自 </a:t>
            </a:r>
            <a:endParaRPr lang="en-US" altLang="zh-TW" sz="2100" dirty="0" smtClean="0">
              <a:solidFill>
                <a:srgbClr val="FF0000"/>
              </a:solidFill>
              <a:latin typeface="Times New Roman" pitchFamily="18" charset="0"/>
              <a:ea typeface="標楷體" pitchFamily="65" charset="-120"/>
            </a:endParaRPr>
          </a:p>
          <a:p>
            <a:pPr algn="just">
              <a:spcBef>
                <a:spcPts val="600"/>
              </a:spcBef>
              <a:spcAft>
                <a:spcPts val="600"/>
              </a:spcAft>
              <a:buFontTx/>
              <a:buNone/>
              <a:defRPr/>
            </a:pPr>
            <a:r>
              <a:rPr lang="zh-TW" altLang="en-US" sz="2100" dirty="0">
                <a:solidFill>
                  <a:srgbClr val="FF0000"/>
                </a:solidFill>
                <a:latin typeface="Times New Roman" pitchFamily="18" charset="0"/>
                <a:ea typeface="標楷體" pitchFamily="65" charset="-120"/>
              </a:rPr>
              <a:t> </a:t>
            </a:r>
            <a:r>
              <a:rPr lang="zh-TW" altLang="en-US" sz="2100" dirty="0" smtClean="0">
                <a:solidFill>
                  <a:srgbClr val="FF0000"/>
                </a:solidFill>
                <a:latin typeface="Times New Roman" pitchFamily="18" charset="0"/>
                <a:ea typeface="標楷體" pitchFamily="65" charset="-120"/>
              </a:rPr>
              <a:t>    行</a:t>
            </a:r>
            <a:r>
              <a:rPr lang="zh-TW" altLang="en-US" sz="2100" dirty="0">
                <a:solidFill>
                  <a:srgbClr val="FF0000"/>
                </a:solidFill>
                <a:latin typeface="Times New Roman" pitchFamily="18" charset="0"/>
                <a:ea typeface="標楷體" pitchFamily="65" charset="-120"/>
              </a:rPr>
              <a:t>辦理之單獨入學招生。</a:t>
            </a:r>
          </a:p>
        </p:txBody>
      </p:sp>
    </p:spTree>
    <p:extLst>
      <p:ext uri="{BB962C8B-B14F-4D97-AF65-F5344CB8AC3E}">
        <p14:creationId xmlns:p14="http://schemas.microsoft.com/office/powerpoint/2010/main" xmlns="" val="18561368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標題 1"/>
          <p:cNvSpPr txBox="1">
            <a:spLocks/>
          </p:cNvSpPr>
          <p:nvPr/>
        </p:nvSpPr>
        <p:spPr bwMode="auto">
          <a:xfrm>
            <a:off x="395288" y="260350"/>
            <a:ext cx="7869237" cy="633413"/>
          </a:xfrm>
          <a:prstGeom prst="rect">
            <a:avLst/>
          </a:prstGeom>
          <a:noFill/>
          <a:ln w="9525">
            <a:noFill/>
            <a:miter lim="800000"/>
            <a:headEnd/>
            <a:tailEnd/>
          </a:ln>
        </p:spPr>
        <p:txBody>
          <a:bodyPr anchor="ctr"/>
          <a:lstStyle/>
          <a:p>
            <a:pPr eaLnBrk="0" hangingPunct="0"/>
            <a:r>
              <a:rPr lang="zh-TW" altLang="en-US" sz="2800" dirty="0">
                <a:solidFill>
                  <a:schemeClr val="tx2"/>
                </a:solidFill>
                <a:latin typeface="標楷體" pitchFamily="65" charset="-120"/>
                <a:ea typeface="標楷體" pitchFamily="65" charset="-120"/>
              </a:rPr>
              <a:t>三</a:t>
            </a:r>
            <a:r>
              <a:rPr lang="zh-TW" altLang="en-US" sz="2800" dirty="0" smtClean="0">
                <a:solidFill>
                  <a:schemeClr val="tx2"/>
                </a:solidFill>
                <a:latin typeface="標楷體" pitchFamily="65" charset="-120"/>
                <a:ea typeface="標楷體" pitchFamily="65" charset="-120"/>
              </a:rPr>
              <a:t>、</a:t>
            </a:r>
            <a:r>
              <a:rPr lang="zh-TW" altLang="en-US" sz="2800" dirty="0">
                <a:solidFill>
                  <a:schemeClr val="tx2"/>
                </a:solidFill>
                <a:latin typeface="標楷體" pitchFamily="65" charset="-120"/>
                <a:ea typeface="標楷體" pitchFamily="65" charset="-120"/>
              </a:rPr>
              <a:t>招生作業說明</a:t>
            </a:r>
            <a:r>
              <a:rPr lang="en-US" altLang="zh-TW" sz="2800" dirty="0">
                <a:solidFill>
                  <a:schemeClr val="tx2"/>
                </a:solidFill>
                <a:latin typeface="標楷體" pitchFamily="65" charset="-120"/>
                <a:ea typeface="標楷體" pitchFamily="65" charset="-120"/>
              </a:rPr>
              <a:t>(</a:t>
            </a:r>
            <a:r>
              <a:rPr lang="zh-TW" altLang="en-US" sz="2800" dirty="0">
                <a:solidFill>
                  <a:schemeClr val="tx2"/>
                </a:solidFill>
                <a:latin typeface="標楷體" pitchFamily="65" charset="-120"/>
                <a:ea typeface="標楷體" pitchFamily="65" charset="-120"/>
              </a:rPr>
              <a:t>二</a:t>
            </a:r>
            <a:r>
              <a:rPr lang="en-US" altLang="zh-TW" sz="2800" dirty="0">
                <a:solidFill>
                  <a:schemeClr val="tx2"/>
                </a:solidFill>
                <a:latin typeface="標楷體" pitchFamily="65" charset="-120"/>
                <a:ea typeface="標楷體" pitchFamily="65" charset="-120"/>
              </a:rPr>
              <a:t>)-</a:t>
            </a:r>
            <a:r>
              <a:rPr lang="zh-TW" altLang="en-US" sz="2800" b="1" dirty="0">
                <a:solidFill>
                  <a:srgbClr val="FF0000"/>
                </a:solidFill>
                <a:latin typeface="標楷體" pitchFamily="65" charset="-120"/>
                <a:ea typeface="標楷體" pitchFamily="65" charset="-120"/>
                <a:cs typeface="Times New Roman" pitchFamily="18" charset="0"/>
              </a:rPr>
              <a:t>繳費</a:t>
            </a:r>
            <a:r>
              <a:rPr lang="en-US" altLang="zh-TW" sz="2800" b="1" dirty="0">
                <a:solidFill>
                  <a:srgbClr val="FF0000"/>
                </a:solidFill>
                <a:latin typeface="標楷體" pitchFamily="65" charset="-120"/>
                <a:ea typeface="標楷體" pitchFamily="65" charset="-120"/>
                <a:cs typeface="Times New Roman" pitchFamily="18" charset="0"/>
              </a:rPr>
              <a:t>(</a:t>
            </a:r>
            <a:r>
              <a:rPr lang="en-US" altLang="zh-TW" sz="2800" b="1" dirty="0" smtClean="0">
                <a:solidFill>
                  <a:srgbClr val="FF0000"/>
                </a:solidFill>
                <a:latin typeface="Times New Roman" panose="02020603050405020304" pitchFamily="18" charset="0"/>
                <a:ea typeface="標楷體" pitchFamily="65" charset="-120"/>
                <a:cs typeface="Times New Roman" panose="02020603050405020304" pitchFamily="18" charset="0"/>
              </a:rPr>
              <a:t>1/2</a:t>
            </a:r>
            <a:r>
              <a:rPr lang="en-US" altLang="zh-TW" sz="2800" b="1" dirty="0" smtClean="0">
                <a:solidFill>
                  <a:srgbClr val="FF0000"/>
                </a:solidFill>
                <a:latin typeface="標楷體" pitchFamily="65" charset="-120"/>
                <a:ea typeface="標楷體" pitchFamily="65" charset="-120"/>
                <a:cs typeface="Times New Roman" pitchFamily="18" charset="0"/>
              </a:rPr>
              <a:t>)</a:t>
            </a:r>
            <a:endParaRPr lang="zh-TW" altLang="en-US" sz="2800" b="1" dirty="0">
              <a:solidFill>
                <a:srgbClr val="FF0000"/>
              </a:solidFill>
            </a:endParaRPr>
          </a:p>
        </p:txBody>
      </p:sp>
      <p:sp>
        <p:nvSpPr>
          <p:cNvPr id="6" name="內容版面配置區 2"/>
          <p:cNvSpPr>
            <a:spLocks noGrp="1"/>
          </p:cNvSpPr>
          <p:nvPr>
            <p:ph idx="1"/>
          </p:nvPr>
        </p:nvSpPr>
        <p:spPr>
          <a:xfrm>
            <a:off x="395288" y="1268760"/>
            <a:ext cx="8137152" cy="4896544"/>
          </a:xfrm>
        </p:spPr>
        <p:txBody>
          <a:bodyPr/>
          <a:lstStyle/>
          <a:p>
            <a:pPr marL="266400" indent="-266400" algn="just">
              <a:lnSpc>
                <a:spcPts val="3200"/>
              </a:lnSpc>
              <a:spcBef>
                <a:spcPts val="0"/>
              </a:spcBef>
              <a:buFont typeface="+mj-lt"/>
              <a:buAutoNum type="arabicPeriod"/>
              <a:defRPr/>
            </a:pPr>
            <a:r>
              <a:rPr lang="zh-TW" altLang="en-US" sz="2800" dirty="0" smtClean="0">
                <a:solidFill>
                  <a:srgbClr val="FF0000"/>
                </a:solidFill>
                <a:latin typeface="Times New Roman" panose="02020603050405020304" pitchFamily="18" charset="0"/>
                <a:ea typeface="標楷體" pitchFamily="65" charset="-120"/>
                <a:cs typeface="Times New Roman" panose="02020603050405020304" pitchFamily="18" charset="0"/>
              </a:rPr>
              <a:t>登記費：新臺幣</a:t>
            </a:r>
            <a:r>
              <a:rPr lang="en-US" altLang="zh-TW" sz="2800" dirty="0" smtClean="0">
                <a:solidFill>
                  <a:srgbClr val="FF0000"/>
                </a:solidFill>
                <a:latin typeface="Times New Roman" panose="02020603050405020304" pitchFamily="18" charset="0"/>
                <a:ea typeface="標楷體" pitchFamily="65" charset="-120"/>
                <a:cs typeface="Times New Roman" panose="02020603050405020304" pitchFamily="18" charset="0"/>
              </a:rPr>
              <a:t>220</a:t>
            </a:r>
            <a:r>
              <a:rPr lang="zh-TW" altLang="en-US" sz="2800" dirty="0" smtClean="0">
                <a:solidFill>
                  <a:srgbClr val="FF0000"/>
                </a:solidFill>
                <a:latin typeface="Times New Roman" panose="02020603050405020304" pitchFamily="18" charset="0"/>
                <a:ea typeface="標楷體" pitchFamily="65" charset="-120"/>
                <a:cs typeface="Times New Roman" panose="02020603050405020304" pitchFamily="18" charset="0"/>
              </a:rPr>
              <a:t>元整、</a:t>
            </a:r>
            <a:r>
              <a:rPr lang="zh-TW" altLang="en-US" sz="2800" dirty="0">
                <a:solidFill>
                  <a:srgbClr val="FF0000"/>
                </a:solidFill>
                <a:latin typeface="Times New Roman" panose="02020603050405020304" pitchFamily="18" charset="0"/>
                <a:ea typeface="標楷體" pitchFamily="65" charset="-120"/>
                <a:cs typeface="Times New Roman" panose="02020603050405020304" pitchFamily="18" charset="0"/>
              </a:rPr>
              <a:t>低收入戶考生免繳、中</a:t>
            </a:r>
            <a:r>
              <a:rPr lang="zh-TW" altLang="en-US" sz="2800" dirty="0" smtClean="0">
                <a:solidFill>
                  <a:srgbClr val="FF0000"/>
                </a:solidFill>
                <a:latin typeface="Times New Roman" panose="02020603050405020304" pitchFamily="18" charset="0"/>
                <a:ea typeface="標楷體" pitchFamily="65" charset="-120"/>
                <a:cs typeface="Times New Roman" panose="02020603050405020304" pitchFamily="18" charset="0"/>
              </a:rPr>
              <a:t>低收入戶考生</a:t>
            </a:r>
            <a:r>
              <a:rPr lang="zh-TW" altLang="en-US" sz="2800" dirty="0">
                <a:solidFill>
                  <a:srgbClr val="FF0000"/>
                </a:solidFill>
                <a:latin typeface="Times New Roman" panose="02020603050405020304" pitchFamily="18" charset="0"/>
                <a:ea typeface="標楷體" pitchFamily="65" charset="-120"/>
                <a:cs typeface="Times New Roman" panose="02020603050405020304" pitchFamily="18" charset="0"/>
              </a:rPr>
              <a:t>新</a:t>
            </a:r>
            <a:r>
              <a:rPr lang="zh-TW" altLang="en-US" sz="2800" dirty="0" smtClean="0">
                <a:solidFill>
                  <a:srgbClr val="FF0000"/>
                </a:solidFill>
                <a:latin typeface="Times New Roman" panose="02020603050405020304" pitchFamily="18" charset="0"/>
                <a:ea typeface="標楷體" pitchFamily="65" charset="-120"/>
                <a:cs typeface="Times New Roman" panose="02020603050405020304" pitchFamily="18" charset="0"/>
              </a:rPr>
              <a:t>臺幣</a:t>
            </a:r>
            <a:r>
              <a:rPr lang="en-US" altLang="zh-TW" sz="2800" dirty="0" smtClean="0">
                <a:solidFill>
                  <a:srgbClr val="FF0000"/>
                </a:solidFill>
                <a:latin typeface="Times New Roman" panose="02020603050405020304" pitchFamily="18" charset="0"/>
                <a:ea typeface="標楷體" pitchFamily="65" charset="-120"/>
                <a:cs typeface="Times New Roman" panose="02020603050405020304" pitchFamily="18" charset="0"/>
              </a:rPr>
              <a:t>88</a:t>
            </a:r>
            <a:r>
              <a:rPr lang="zh-TW" altLang="en-US" sz="2800" dirty="0" smtClean="0">
                <a:solidFill>
                  <a:srgbClr val="FF0000"/>
                </a:solidFill>
                <a:latin typeface="Times New Roman" panose="02020603050405020304" pitchFamily="18" charset="0"/>
                <a:ea typeface="標楷體" pitchFamily="65" charset="-120"/>
                <a:cs typeface="Times New Roman" panose="02020603050405020304" pitchFamily="18" charset="0"/>
              </a:rPr>
              <a:t>元</a:t>
            </a:r>
            <a:r>
              <a:rPr lang="zh-TW" altLang="en-US" sz="2800" dirty="0">
                <a:solidFill>
                  <a:srgbClr val="FF0000"/>
                </a:solidFill>
                <a:latin typeface="Times New Roman" panose="02020603050405020304" pitchFamily="18" charset="0"/>
                <a:ea typeface="標楷體" pitchFamily="65" charset="-120"/>
                <a:cs typeface="Times New Roman" panose="02020603050405020304" pitchFamily="18" charset="0"/>
              </a:rPr>
              <a:t>整</a:t>
            </a:r>
            <a:r>
              <a:rPr lang="zh-TW" altLang="en-US" sz="2800" dirty="0" smtClean="0">
                <a:solidFill>
                  <a:srgbClr val="FF0000"/>
                </a:solidFill>
                <a:latin typeface="Times New Roman" panose="02020603050405020304" pitchFamily="18" charset="0"/>
                <a:ea typeface="標楷體" pitchFamily="65" charset="-120"/>
                <a:cs typeface="Times New Roman" panose="02020603050405020304" pitchFamily="18" charset="0"/>
              </a:rPr>
              <a:t>。</a:t>
            </a:r>
            <a:endParaRPr lang="en-US" altLang="zh-TW" sz="2800" dirty="0" smtClean="0">
              <a:solidFill>
                <a:srgbClr val="FF0000"/>
              </a:solidFill>
              <a:latin typeface="Times New Roman" panose="02020603050405020304" pitchFamily="18" charset="0"/>
              <a:ea typeface="標楷體" pitchFamily="65" charset="-120"/>
              <a:cs typeface="Times New Roman" panose="02020603050405020304" pitchFamily="18" charset="0"/>
            </a:endParaRPr>
          </a:p>
          <a:p>
            <a:pPr marL="266400" indent="-266400" algn="just">
              <a:lnSpc>
                <a:spcPts val="3200"/>
              </a:lnSpc>
              <a:spcBef>
                <a:spcPts val="0"/>
              </a:spcBef>
              <a:buFont typeface="+mj-lt"/>
              <a:buAutoNum type="arabicPeriod" startAt="2"/>
              <a:defRPr/>
            </a:pPr>
            <a:r>
              <a:rPr lang="zh-TW" altLang="en-US" sz="2000" dirty="0" smtClean="0">
                <a:latin typeface="Times New Roman" panose="02020603050405020304" pitchFamily="18" charset="0"/>
                <a:ea typeface="標楷體" pitchFamily="65" charset="-120"/>
                <a:cs typeface="Times New Roman" panose="02020603050405020304" pitchFamily="18" charset="0"/>
              </a:rPr>
              <a:t>考生可以</a:t>
            </a:r>
            <a:r>
              <a:rPr lang="zh-TW" altLang="en-US" sz="2000" b="1" dirty="0" smtClean="0">
                <a:latin typeface="Times New Roman" panose="02020603050405020304" pitchFamily="18" charset="0"/>
                <a:ea typeface="標楷體" pitchFamily="65" charset="-120"/>
                <a:cs typeface="Times New Roman" panose="02020603050405020304" pitchFamily="18" charset="0"/>
              </a:rPr>
              <a:t>身分證統一編號</a:t>
            </a:r>
            <a:r>
              <a:rPr lang="zh-TW" altLang="en-US" sz="2000" dirty="0" smtClean="0">
                <a:latin typeface="Times New Roman" panose="02020603050405020304" pitchFamily="18" charset="0"/>
                <a:ea typeface="標楷體" pitchFamily="65" charset="-120"/>
                <a:cs typeface="Times New Roman" panose="02020603050405020304" pitchFamily="18" charset="0"/>
              </a:rPr>
              <a:t>、</a:t>
            </a:r>
            <a:r>
              <a:rPr lang="zh-TW" altLang="en-US" sz="2000" b="1" dirty="0" smtClean="0">
                <a:latin typeface="Times New Roman" panose="02020603050405020304" pitchFamily="18" charset="0"/>
                <a:ea typeface="標楷體" pitchFamily="65" charset="-120"/>
                <a:cs typeface="Times New Roman" panose="02020603050405020304" pitchFamily="18" charset="0"/>
              </a:rPr>
              <a:t>出生年月日</a:t>
            </a:r>
            <a:r>
              <a:rPr lang="zh-TW" altLang="en-US" sz="2000" dirty="0" smtClean="0">
                <a:latin typeface="Times New Roman" panose="02020603050405020304" pitchFamily="18" charset="0"/>
                <a:ea typeface="標楷體" pitchFamily="65" charset="-120"/>
                <a:cs typeface="Times New Roman" panose="02020603050405020304" pitchFamily="18" charset="0"/>
              </a:rPr>
              <a:t>及</a:t>
            </a:r>
            <a:r>
              <a:rPr lang="zh-TW" altLang="en-US" sz="2000" b="1" dirty="0" smtClean="0">
                <a:latin typeface="Times New Roman" panose="02020603050405020304" pitchFamily="18" charset="0"/>
                <a:ea typeface="標楷體" pitchFamily="65" charset="-120"/>
                <a:cs typeface="Times New Roman" panose="02020603050405020304" pitchFamily="18" charset="0"/>
              </a:rPr>
              <a:t>四技二專統一入學測驗</a:t>
            </a:r>
            <a:r>
              <a:rPr lang="zh-TW" altLang="en-US" sz="2000" b="1" dirty="0">
                <a:latin typeface="Times New Roman" panose="02020603050405020304" pitchFamily="18" charset="0"/>
                <a:ea typeface="標楷體" pitchFamily="65" charset="-120"/>
                <a:cs typeface="Times New Roman" panose="02020603050405020304" pitchFamily="18" charset="0"/>
              </a:rPr>
              <a:t>准考證</a:t>
            </a:r>
            <a:r>
              <a:rPr lang="zh-TW" altLang="en-US" sz="2000" b="1" dirty="0" smtClean="0">
                <a:latin typeface="Times New Roman" panose="02020603050405020304" pitchFamily="18" charset="0"/>
                <a:ea typeface="標楷體" pitchFamily="65" charset="-120"/>
                <a:cs typeface="Times New Roman" panose="02020603050405020304" pitchFamily="18" charset="0"/>
              </a:rPr>
              <a:t>號碼</a:t>
            </a:r>
            <a:r>
              <a:rPr lang="zh-TW" altLang="en-US" sz="2000" dirty="0" smtClean="0">
                <a:latin typeface="Times New Roman" panose="02020603050405020304" pitchFamily="18" charset="0"/>
                <a:ea typeface="標楷體" pitchFamily="65" charset="-120"/>
                <a:cs typeface="Times New Roman" panose="02020603050405020304" pitchFamily="18" charset="0"/>
              </a:rPr>
              <a:t>，即可登入「繳款單列印</a:t>
            </a:r>
            <a:r>
              <a:rPr lang="zh-TW" altLang="en-US" sz="2000" dirty="0">
                <a:latin typeface="Times New Roman" panose="02020603050405020304" pitchFamily="18" charset="0"/>
                <a:ea typeface="標楷體" pitchFamily="65" charset="-120"/>
                <a:cs typeface="Times New Roman" panose="02020603050405020304" pitchFamily="18" charset="0"/>
              </a:rPr>
              <a:t>及繳款帳號</a:t>
            </a:r>
            <a:r>
              <a:rPr lang="zh-TW" altLang="en-US" sz="2000" dirty="0" smtClean="0">
                <a:latin typeface="Times New Roman" panose="02020603050405020304" pitchFamily="18" charset="0"/>
                <a:ea typeface="標楷體" pitchFamily="65" charset="-120"/>
                <a:cs typeface="Times New Roman" panose="02020603050405020304" pitchFamily="18" charset="0"/>
              </a:rPr>
              <a:t>查詢系統」及「繳費狀態查詢系統」。</a:t>
            </a:r>
            <a:endParaRPr lang="en-US" altLang="zh-TW" sz="2000" dirty="0">
              <a:latin typeface="Times New Roman" panose="02020603050405020304" pitchFamily="18" charset="0"/>
              <a:ea typeface="標楷體" pitchFamily="65" charset="-120"/>
              <a:cs typeface="Times New Roman" panose="02020603050405020304" pitchFamily="18" charset="0"/>
            </a:endParaRPr>
          </a:p>
          <a:p>
            <a:pPr marL="266400" indent="-266400">
              <a:lnSpc>
                <a:spcPts val="3200"/>
              </a:lnSpc>
              <a:spcBef>
                <a:spcPts val="0"/>
              </a:spcBef>
              <a:buFont typeface="+mj-lt"/>
              <a:buAutoNum type="arabicPeriod" startAt="2"/>
              <a:defRPr/>
            </a:pPr>
            <a:r>
              <a:rPr lang="zh-TW" altLang="en-US" sz="2000" b="1" dirty="0" smtClean="0">
                <a:latin typeface="Times New Roman" panose="02020603050405020304" pitchFamily="18" charset="0"/>
                <a:ea typeface="標楷體" pitchFamily="65" charset="-120"/>
                <a:cs typeface="Times New Roman" panose="02020603050405020304" pitchFamily="18" charset="0"/>
              </a:rPr>
              <a:t>低收入戶及中低收入戶考生分下列兩種：</a:t>
            </a:r>
            <a:r>
              <a:rPr lang="en-US" altLang="zh-TW" sz="2000" b="1" dirty="0" smtClean="0">
                <a:latin typeface="Times New Roman" panose="02020603050405020304" pitchFamily="18" charset="0"/>
                <a:ea typeface="標楷體" pitchFamily="65" charset="-120"/>
                <a:cs typeface="Times New Roman" panose="02020603050405020304" pitchFamily="18" charset="0"/>
              </a:rPr>
              <a:t/>
            </a:r>
            <a:br>
              <a:rPr lang="en-US" altLang="zh-TW" sz="2000" b="1" dirty="0" smtClean="0">
                <a:latin typeface="Times New Roman" panose="02020603050405020304" pitchFamily="18" charset="0"/>
                <a:ea typeface="標楷體" pitchFamily="65" charset="-120"/>
                <a:cs typeface="Times New Roman" panose="02020603050405020304" pitchFamily="18" charset="0"/>
              </a:rPr>
            </a:br>
            <a:r>
              <a:rPr lang="en-US" altLang="zh-TW" sz="2000" dirty="0" smtClean="0">
                <a:latin typeface="Times New Roman" panose="02020603050405020304" pitchFamily="18" charset="0"/>
                <a:ea typeface="標楷體" pitchFamily="65" charset="-120"/>
                <a:cs typeface="Times New Roman" panose="02020603050405020304" pitchFamily="18" charset="0"/>
              </a:rPr>
              <a:t>(1)</a:t>
            </a:r>
            <a:r>
              <a:rPr lang="zh-TW" altLang="en-US" sz="2000" dirty="0" smtClean="0">
                <a:solidFill>
                  <a:srgbClr val="0000CC"/>
                </a:solidFill>
                <a:latin typeface="Times New Roman" panose="02020603050405020304" pitchFamily="18" charset="0"/>
                <a:ea typeface="標楷體" pitchFamily="65" charset="-120"/>
                <a:cs typeface="Times New Roman" panose="02020603050405020304" pitchFamily="18" charset="0"/>
              </a:rPr>
              <a:t>統測或四技二專甄選入學報名時已通過審核者：</a:t>
            </a:r>
            <a:endParaRPr lang="en-US" altLang="zh-TW" sz="2000" dirty="0" smtClean="0">
              <a:solidFill>
                <a:srgbClr val="0000CC"/>
              </a:solidFill>
              <a:latin typeface="Times New Roman" panose="02020603050405020304" pitchFamily="18" charset="0"/>
              <a:ea typeface="標楷體" pitchFamily="65" charset="-120"/>
              <a:cs typeface="Times New Roman" panose="02020603050405020304" pitchFamily="18" charset="0"/>
            </a:endParaRPr>
          </a:p>
          <a:p>
            <a:pPr marL="0" indent="180000">
              <a:lnSpc>
                <a:spcPts val="3200"/>
              </a:lnSpc>
              <a:spcBef>
                <a:spcPts val="0"/>
              </a:spcBef>
              <a:buNone/>
              <a:defRPr/>
            </a:pPr>
            <a:r>
              <a:rPr lang="zh-TW" altLang="en-US" sz="2000" dirty="0" smtClean="0">
                <a:solidFill>
                  <a:srgbClr val="0000CC"/>
                </a:solidFill>
                <a:latin typeface="Times New Roman" panose="02020603050405020304" pitchFamily="18" charset="0"/>
                <a:ea typeface="標楷體" pitchFamily="65" charset="-120"/>
                <a:cs typeface="Times New Roman" panose="02020603050405020304" pitchFamily="18" charset="0"/>
              </a:rPr>
              <a:t>      </a:t>
            </a:r>
            <a:r>
              <a:rPr lang="zh-TW" altLang="en-US" sz="2000" dirty="0" smtClean="0">
                <a:latin typeface="Times New Roman" panose="02020603050405020304" pitchFamily="18" charset="0"/>
                <a:ea typeface="標楷體" pitchFamily="65" charset="-120"/>
                <a:cs typeface="Times New Roman" panose="02020603050405020304" pitchFamily="18" charset="0"/>
              </a:rPr>
              <a:t>低</a:t>
            </a:r>
            <a:r>
              <a:rPr lang="zh-TW" altLang="en-US" sz="2000" dirty="0">
                <a:latin typeface="Times New Roman" panose="02020603050405020304" pitchFamily="18" charset="0"/>
                <a:ea typeface="標楷體" pitchFamily="65" charset="-120"/>
                <a:cs typeface="Times New Roman" panose="02020603050405020304" pitchFamily="18" charset="0"/>
              </a:rPr>
              <a:t>收入戶考生</a:t>
            </a:r>
            <a:r>
              <a:rPr lang="zh-TW" altLang="en-US" sz="2000" dirty="0" smtClean="0">
                <a:latin typeface="Times New Roman" panose="02020603050405020304" pitchFamily="18" charset="0"/>
                <a:ea typeface="標楷體" pitchFamily="65" charset="-120"/>
                <a:cs typeface="Times New Roman" panose="02020603050405020304" pitchFamily="18" charset="0"/>
              </a:rPr>
              <a:t>不必繳費，</a:t>
            </a:r>
            <a:r>
              <a:rPr lang="zh-TW" altLang="en-US" sz="2000" dirty="0">
                <a:latin typeface="Times New Roman" panose="02020603050405020304" pitchFamily="18" charset="0"/>
                <a:ea typeface="標楷體" pitchFamily="65" charset="-120"/>
                <a:cs typeface="Times New Roman" panose="02020603050405020304" pitchFamily="18" charset="0"/>
              </a:rPr>
              <a:t>已</a:t>
            </a:r>
            <a:r>
              <a:rPr lang="zh-TW" altLang="en-US" sz="2000" dirty="0" smtClean="0">
                <a:latin typeface="Times New Roman" panose="02020603050405020304" pitchFamily="18" charset="0"/>
                <a:ea typeface="標楷體" pitchFamily="65" charset="-120"/>
                <a:cs typeface="Times New Roman" panose="02020603050405020304" pitchFamily="18" charset="0"/>
              </a:rPr>
              <a:t>具有網路選填登記志願資</a:t>
            </a:r>
            <a:endParaRPr lang="en-US" altLang="zh-TW" sz="2000" dirty="0" smtClean="0">
              <a:latin typeface="Times New Roman" panose="02020603050405020304" pitchFamily="18" charset="0"/>
              <a:ea typeface="標楷體" pitchFamily="65" charset="-120"/>
              <a:cs typeface="Times New Roman" panose="02020603050405020304" pitchFamily="18" charset="0"/>
            </a:endParaRPr>
          </a:p>
          <a:p>
            <a:pPr marL="0" indent="180000">
              <a:lnSpc>
                <a:spcPts val="3200"/>
              </a:lnSpc>
              <a:spcBef>
                <a:spcPts val="0"/>
              </a:spcBef>
              <a:buNone/>
              <a:defRPr/>
            </a:pPr>
            <a:r>
              <a:rPr lang="zh-TW" altLang="en-US" sz="2000" dirty="0">
                <a:latin typeface="Times New Roman" panose="02020603050405020304" pitchFamily="18" charset="0"/>
                <a:ea typeface="標楷體" pitchFamily="65" charset="-120"/>
                <a:cs typeface="Times New Roman" panose="02020603050405020304" pitchFamily="18" charset="0"/>
              </a:rPr>
              <a:t> </a:t>
            </a:r>
            <a:r>
              <a:rPr lang="zh-TW" altLang="en-US" sz="2000" dirty="0" smtClean="0">
                <a:latin typeface="Times New Roman" panose="02020603050405020304" pitchFamily="18" charset="0"/>
                <a:ea typeface="標楷體" pitchFamily="65" charset="-120"/>
                <a:cs typeface="Times New Roman" panose="02020603050405020304" pitchFamily="18" charset="0"/>
              </a:rPr>
              <a:t>     格。中收入戶考生可</a:t>
            </a:r>
            <a:r>
              <a:rPr lang="zh-TW" altLang="en-US" sz="2000" dirty="0">
                <a:latin typeface="Times New Roman" panose="02020603050405020304" pitchFamily="18" charset="0"/>
                <a:ea typeface="標楷體" pitchFamily="65" charset="-120"/>
                <a:cs typeface="Times New Roman" panose="02020603050405020304" pitchFamily="18" charset="0"/>
              </a:rPr>
              <a:t>減免</a:t>
            </a:r>
            <a:r>
              <a:rPr lang="zh-TW" altLang="en-US" sz="2000" dirty="0" smtClean="0">
                <a:latin typeface="Times New Roman" panose="02020603050405020304" pitchFamily="18" charset="0"/>
                <a:ea typeface="標楷體" pitchFamily="65" charset="-120"/>
                <a:cs typeface="Times New Roman" panose="02020603050405020304" pitchFamily="18" charset="0"/>
              </a:rPr>
              <a:t>登記費</a:t>
            </a:r>
            <a:r>
              <a:rPr lang="en-US" altLang="zh-TW" sz="2000" dirty="0" smtClean="0">
                <a:latin typeface="Times New Roman" panose="02020603050405020304" pitchFamily="18" charset="0"/>
                <a:ea typeface="標楷體" pitchFamily="65" charset="-120"/>
                <a:cs typeface="Times New Roman" panose="02020603050405020304" pitchFamily="18" charset="0"/>
              </a:rPr>
              <a:t>60</a:t>
            </a:r>
            <a:r>
              <a:rPr lang="en-US" altLang="zh-TW" sz="2000" dirty="0">
                <a:latin typeface="Times New Roman" panose="02020603050405020304" pitchFamily="18" charset="0"/>
                <a:ea typeface="標楷體" pitchFamily="65" charset="-120"/>
                <a:cs typeface="Times New Roman" panose="02020603050405020304" pitchFamily="18" charset="0"/>
              </a:rPr>
              <a:t>%</a:t>
            </a:r>
            <a:r>
              <a:rPr lang="zh-TW" altLang="en-US" sz="2000" dirty="0">
                <a:latin typeface="Times New Roman" panose="02020603050405020304" pitchFamily="18" charset="0"/>
                <a:ea typeface="標楷體" pitchFamily="65" charset="-120"/>
                <a:cs typeface="Times New Roman" panose="02020603050405020304" pitchFamily="18" charset="0"/>
              </a:rPr>
              <a:t>，並須於規定</a:t>
            </a:r>
            <a:r>
              <a:rPr lang="zh-TW" altLang="en-US" sz="2000" dirty="0" smtClean="0">
                <a:latin typeface="Times New Roman" panose="02020603050405020304" pitchFamily="18" charset="0"/>
                <a:ea typeface="標楷體" pitchFamily="65" charset="-120"/>
                <a:cs typeface="Times New Roman" panose="02020603050405020304" pitchFamily="18" charset="0"/>
              </a:rPr>
              <a:t>繳</a:t>
            </a:r>
            <a:endParaRPr lang="en-US" altLang="zh-TW" sz="2000" dirty="0" smtClean="0">
              <a:latin typeface="Times New Roman" panose="02020603050405020304" pitchFamily="18" charset="0"/>
              <a:ea typeface="標楷體" pitchFamily="65" charset="-120"/>
              <a:cs typeface="Times New Roman" panose="02020603050405020304" pitchFamily="18" charset="0"/>
            </a:endParaRPr>
          </a:p>
          <a:p>
            <a:pPr marL="0" indent="180000">
              <a:lnSpc>
                <a:spcPts val="3200"/>
              </a:lnSpc>
              <a:spcBef>
                <a:spcPts val="0"/>
              </a:spcBef>
              <a:buNone/>
              <a:defRPr/>
            </a:pPr>
            <a:r>
              <a:rPr lang="zh-TW" altLang="en-US" sz="2000" dirty="0">
                <a:latin typeface="Times New Roman" panose="02020603050405020304" pitchFamily="18" charset="0"/>
                <a:ea typeface="標楷體" pitchFamily="65" charset="-120"/>
                <a:cs typeface="Times New Roman" panose="02020603050405020304" pitchFamily="18" charset="0"/>
              </a:rPr>
              <a:t> </a:t>
            </a:r>
            <a:r>
              <a:rPr lang="zh-TW" altLang="en-US" sz="2000" dirty="0" smtClean="0">
                <a:latin typeface="Times New Roman" panose="02020603050405020304" pitchFamily="18" charset="0"/>
                <a:ea typeface="標楷體" pitchFamily="65" charset="-120"/>
                <a:cs typeface="Times New Roman" panose="02020603050405020304" pitchFamily="18" charset="0"/>
              </a:rPr>
              <a:t>     費</a:t>
            </a:r>
            <a:r>
              <a:rPr lang="zh-TW" altLang="en-US" sz="2000" dirty="0">
                <a:latin typeface="Times New Roman" panose="02020603050405020304" pitchFamily="18" charset="0"/>
                <a:ea typeface="標楷體" pitchFamily="65" charset="-120"/>
                <a:cs typeface="Times New Roman" panose="02020603050405020304" pitchFamily="18" charset="0"/>
              </a:rPr>
              <a:t>期間內</a:t>
            </a:r>
            <a:r>
              <a:rPr lang="zh-TW" altLang="en-US" sz="2000" dirty="0" smtClean="0">
                <a:latin typeface="Times New Roman" panose="02020603050405020304" pitchFamily="18" charset="0"/>
                <a:ea typeface="標楷體" pitchFamily="65" charset="-120"/>
                <a:cs typeface="Times New Roman" panose="02020603050405020304" pitchFamily="18" charset="0"/>
              </a:rPr>
              <a:t>繳交登記費</a:t>
            </a:r>
            <a:r>
              <a:rPr lang="zh-TW" altLang="en-US" sz="2000" dirty="0">
                <a:latin typeface="Times New Roman" panose="02020603050405020304" pitchFamily="18" charset="0"/>
                <a:ea typeface="標楷體" pitchFamily="65" charset="-120"/>
                <a:cs typeface="Times New Roman" panose="02020603050405020304" pitchFamily="18" charset="0"/>
              </a:rPr>
              <a:t>新</a:t>
            </a:r>
            <a:r>
              <a:rPr lang="zh-TW" altLang="en-US" sz="2000" dirty="0" smtClean="0">
                <a:latin typeface="Times New Roman" panose="02020603050405020304" pitchFamily="18" charset="0"/>
                <a:ea typeface="標楷體" pitchFamily="65" charset="-120"/>
                <a:cs typeface="Times New Roman" panose="02020603050405020304" pitchFamily="18" charset="0"/>
              </a:rPr>
              <a:t>臺幣</a:t>
            </a:r>
            <a:r>
              <a:rPr lang="en-US" altLang="zh-TW" sz="2000" dirty="0" smtClean="0">
                <a:latin typeface="Times New Roman" panose="02020603050405020304" pitchFamily="18" charset="0"/>
                <a:ea typeface="標楷體" pitchFamily="65" charset="-120"/>
                <a:cs typeface="Times New Roman" panose="02020603050405020304" pitchFamily="18" charset="0"/>
              </a:rPr>
              <a:t>88</a:t>
            </a:r>
            <a:r>
              <a:rPr lang="zh-TW" altLang="en-US" sz="2000" dirty="0" smtClean="0">
                <a:latin typeface="Times New Roman" panose="02020603050405020304" pitchFamily="18" charset="0"/>
                <a:ea typeface="標楷體" pitchFamily="65" charset="-120"/>
                <a:cs typeface="Times New Roman" panose="02020603050405020304" pitchFamily="18" charset="0"/>
              </a:rPr>
              <a:t>元</a:t>
            </a:r>
            <a:r>
              <a:rPr lang="zh-TW" altLang="en-US" sz="2000" dirty="0">
                <a:latin typeface="Times New Roman" panose="02020603050405020304" pitchFamily="18" charset="0"/>
                <a:ea typeface="標楷體" pitchFamily="65" charset="-120"/>
                <a:cs typeface="Times New Roman" panose="02020603050405020304" pitchFamily="18" charset="0"/>
              </a:rPr>
              <a:t>整，繳費成功者</a:t>
            </a:r>
            <a:r>
              <a:rPr lang="zh-TW" altLang="en-US" sz="2000" dirty="0" smtClean="0">
                <a:latin typeface="Times New Roman" panose="02020603050405020304" pitchFamily="18" charset="0"/>
                <a:ea typeface="標楷體" pitchFamily="65" charset="-120"/>
                <a:cs typeface="Times New Roman" panose="02020603050405020304" pitchFamily="18" charset="0"/>
              </a:rPr>
              <a:t>，</a:t>
            </a:r>
            <a:endParaRPr lang="en-US" altLang="zh-TW" sz="2000" dirty="0" smtClean="0">
              <a:latin typeface="Times New Roman" panose="02020603050405020304" pitchFamily="18" charset="0"/>
              <a:ea typeface="標楷體" pitchFamily="65" charset="-120"/>
              <a:cs typeface="Times New Roman" panose="02020603050405020304" pitchFamily="18" charset="0"/>
            </a:endParaRPr>
          </a:p>
          <a:p>
            <a:pPr marL="0" indent="180000">
              <a:lnSpc>
                <a:spcPts val="3200"/>
              </a:lnSpc>
              <a:spcBef>
                <a:spcPts val="0"/>
              </a:spcBef>
              <a:buNone/>
              <a:defRPr/>
            </a:pPr>
            <a:r>
              <a:rPr lang="zh-TW" altLang="en-US" sz="2000" dirty="0">
                <a:latin typeface="Times New Roman" panose="02020603050405020304" pitchFamily="18" charset="0"/>
                <a:ea typeface="標楷體" pitchFamily="65" charset="-120"/>
                <a:cs typeface="Times New Roman" panose="02020603050405020304" pitchFamily="18" charset="0"/>
              </a:rPr>
              <a:t> </a:t>
            </a:r>
            <a:r>
              <a:rPr lang="zh-TW" altLang="en-US" sz="2000" dirty="0" smtClean="0">
                <a:latin typeface="Times New Roman" panose="02020603050405020304" pitchFamily="18" charset="0"/>
                <a:ea typeface="標楷體" pitchFamily="65" charset="-120"/>
                <a:cs typeface="Times New Roman" panose="02020603050405020304" pitchFamily="18" charset="0"/>
              </a:rPr>
              <a:t>     始</a:t>
            </a:r>
            <a:r>
              <a:rPr lang="zh-TW" altLang="en-US" sz="2000" dirty="0">
                <a:latin typeface="Times New Roman" panose="02020603050405020304" pitchFamily="18" charset="0"/>
                <a:ea typeface="標楷體" pitchFamily="65" charset="-120"/>
                <a:cs typeface="Times New Roman" panose="02020603050405020304" pitchFamily="18" charset="0"/>
              </a:rPr>
              <a:t>具網路選</a:t>
            </a:r>
            <a:r>
              <a:rPr lang="zh-TW" altLang="en-US" sz="2000" dirty="0" smtClean="0">
                <a:latin typeface="Times New Roman" panose="02020603050405020304" pitchFamily="18" charset="0"/>
                <a:ea typeface="標楷體" pitchFamily="65" charset="-120"/>
                <a:cs typeface="Times New Roman" panose="02020603050405020304" pitchFamily="18" charset="0"/>
              </a:rPr>
              <a:t>填登記</a:t>
            </a:r>
            <a:r>
              <a:rPr lang="zh-TW" altLang="en-US" sz="2000" dirty="0">
                <a:latin typeface="Times New Roman" panose="02020603050405020304" pitchFamily="18" charset="0"/>
                <a:ea typeface="標楷體" pitchFamily="65" charset="-120"/>
                <a:cs typeface="Times New Roman" panose="02020603050405020304" pitchFamily="18" charset="0"/>
              </a:rPr>
              <a:t>志願資格。</a:t>
            </a:r>
            <a:r>
              <a:rPr lang="en-US" altLang="zh-TW" sz="2400" dirty="0" smtClean="0">
                <a:latin typeface="標楷體" pitchFamily="65" charset="-120"/>
                <a:ea typeface="標楷體" pitchFamily="65" charset="-120"/>
              </a:rPr>
              <a:t/>
            </a:r>
            <a:br>
              <a:rPr lang="en-US" altLang="zh-TW" sz="2400" dirty="0" smtClean="0">
                <a:latin typeface="標楷體" pitchFamily="65" charset="-120"/>
                <a:ea typeface="標楷體" pitchFamily="65" charset="-120"/>
              </a:rPr>
            </a:br>
            <a:r>
              <a:rPr lang="en-US" altLang="zh-TW" sz="2400" dirty="0" smtClean="0">
                <a:latin typeface="標楷體" pitchFamily="65" charset="-120"/>
                <a:ea typeface="標楷體" pitchFamily="65" charset="-120"/>
              </a:rPr>
              <a:t> </a:t>
            </a:r>
            <a:r>
              <a:rPr lang="zh-TW" altLang="en-US" sz="2400" dirty="0" smtClean="0">
                <a:latin typeface="標楷體" pitchFamily="65" charset="-120"/>
                <a:ea typeface="標楷體" pitchFamily="65" charset="-120"/>
              </a:rPr>
              <a:t>  </a:t>
            </a:r>
            <a:endParaRPr lang="en-US" altLang="zh-TW" sz="2400" dirty="0" smtClean="0">
              <a:solidFill>
                <a:srgbClr val="FF0000"/>
              </a:solidFill>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13</a:t>
            </a:fld>
            <a:endParaRPr lang="en-US" altLang="zh-TW"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標題 1"/>
          <p:cNvSpPr txBox="1">
            <a:spLocks/>
          </p:cNvSpPr>
          <p:nvPr/>
        </p:nvSpPr>
        <p:spPr bwMode="auto">
          <a:xfrm>
            <a:off x="395288" y="260350"/>
            <a:ext cx="7869237" cy="633413"/>
          </a:xfrm>
          <a:prstGeom prst="rect">
            <a:avLst/>
          </a:prstGeom>
          <a:noFill/>
          <a:ln w="9525">
            <a:noFill/>
            <a:miter lim="800000"/>
            <a:headEnd/>
            <a:tailEnd/>
          </a:ln>
        </p:spPr>
        <p:txBody>
          <a:bodyPr anchor="ctr"/>
          <a:lstStyle/>
          <a:p>
            <a:pPr eaLnBrk="0" hangingPunct="0"/>
            <a:r>
              <a:rPr lang="zh-TW" altLang="en-US" sz="2800" dirty="0">
                <a:solidFill>
                  <a:schemeClr val="tx2"/>
                </a:solidFill>
                <a:latin typeface="標楷體" pitchFamily="65" charset="-120"/>
                <a:ea typeface="標楷體" pitchFamily="65" charset="-120"/>
              </a:rPr>
              <a:t>三</a:t>
            </a:r>
            <a:r>
              <a:rPr lang="zh-TW" altLang="en-US" sz="2800" dirty="0" smtClean="0">
                <a:solidFill>
                  <a:schemeClr val="tx2"/>
                </a:solidFill>
                <a:latin typeface="標楷體" pitchFamily="65" charset="-120"/>
                <a:ea typeface="標楷體" pitchFamily="65" charset="-120"/>
              </a:rPr>
              <a:t>、</a:t>
            </a:r>
            <a:r>
              <a:rPr lang="zh-TW" altLang="en-US" sz="2800" dirty="0">
                <a:solidFill>
                  <a:schemeClr val="tx2"/>
                </a:solidFill>
                <a:latin typeface="標楷體" pitchFamily="65" charset="-120"/>
                <a:ea typeface="標楷體" pitchFamily="65" charset="-120"/>
              </a:rPr>
              <a:t>招生作業說明</a:t>
            </a:r>
            <a:r>
              <a:rPr lang="en-US" altLang="zh-TW" sz="2800" dirty="0">
                <a:solidFill>
                  <a:schemeClr val="tx2"/>
                </a:solidFill>
                <a:latin typeface="標楷體" pitchFamily="65" charset="-120"/>
                <a:ea typeface="標楷體" pitchFamily="65" charset="-120"/>
              </a:rPr>
              <a:t>(</a:t>
            </a:r>
            <a:r>
              <a:rPr lang="zh-TW" altLang="en-US" sz="2800" dirty="0">
                <a:solidFill>
                  <a:schemeClr val="tx2"/>
                </a:solidFill>
                <a:latin typeface="標楷體" pitchFamily="65" charset="-120"/>
                <a:ea typeface="標楷體" pitchFamily="65" charset="-120"/>
              </a:rPr>
              <a:t>二</a:t>
            </a:r>
            <a:r>
              <a:rPr lang="en-US" altLang="zh-TW" sz="2800" dirty="0">
                <a:solidFill>
                  <a:schemeClr val="tx2"/>
                </a:solidFill>
                <a:latin typeface="標楷體" pitchFamily="65" charset="-120"/>
                <a:ea typeface="標楷體" pitchFamily="65" charset="-120"/>
              </a:rPr>
              <a:t>)-</a:t>
            </a:r>
            <a:r>
              <a:rPr lang="zh-TW" altLang="en-US" sz="2800" b="1" dirty="0">
                <a:solidFill>
                  <a:srgbClr val="FF0000"/>
                </a:solidFill>
                <a:latin typeface="標楷體" pitchFamily="65" charset="-120"/>
                <a:ea typeface="標楷體" pitchFamily="65" charset="-120"/>
                <a:cs typeface="Times New Roman" pitchFamily="18" charset="0"/>
              </a:rPr>
              <a:t>繳費</a:t>
            </a:r>
            <a:r>
              <a:rPr lang="en-US" altLang="zh-TW" sz="2800" b="1" dirty="0" smtClean="0">
                <a:solidFill>
                  <a:srgbClr val="FF0000"/>
                </a:solidFill>
                <a:latin typeface="標楷體" pitchFamily="65" charset="-120"/>
                <a:ea typeface="標楷體" pitchFamily="65" charset="-120"/>
                <a:cs typeface="Times New Roman" pitchFamily="18" charset="0"/>
              </a:rPr>
              <a:t>(</a:t>
            </a:r>
            <a:r>
              <a:rPr lang="en-US" altLang="zh-TW" sz="2800" b="1" dirty="0" smtClean="0">
                <a:solidFill>
                  <a:srgbClr val="FF0000"/>
                </a:solidFill>
                <a:latin typeface="Times New Roman" panose="02020603050405020304" pitchFamily="18" charset="0"/>
                <a:ea typeface="標楷體" pitchFamily="65" charset="-120"/>
                <a:cs typeface="Times New Roman" panose="02020603050405020304" pitchFamily="18" charset="0"/>
              </a:rPr>
              <a:t>2/2</a:t>
            </a:r>
            <a:r>
              <a:rPr lang="en-US" altLang="zh-TW" sz="2800" b="1" dirty="0" smtClean="0">
                <a:solidFill>
                  <a:srgbClr val="FF0000"/>
                </a:solidFill>
                <a:latin typeface="標楷體" pitchFamily="65" charset="-120"/>
                <a:ea typeface="標楷體" pitchFamily="65" charset="-120"/>
                <a:cs typeface="Times New Roman" pitchFamily="18" charset="0"/>
              </a:rPr>
              <a:t>)</a:t>
            </a:r>
            <a:endParaRPr lang="zh-TW" altLang="en-US" sz="2800" b="1" dirty="0">
              <a:solidFill>
                <a:srgbClr val="FF0000"/>
              </a:solidFill>
            </a:endParaRPr>
          </a:p>
        </p:txBody>
      </p:sp>
      <p:sp>
        <p:nvSpPr>
          <p:cNvPr id="6" name="內容版面配置區 2"/>
          <p:cNvSpPr>
            <a:spLocks noGrp="1"/>
          </p:cNvSpPr>
          <p:nvPr>
            <p:ph idx="1"/>
          </p:nvPr>
        </p:nvSpPr>
        <p:spPr>
          <a:xfrm>
            <a:off x="297334" y="1268760"/>
            <a:ext cx="8065144" cy="4392613"/>
          </a:xfrm>
        </p:spPr>
        <p:txBody>
          <a:bodyPr/>
          <a:lstStyle/>
          <a:p>
            <a:pPr marL="0" indent="0">
              <a:lnSpc>
                <a:spcPts val="3200"/>
              </a:lnSpc>
              <a:spcBef>
                <a:spcPts val="0"/>
              </a:spcBef>
              <a:buNone/>
              <a:defRPr/>
            </a:pPr>
            <a:r>
              <a:rPr lang="en-US" altLang="zh-TW" sz="2400" dirty="0">
                <a:latin typeface="標楷體" pitchFamily="65" charset="-120"/>
                <a:ea typeface="標楷體" pitchFamily="65" charset="-120"/>
              </a:rPr>
              <a:t>(</a:t>
            </a:r>
            <a:r>
              <a:rPr lang="en-US" altLang="zh-TW" sz="2400" dirty="0">
                <a:latin typeface="Times New Roman" panose="02020603050405020304" pitchFamily="18" charset="0"/>
                <a:ea typeface="標楷體" pitchFamily="65" charset="-120"/>
                <a:cs typeface="Times New Roman" panose="02020603050405020304" pitchFamily="18" charset="0"/>
              </a:rPr>
              <a:t>2</a:t>
            </a:r>
            <a:r>
              <a:rPr lang="en-US" altLang="zh-TW" sz="2400" dirty="0">
                <a:latin typeface="標楷體" pitchFamily="65" charset="-120"/>
                <a:ea typeface="標楷體" pitchFamily="65" charset="-120"/>
              </a:rPr>
              <a:t>)</a:t>
            </a:r>
            <a:r>
              <a:rPr lang="zh-TW" altLang="en-US" sz="2400" dirty="0">
                <a:solidFill>
                  <a:srgbClr val="0000CC"/>
                </a:solidFill>
                <a:latin typeface="標楷體" pitchFamily="65" charset="-120"/>
                <a:ea typeface="標楷體" pitchFamily="65" charset="-120"/>
              </a:rPr>
              <a:t>統測或四</a:t>
            </a:r>
            <a:r>
              <a:rPr lang="zh-TW" altLang="en-US" sz="2400" dirty="0" smtClean="0">
                <a:solidFill>
                  <a:srgbClr val="0000CC"/>
                </a:solidFill>
                <a:latin typeface="標楷體" pitchFamily="65" charset="-120"/>
                <a:ea typeface="標楷體" pitchFamily="65" charset="-120"/>
              </a:rPr>
              <a:t>技二專甄選</a:t>
            </a:r>
            <a:r>
              <a:rPr lang="zh-TW" altLang="en-US" sz="2400" dirty="0">
                <a:solidFill>
                  <a:srgbClr val="0000CC"/>
                </a:solidFill>
                <a:latin typeface="標楷體" pitchFamily="65" charset="-120"/>
                <a:ea typeface="標楷體" pitchFamily="65" charset="-120"/>
              </a:rPr>
              <a:t>入學報名時未通過審核或未申請</a:t>
            </a:r>
            <a:r>
              <a:rPr lang="zh-TW" altLang="en-US" sz="2400" dirty="0" smtClean="0">
                <a:solidFill>
                  <a:srgbClr val="0000CC"/>
                </a:solidFill>
                <a:latin typeface="標楷體" pitchFamily="65" charset="-120"/>
                <a:ea typeface="標楷體" pitchFamily="65" charset="-120"/>
              </a:rPr>
              <a:t>者：</a:t>
            </a:r>
            <a:endParaRPr lang="en-US" altLang="zh-TW" sz="2400" dirty="0">
              <a:solidFill>
                <a:srgbClr val="0000CC"/>
              </a:solidFill>
              <a:latin typeface="標楷體" pitchFamily="65" charset="-120"/>
              <a:ea typeface="標楷體" pitchFamily="65" charset="-120"/>
            </a:endParaRPr>
          </a:p>
          <a:p>
            <a:pPr marL="0" indent="0">
              <a:lnSpc>
                <a:spcPts val="3200"/>
              </a:lnSpc>
              <a:spcBef>
                <a:spcPts val="0"/>
              </a:spcBef>
              <a:buNone/>
              <a:defRPr/>
            </a:pPr>
            <a:r>
              <a:rPr lang="zh-TW" altLang="en-US" sz="2400" dirty="0">
                <a:solidFill>
                  <a:srgbClr val="0000CC"/>
                </a:solidFill>
                <a:latin typeface="標楷體" pitchFamily="65" charset="-120"/>
                <a:ea typeface="標楷體" pitchFamily="65" charset="-120"/>
              </a:rPr>
              <a:t>   </a:t>
            </a:r>
            <a:r>
              <a:rPr lang="zh-TW" altLang="en-US" sz="2400" dirty="0" smtClean="0">
                <a:solidFill>
                  <a:srgbClr val="FF0000"/>
                </a:solidFill>
                <a:latin typeface="標楷體" pitchFamily="65" charset="-120"/>
                <a:ea typeface="標楷體" pitchFamily="65" charset="-120"/>
              </a:rPr>
              <a:t>請</a:t>
            </a:r>
            <a:r>
              <a:rPr lang="zh-TW" altLang="en-US" sz="2400" dirty="0">
                <a:solidFill>
                  <a:srgbClr val="FF0000"/>
                </a:solidFill>
                <a:latin typeface="標楷體" pitchFamily="65" charset="-120"/>
                <a:ea typeface="標楷體" pitchFamily="65" charset="-120"/>
              </a:rPr>
              <a:t>於資格審查期間內上網登錄並繳寄相關證明文件至</a:t>
            </a:r>
            <a:endParaRPr lang="en-US" altLang="zh-TW" sz="2400" dirty="0">
              <a:solidFill>
                <a:srgbClr val="FF0000"/>
              </a:solidFill>
              <a:latin typeface="標楷體" pitchFamily="65" charset="-120"/>
              <a:ea typeface="標楷體" pitchFamily="65" charset="-120"/>
            </a:endParaRPr>
          </a:p>
          <a:p>
            <a:pPr marL="0" indent="0">
              <a:lnSpc>
                <a:spcPts val="3200"/>
              </a:lnSpc>
              <a:spcBef>
                <a:spcPts val="0"/>
              </a:spcBef>
              <a:buNone/>
              <a:defRPr/>
            </a:pPr>
            <a:r>
              <a:rPr lang="zh-TW" altLang="en-US" sz="2400" dirty="0">
                <a:solidFill>
                  <a:srgbClr val="FF0000"/>
                </a:solidFill>
                <a:latin typeface="標楷體" pitchFamily="65" charset="-120"/>
                <a:ea typeface="標楷體" pitchFamily="65" charset="-120"/>
              </a:rPr>
              <a:t>   </a:t>
            </a:r>
            <a:r>
              <a:rPr lang="zh-TW" altLang="en-US" sz="2400" dirty="0" smtClean="0">
                <a:solidFill>
                  <a:srgbClr val="FF0000"/>
                </a:solidFill>
                <a:latin typeface="標楷體" pitchFamily="65" charset="-120"/>
                <a:ea typeface="標楷體" pitchFamily="65" charset="-120"/>
              </a:rPr>
              <a:t>本</a:t>
            </a:r>
            <a:r>
              <a:rPr lang="zh-TW" altLang="en-US" sz="2400" dirty="0">
                <a:solidFill>
                  <a:srgbClr val="FF0000"/>
                </a:solidFill>
                <a:latin typeface="標楷體" pitchFamily="65" charset="-120"/>
                <a:ea typeface="標楷體" pitchFamily="65" charset="-120"/>
              </a:rPr>
              <a:t>委員會，經本委員會審查通過者</a:t>
            </a:r>
            <a:r>
              <a:rPr lang="zh-TW" altLang="en-US" sz="2400" dirty="0" smtClean="0">
                <a:solidFill>
                  <a:srgbClr val="FF0000"/>
                </a:solidFill>
                <a:latin typeface="標楷體" pitchFamily="65" charset="-120"/>
                <a:ea typeface="標楷體" pitchFamily="65" charset="-120"/>
              </a:rPr>
              <a:t>，本招生登記費，</a:t>
            </a:r>
            <a:endParaRPr lang="en-US" altLang="zh-TW" sz="2400" dirty="0" smtClean="0">
              <a:solidFill>
                <a:srgbClr val="FF0000"/>
              </a:solidFill>
              <a:latin typeface="標楷體" pitchFamily="65" charset="-120"/>
              <a:ea typeface="標楷體" pitchFamily="65" charset="-120"/>
            </a:endParaRPr>
          </a:p>
          <a:p>
            <a:pPr marL="0" indent="0">
              <a:lnSpc>
                <a:spcPts val="3200"/>
              </a:lnSpc>
              <a:spcBef>
                <a:spcPts val="0"/>
              </a:spcBef>
              <a:buNone/>
              <a:defRPr/>
            </a:pPr>
            <a:r>
              <a:rPr lang="zh-TW" altLang="en-US" sz="2400" dirty="0">
                <a:solidFill>
                  <a:srgbClr val="FF0000"/>
                </a:solidFill>
                <a:latin typeface="標楷體" pitchFamily="65" charset="-120"/>
                <a:ea typeface="標楷體" pitchFamily="65" charset="-120"/>
              </a:rPr>
              <a:t> </a:t>
            </a:r>
            <a:r>
              <a:rPr lang="zh-TW" altLang="en-US" sz="2400" dirty="0" smtClean="0">
                <a:solidFill>
                  <a:srgbClr val="FF0000"/>
                </a:solidFill>
                <a:latin typeface="標楷體" pitchFamily="65" charset="-120"/>
                <a:ea typeface="標楷體" pitchFamily="65" charset="-120"/>
              </a:rPr>
              <a:t>  低收入戶考生可</a:t>
            </a:r>
            <a:r>
              <a:rPr lang="zh-TW" altLang="en-US" sz="2400" dirty="0">
                <a:solidFill>
                  <a:srgbClr val="FF0000"/>
                </a:solidFill>
                <a:latin typeface="標楷體" pitchFamily="65" charset="-120"/>
                <a:ea typeface="標楷體" pitchFamily="65" charset="-120"/>
              </a:rPr>
              <a:t>免</a:t>
            </a:r>
            <a:r>
              <a:rPr lang="zh-TW" altLang="en-US" sz="2400" dirty="0" smtClean="0">
                <a:solidFill>
                  <a:srgbClr val="FF0000"/>
                </a:solidFill>
                <a:latin typeface="標楷體" pitchFamily="65" charset="-120"/>
                <a:ea typeface="標楷體" pitchFamily="65" charset="-120"/>
              </a:rPr>
              <a:t>繳，中低收入戶考生可減免</a:t>
            </a:r>
            <a:r>
              <a:rPr lang="en-US" altLang="zh-TW" sz="2400" dirty="0" smtClean="0">
                <a:solidFill>
                  <a:srgbClr val="FF0000"/>
                </a:solidFill>
                <a:latin typeface="標楷體" pitchFamily="65" charset="-120"/>
                <a:ea typeface="標楷體" pitchFamily="65" charset="-120"/>
              </a:rPr>
              <a:t>60%</a:t>
            </a:r>
            <a:r>
              <a:rPr lang="zh-TW" altLang="en-US" sz="2400" dirty="0" smtClean="0">
                <a:solidFill>
                  <a:srgbClr val="FF0000"/>
                </a:solidFill>
                <a:latin typeface="標楷體" pitchFamily="65" charset="-120"/>
                <a:ea typeface="標楷體" pitchFamily="65" charset="-120"/>
              </a:rPr>
              <a:t>。</a:t>
            </a:r>
            <a:endParaRPr lang="en-US" altLang="zh-TW" sz="2400" dirty="0" smtClean="0">
              <a:solidFill>
                <a:srgbClr val="FF0000"/>
              </a:solidFill>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14</a:t>
            </a:fld>
            <a:endParaRPr lang="en-US" altLang="zh-TW" dirty="0"/>
          </a:p>
        </p:txBody>
      </p:sp>
    </p:spTree>
    <p:extLst>
      <p:ext uri="{BB962C8B-B14F-4D97-AF65-F5344CB8AC3E}">
        <p14:creationId xmlns:p14="http://schemas.microsoft.com/office/powerpoint/2010/main" xmlns="" val="4081193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標題 1"/>
          <p:cNvSpPr txBox="1">
            <a:spLocks/>
          </p:cNvSpPr>
          <p:nvPr/>
        </p:nvSpPr>
        <p:spPr bwMode="auto">
          <a:xfrm>
            <a:off x="468313" y="260350"/>
            <a:ext cx="7796212" cy="633413"/>
          </a:xfrm>
          <a:prstGeom prst="rect">
            <a:avLst/>
          </a:prstGeom>
          <a:noFill/>
          <a:ln w="9525">
            <a:noFill/>
            <a:miter lim="800000"/>
            <a:headEnd/>
            <a:tailEnd/>
          </a:ln>
        </p:spPr>
        <p:txBody>
          <a:bodyPr anchor="ctr"/>
          <a:lstStyle/>
          <a:p>
            <a:pPr eaLnBrk="0" hangingPunct="0"/>
            <a:r>
              <a:rPr lang="zh-TW" altLang="en-US" sz="2800" dirty="0">
                <a:solidFill>
                  <a:schemeClr val="tx2"/>
                </a:solidFill>
                <a:latin typeface="標楷體" pitchFamily="65" charset="-120"/>
                <a:ea typeface="標楷體" pitchFamily="65" charset="-120"/>
              </a:rPr>
              <a:t>三</a:t>
            </a:r>
            <a:r>
              <a:rPr lang="zh-TW" altLang="en-US" sz="2800" dirty="0" smtClean="0">
                <a:solidFill>
                  <a:schemeClr val="tx2"/>
                </a:solidFill>
                <a:latin typeface="標楷體" pitchFamily="65" charset="-120"/>
                <a:ea typeface="標楷體" pitchFamily="65" charset="-120"/>
              </a:rPr>
              <a:t>、</a:t>
            </a:r>
            <a:r>
              <a:rPr lang="zh-TW" altLang="en-US" sz="2800" dirty="0">
                <a:solidFill>
                  <a:schemeClr val="tx2"/>
                </a:solidFill>
                <a:latin typeface="標楷體" pitchFamily="65" charset="-120"/>
                <a:ea typeface="標楷體" pitchFamily="65" charset="-120"/>
              </a:rPr>
              <a:t>招生作業說明</a:t>
            </a:r>
            <a:r>
              <a:rPr lang="en-US" altLang="zh-TW" sz="2800" dirty="0">
                <a:solidFill>
                  <a:schemeClr val="tx2"/>
                </a:solidFill>
                <a:latin typeface="標楷體" pitchFamily="65" charset="-120"/>
                <a:ea typeface="標楷體" pitchFamily="65" charset="-120"/>
              </a:rPr>
              <a:t>(</a:t>
            </a:r>
            <a:r>
              <a:rPr lang="zh-TW" altLang="en-US" sz="2800" dirty="0">
                <a:solidFill>
                  <a:schemeClr val="tx2"/>
                </a:solidFill>
                <a:latin typeface="標楷體" pitchFamily="65" charset="-120"/>
                <a:ea typeface="標楷體" pitchFamily="65" charset="-120"/>
              </a:rPr>
              <a:t>二</a:t>
            </a:r>
            <a:r>
              <a:rPr lang="en-US" altLang="zh-TW" sz="2800" dirty="0">
                <a:solidFill>
                  <a:schemeClr val="tx2"/>
                </a:solidFill>
                <a:latin typeface="標楷體" pitchFamily="65" charset="-120"/>
                <a:ea typeface="標楷體" pitchFamily="65" charset="-120"/>
              </a:rPr>
              <a:t>)-</a:t>
            </a:r>
            <a:r>
              <a:rPr lang="zh-TW" altLang="en-US" sz="2800" b="1" dirty="0">
                <a:solidFill>
                  <a:srgbClr val="FF0000"/>
                </a:solidFill>
                <a:latin typeface="標楷體" pitchFamily="65" charset="-120"/>
                <a:ea typeface="標楷體" pitchFamily="65" charset="-120"/>
                <a:cs typeface="Times New Roman" pitchFamily="18" charset="0"/>
              </a:rPr>
              <a:t>繳費</a:t>
            </a:r>
            <a:r>
              <a:rPr lang="en-US" altLang="zh-TW" sz="2800" b="1" dirty="0">
                <a:solidFill>
                  <a:srgbClr val="FF0000"/>
                </a:solidFill>
                <a:latin typeface="標楷體" pitchFamily="65" charset="-120"/>
                <a:ea typeface="標楷體" pitchFamily="65" charset="-120"/>
                <a:cs typeface="Times New Roman" pitchFamily="18" charset="0"/>
              </a:rPr>
              <a:t>-</a:t>
            </a:r>
            <a:r>
              <a:rPr lang="zh-TW" altLang="en-US" sz="2800" b="1" dirty="0">
                <a:solidFill>
                  <a:srgbClr val="FF0000"/>
                </a:solidFill>
                <a:latin typeface="標楷體" pitchFamily="65" charset="-120"/>
                <a:ea typeface="標楷體" pitchFamily="65" charset="-120"/>
                <a:cs typeface="Times New Roman" pitchFamily="18" charset="0"/>
              </a:rPr>
              <a:t>個別</a:t>
            </a:r>
            <a:r>
              <a:rPr lang="zh-TW" altLang="en-US" sz="2800" b="1" dirty="0" smtClean="0">
                <a:solidFill>
                  <a:srgbClr val="FF0000"/>
                </a:solidFill>
                <a:latin typeface="標楷體" pitchFamily="65" charset="-120"/>
                <a:ea typeface="標楷體" pitchFamily="65" charset="-120"/>
                <a:cs typeface="Times New Roman" pitchFamily="18" charset="0"/>
              </a:rPr>
              <a:t>繳費</a:t>
            </a:r>
            <a:r>
              <a:rPr lang="en-US" altLang="zh-TW" sz="2800" b="1" dirty="0" smtClean="0">
                <a:solidFill>
                  <a:srgbClr val="FF0000"/>
                </a:solidFill>
                <a:latin typeface="標楷體" pitchFamily="65" charset="-120"/>
                <a:ea typeface="標楷體" pitchFamily="65" charset="-120"/>
                <a:cs typeface="Times New Roman" pitchFamily="18" charset="0"/>
              </a:rPr>
              <a:t>(</a:t>
            </a:r>
            <a:r>
              <a:rPr lang="en-US" altLang="zh-TW" sz="2800" b="1" dirty="0" smtClean="0">
                <a:solidFill>
                  <a:srgbClr val="FF0000"/>
                </a:solidFill>
                <a:latin typeface="Times New Roman" panose="02020603050405020304" pitchFamily="18" charset="0"/>
                <a:ea typeface="標楷體" pitchFamily="65" charset="-120"/>
                <a:cs typeface="Times New Roman" panose="02020603050405020304" pitchFamily="18" charset="0"/>
              </a:rPr>
              <a:t>1/3</a:t>
            </a:r>
            <a:r>
              <a:rPr lang="en-US" altLang="zh-TW" sz="2800" b="1" dirty="0" smtClean="0">
                <a:solidFill>
                  <a:srgbClr val="FF0000"/>
                </a:solidFill>
                <a:latin typeface="標楷體" pitchFamily="65" charset="-120"/>
                <a:ea typeface="標楷體" pitchFamily="65" charset="-120"/>
                <a:cs typeface="Times New Roman" pitchFamily="18" charset="0"/>
              </a:rPr>
              <a:t>)</a:t>
            </a:r>
            <a:endParaRPr lang="zh-TW" altLang="en-US" sz="2800" b="1" dirty="0">
              <a:solidFill>
                <a:srgbClr val="FF0000"/>
              </a:solidFill>
            </a:endParaRPr>
          </a:p>
        </p:txBody>
      </p:sp>
      <p:sp>
        <p:nvSpPr>
          <p:cNvPr id="5" name="內容版面配置區 2"/>
          <p:cNvSpPr>
            <a:spLocks noGrp="1"/>
          </p:cNvSpPr>
          <p:nvPr>
            <p:ph idx="1"/>
          </p:nvPr>
        </p:nvSpPr>
        <p:spPr>
          <a:xfrm>
            <a:off x="207293" y="1124744"/>
            <a:ext cx="8318251" cy="5256584"/>
          </a:xfrm>
        </p:spPr>
        <p:txBody>
          <a:bodyPr/>
          <a:lstStyle/>
          <a:p>
            <a:pPr marL="266700" indent="-266700" algn="just">
              <a:lnSpc>
                <a:spcPts val="3200"/>
              </a:lnSpc>
              <a:spcBef>
                <a:spcPts val="0"/>
              </a:spcBef>
              <a:buFont typeface="+mj-lt"/>
              <a:buAutoNum type="arabicPeriod"/>
              <a:defRPr/>
            </a:pPr>
            <a:r>
              <a:rPr lang="zh-TW" altLang="en-US" sz="2100" dirty="0" smtClean="0">
                <a:latin typeface="Times New Roman" panose="02020603050405020304" pitchFamily="18" charset="0"/>
                <a:ea typeface="標楷體" pitchFamily="65" charset="-120"/>
                <a:cs typeface="Times New Roman" panose="02020603050405020304" pitchFamily="18" charset="0"/>
              </a:rPr>
              <a:t>繳費日期：</a:t>
            </a:r>
            <a:r>
              <a:rPr lang="en-US" altLang="zh-TW" sz="2100" b="1" dirty="0" smtClean="0">
                <a:solidFill>
                  <a:srgbClr val="FF0000"/>
                </a:solidFill>
                <a:latin typeface="Times New Roman" panose="02020603050405020304" pitchFamily="18" charset="0"/>
                <a:ea typeface="標楷體" pitchFamily="65" charset="-120"/>
                <a:cs typeface="Times New Roman" panose="02020603050405020304" pitchFamily="18" charset="0"/>
              </a:rPr>
              <a:t>105.7.12(</a:t>
            </a:r>
            <a:r>
              <a:rPr lang="zh-TW" altLang="en-US" sz="2100" b="1" dirty="0" smtClean="0">
                <a:solidFill>
                  <a:srgbClr val="FF0000"/>
                </a:solidFill>
                <a:latin typeface="Times New Roman" panose="02020603050405020304" pitchFamily="18" charset="0"/>
                <a:ea typeface="標楷體" pitchFamily="65" charset="-120"/>
                <a:cs typeface="Times New Roman" panose="02020603050405020304" pitchFamily="18" charset="0"/>
              </a:rPr>
              <a:t>二</a:t>
            </a:r>
            <a:r>
              <a:rPr lang="en-US" altLang="zh-TW" sz="2100" b="1" dirty="0" smtClean="0">
                <a:solidFill>
                  <a:srgbClr val="FF0000"/>
                </a:solidFill>
                <a:latin typeface="Times New Roman" panose="02020603050405020304" pitchFamily="18" charset="0"/>
                <a:ea typeface="標楷體" pitchFamily="65" charset="-120"/>
                <a:cs typeface="Times New Roman" panose="02020603050405020304" pitchFamily="18" charset="0"/>
              </a:rPr>
              <a:t>) 10</a:t>
            </a:r>
            <a:r>
              <a:rPr lang="zh-TW" altLang="en-US" sz="2100" b="1" dirty="0" smtClean="0">
                <a:solidFill>
                  <a:srgbClr val="FF0000"/>
                </a:solidFill>
                <a:latin typeface="Times New Roman" panose="02020603050405020304" pitchFamily="18" charset="0"/>
                <a:ea typeface="標楷體" pitchFamily="65" charset="-120"/>
                <a:cs typeface="Times New Roman" panose="02020603050405020304" pitchFamily="18" charset="0"/>
              </a:rPr>
              <a:t>：</a:t>
            </a:r>
            <a:r>
              <a:rPr lang="en-US" altLang="zh-TW" sz="2100" b="1" dirty="0" smtClean="0">
                <a:solidFill>
                  <a:srgbClr val="FF0000"/>
                </a:solidFill>
                <a:latin typeface="Times New Roman" panose="02020603050405020304" pitchFamily="18" charset="0"/>
                <a:ea typeface="標楷體" pitchFamily="65" charset="-120"/>
                <a:cs typeface="Times New Roman" panose="02020603050405020304" pitchFamily="18" charset="0"/>
              </a:rPr>
              <a:t>00</a:t>
            </a:r>
            <a:r>
              <a:rPr lang="zh-TW" altLang="en-US" sz="2100" b="1" dirty="0" smtClean="0">
                <a:solidFill>
                  <a:srgbClr val="FF0000"/>
                </a:solidFill>
                <a:latin typeface="Times New Roman" panose="02020603050405020304" pitchFamily="18" charset="0"/>
                <a:ea typeface="標楷體" pitchFamily="65" charset="-120"/>
                <a:cs typeface="Times New Roman" panose="02020603050405020304" pitchFamily="18" charset="0"/>
              </a:rPr>
              <a:t> </a:t>
            </a:r>
            <a:r>
              <a:rPr lang="en-US" altLang="zh-TW" sz="2100" b="1" dirty="0" smtClean="0">
                <a:solidFill>
                  <a:srgbClr val="FF0000"/>
                </a:solidFill>
                <a:latin typeface="Times New Roman" panose="02020603050405020304" pitchFamily="18" charset="0"/>
                <a:ea typeface="標楷體" pitchFamily="65" charset="-120"/>
                <a:cs typeface="Times New Roman" panose="02020603050405020304" pitchFamily="18" charset="0"/>
              </a:rPr>
              <a:t>~</a:t>
            </a:r>
            <a:r>
              <a:rPr lang="zh-TW" altLang="en-US" sz="2100" b="1" dirty="0" smtClean="0">
                <a:solidFill>
                  <a:srgbClr val="FF0000"/>
                </a:solidFill>
                <a:latin typeface="Times New Roman" panose="02020603050405020304" pitchFamily="18" charset="0"/>
                <a:ea typeface="標楷體" pitchFamily="65" charset="-120"/>
                <a:cs typeface="Times New Roman" panose="02020603050405020304" pitchFamily="18" charset="0"/>
              </a:rPr>
              <a:t> </a:t>
            </a:r>
            <a:r>
              <a:rPr lang="en-US" altLang="zh-TW" sz="2100" b="1" dirty="0" smtClean="0">
                <a:solidFill>
                  <a:srgbClr val="FF0000"/>
                </a:solidFill>
                <a:latin typeface="Times New Roman" panose="02020603050405020304" pitchFamily="18" charset="0"/>
                <a:ea typeface="標楷體" pitchFamily="65" charset="-120"/>
                <a:cs typeface="Times New Roman" panose="02020603050405020304" pitchFamily="18" charset="0"/>
              </a:rPr>
              <a:t>105.7.18(</a:t>
            </a:r>
            <a:r>
              <a:rPr lang="zh-TW" altLang="en-US" sz="2100" b="1" dirty="0" smtClean="0">
                <a:solidFill>
                  <a:srgbClr val="FF0000"/>
                </a:solidFill>
                <a:latin typeface="Times New Roman" panose="02020603050405020304" pitchFamily="18" charset="0"/>
                <a:ea typeface="標楷體" pitchFamily="65" charset="-120"/>
                <a:cs typeface="Times New Roman" panose="02020603050405020304" pitchFamily="18" charset="0"/>
              </a:rPr>
              <a:t>一</a:t>
            </a:r>
            <a:r>
              <a:rPr lang="en-US" altLang="zh-TW" sz="2100" b="1" dirty="0" smtClean="0">
                <a:solidFill>
                  <a:srgbClr val="FF0000"/>
                </a:solidFill>
                <a:latin typeface="Times New Roman" panose="02020603050405020304" pitchFamily="18" charset="0"/>
                <a:ea typeface="標楷體" pitchFamily="65" charset="-120"/>
                <a:cs typeface="Times New Roman" panose="02020603050405020304" pitchFamily="18" charset="0"/>
              </a:rPr>
              <a:t>)24</a:t>
            </a:r>
            <a:r>
              <a:rPr lang="zh-TW" altLang="en-US" sz="2100" b="1" dirty="0" smtClean="0">
                <a:solidFill>
                  <a:srgbClr val="FF0000"/>
                </a:solidFill>
                <a:latin typeface="Times New Roman" panose="02020603050405020304" pitchFamily="18" charset="0"/>
                <a:ea typeface="標楷體" pitchFamily="65" charset="-120"/>
                <a:cs typeface="Times New Roman" panose="02020603050405020304" pitchFamily="18" charset="0"/>
              </a:rPr>
              <a:t>：</a:t>
            </a:r>
            <a:r>
              <a:rPr lang="en-US" altLang="zh-TW" sz="2100" b="1" dirty="0" smtClean="0">
                <a:solidFill>
                  <a:srgbClr val="FF0000"/>
                </a:solidFill>
                <a:latin typeface="Times New Roman" panose="02020603050405020304" pitchFamily="18" charset="0"/>
                <a:ea typeface="標楷體" pitchFamily="65" charset="-120"/>
                <a:cs typeface="Times New Roman" panose="02020603050405020304" pitchFamily="18" charset="0"/>
              </a:rPr>
              <a:t>00</a:t>
            </a:r>
            <a:r>
              <a:rPr lang="zh-TW" altLang="en-US" sz="2100" b="1" dirty="0" smtClean="0">
                <a:solidFill>
                  <a:srgbClr val="FF0000"/>
                </a:solidFill>
                <a:latin typeface="Times New Roman" panose="02020603050405020304" pitchFamily="18" charset="0"/>
                <a:ea typeface="標楷體" pitchFamily="65" charset="-120"/>
                <a:cs typeface="Times New Roman" panose="02020603050405020304" pitchFamily="18" charset="0"/>
              </a:rPr>
              <a:t>。</a:t>
            </a:r>
            <a:endParaRPr lang="en-US" altLang="zh-TW" sz="2100" b="1" dirty="0" smtClean="0">
              <a:solidFill>
                <a:srgbClr val="FF0000"/>
              </a:solidFill>
              <a:latin typeface="Times New Roman" panose="02020603050405020304" pitchFamily="18" charset="0"/>
              <a:ea typeface="標楷體" pitchFamily="65" charset="-120"/>
              <a:cs typeface="Times New Roman" panose="02020603050405020304" pitchFamily="18" charset="0"/>
            </a:endParaRPr>
          </a:p>
          <a:p>
            <a:pPr marL="0" indent="792000" algn="just">
              <a:lnSpc>
                <a:spcPts val="3200"/>
              </a:lnSpc>
              <a:spcBef>
                <a:spcPts val="0"/>
              </a:spcBef>
              <a:buFontTx/>
              <a:buNone/>
              <a:defRPr/>
            </a:pPr>
            <a:r>
              <a:rPr lang="en-US" altLang="zh-TW" sz="2100" dirty="0" smtClean="0">
                <a:latin typeface="Times New Roman" panose="02020603050405020304" pitchFamily="18" charset="0"/>
                <a:ea typeface="標楷體" pitchFamily="65" charset="-120"/>
                <a:cs typeface="Times New Roman" panose="02020603050405020304" pitchFamily="18" charset="0"/>
              </a:rPr>
              <a:t>          【</a:t>
            </a:r>
            <a:r>
              <a:rPr lang="zh-TW" altLang="en-US" sz="2100" dirty="0" smtClean="0">
                <a:latin typeface="Times New Roman" panose="02020603050405020304" pitchFamily="18" charset="0"/>
                <a:ea typeface="標楷體" pitchFamily="65" charset="-120"/>
                <a:cs typeface="Times New Roman" panose="02020603050405020304" pitchFamily="18" charset="0"/>
              </a:rPr>
              <a:t>便利商店繳費僅至</a:t>
            </a:r>
            <a:r>
              <a:rPr lang="en-US" altLang="zh-TW" sz="2100" b="1" dirty="0" smtClean="0">
                <a:solidFill>
                  <a:srgbClr val="0000CC"/>
                </a:solidFill>
                <a:latin typeface="Times New Roman" panose="02020603050405020304" pitchFamily="18" charset="0"/>
                <a:ea typeface="標楷體" pitchFamily="65" charset="-120"/>
                <a:cs typeface="Times New Roman" panose="02020603050405020304" pitchFamily="18" charset="0"/>
              </a:rPr>
              <a:t>105.7.13(</a:t>
            </a:r>
            <a:r>
              <a:rPr lang="zh-TW" altLang="en-US" sz="2100" b="1" dirty="0">
                <a:solidFill>
                  <a:srgbClr val="0000CC"/>
                </a:solidFill>
                <a:latin typeface="Times New Roman" panose="02020603050405020304" pitchFamily="18" charset="0"/>
                <a:ea typeface="標楷體" pitchFamily="65" charset="-120"/>
                <a:cs typeface="Times New Roman" panose="02020603050405020304" pitchFamily="18" charset="0"/>
              </a:rPr>
              <a:t>三</a:t>
            </a:r>
            <a:r>
              <a:rPr lang="en-US" altLang="zh-TW" sz="2100" b="1" dirty="0" smtClean="0">
                <a:solidFill>
                  <a:srgbClr val="0000CC"/>
                </a:solidFill>
                <a:latin typeface="Times New Roman" panose="02020603050405020304" pitchFamily="18" charset="0"/>
                <a:ea typeface="標楷體" pitchFamily="65" charset="-120"/>
                <a:cs typeface="Times New Roman" panose="02020603050405020304" pitchFamily="18" charset="0"/>
              </a:rPr>
              <a:t>)</a:t>
            </a:r>
            <a:r>
              <a:rPr lang="en-US" altLang="zh-TW" sz="2100" dirty="0" smtClean="0">
                <a:latin typeface="Times New Roman" panose="02020603050405020304" pitchFamily="18" charset="0"/>
                <a:ea typeface="標楷體" pitchFamily="65" charset="-120"/>
                <a:cs typeface="Times New Roman" panose="02020603050405020304" pitchFamily="18" charset="0"/>
              </a:rPr>
              <a:t>】</a:t>
            </a:r>
            <a:endParaRPr lang="en-US" altLang="zh-TW" sz="2100" dirty="0">
              <a:latin typeface="Times New Roman" panose="02020603050405020304" pitchFamily="18" charset="0"/>
              <a:ea typeface="標楷體" pitchFamily="65" charset="-120"/>
              <a:cs typeface="Times New Roman" panose="02020603050405020304" pitchFamily="18" charset="0"/>
            </a:endParaRPr>
          </a:p>
          <a:p>
            <a:pPr marL="266400" indent="-266400" algn="just">
              <a:lnSpc>
                <a:spcPts val="3200"/>
              </a:lnSpc>
              <a:spcBef>
                <a:spcPts val="0"/>
              </a:spcBef>
              <a:buFont typeface="+mj-lt"/>
              <a:buAutoNum type="arabicPeriod" startAt="2"/>
              <a:defRPr/>
            </a:pPr>
            <a:r>
              <a:rPr lang="zh-TW" altLang="en-US" sz="2100" dirty="0" smtClean="0">
                <a:latin typeface="Times New Roman" panose="02020603050405020304" pitchFamily="18" charset="0"/>
                <a:ea typeface="標楷體" pitchFamily="65" charset="-120"/>
                <a:cs typeface="Times New Roman" panose="02020603050405020304" pitchFamily="18" charset="0"/>
              </a:rPr>
              <a:t>繳款帳號取得方式：可依招生簡章附表五繳費單填表說明，自行轉換繳款帳號，或登入本委員會網站「繳款單列印及繳款帳號查詢系統」取得，</a:t>
            </a:r>
            <a:r>
              <a:rPr lang="zh-TW" altLang="en-US" sz="2100" b="1" dirty="0" smtClean="0">
                <a:latin typeface="Times New Roman" panose="02020603050405020304" pitchFamily="18" charset="0"/>
                <a:ea typeface="標楷體" pitchFamily="65" charset="-120"/>
                <a:cs typeface="Times New Roman" panose="02020603050405020304" pitchFamily="18" charset="0"/>
              </a:rPr>
              <a:t>每位考生繳款帳號皆不同，僅供個人繳費使用，請妥善保存，切勿遺失或委託他人代為處理。</a:t>
            </a:r>
            <a:endParaRPr lang="en-US" altLang="zh-TW" sz="2100" b="1" dirty="0" smtClean="0">
              <a:latin typeface="Times New Roman" panose="02020603050405020304" pitchFamily="18" charset="0"/>
              <a:ea typeface="標楷體" pitchFamily="65" charset="-120"/>
              <a:cs typeface="Times New Roman" panose="02020603050405020304" pitchFamily="18" charset="0"/>
            </a:endParaRPr>
          </a:p>
          <a:p>
            <a:pPr marL="266700" indent="-266700">
              <a:lnSpc>
                <a:spcPts val="3200"/>
              </a:lnSpc>
              <a:spcBef>
                <a:spcPts val="0"/>
              </a:spcBef>
              <a:buFont typeface="+mj-lt"/>
              <a:buAutoNum type="arabicPeriod" startAt="2"/>
              <a:defRPr/>
            </a:pPr>
            <a:r>
              <a:rPr lang="zh-TW" altLang="en-US" sz="2100" dirty="0" smtClean="0">
                <a:latin typeface="Times New Roman" panose="02020603050405020304" pitchFamily="18" charset="0"/>
                <a:ea typeface="標楷體" pitchFamily="65" charset="-120"/>
                <a:cs typeface="Times New Roman" panose="02020603050405020304" pitchFamily="18" charset="0"/>
              </a:rPr>
              <a:t>繳費方式：</a:t>
            </a:r>
            <a:endParaRPr lang="en-US" altLang="zh-TW" sz="2100" dirty="0" smtClean="0">
              <a:latin typeface="Times New Roman" panose="02020603050405020304" pitchFamily="18" charset="0"/>
              <a:ea typeface="標楷體" pitchFamily="65" charset="-120"/>
              <a:cs typeface="Times New Roman" panose="02020603050405020304" pitchFamily="18" charset="0"/>
            </a:endParaRPr>
          </a:p>
          <a:p>
            <a:pPr marL="0" indent="108000">
              <a:lnSpc>
                <a:spcPts val="3200"/>
              </a:lnSpc>
              <a:spcBef>
                <a:spcPts val="0"/>
              </a:spcBef>
              <a:buNone/>
              <a:defRPr/>
            </a:pPr>
            <a:r>
              <a:rPr lang="zh-TW" altLang="en-US" sz="2100" dirty="0" smtClean="0">
                <a:latin typeface="Times New Roman" panose="02020603050405020304" pitchFamily="18" charset="0"/>
                <a:ea typeface="標楷體" pitchFamily="65" charset="-120"/>
                <a:cs typeface="Times New Roman" panose="02020603050405020304" pitchFamily="18" charset="0"/>
              </a:rPr>
              <a:t>  </a:t>
            </a:r>
            <a:r>
              <a:rPr lang="en-US" altLang="zh-TW" sz="2100" dirty="0" smtClean="0">
                <a:latin typeface="Times New Roman" panose="02020603050405020304" pitchFamily="18" charset="0"/>
                <a:ea typeface="標楷體" pitchFamily="65" charset="-120"/>
                <a:cs typeface="Times New Roman" panose="02020603050405020304" pitchFamily="18" charset="0"/>
              </a:rPr>
              <a:t>(1)</a:t>
            </a:r>
            <a:r>
              <a:rPr lang="zh-TW" altLang="en-US" sz="2100" dirty="0" smtClean="0">
                <a:latin typeface="Times New Roman" panose="02020603050405020304" pitchFamily="18" charset="0"/>
                <a:ea typeface="標楷體" pitchFamily="65" charset="-120"/>
                <a:cs typeface="Times New Roman" panose="02020603050405020304" pitchFamily="18" charset="0"/>
              </a:rPr>
              <a:t>臺灣銀行</a:t>
            </a:r>
            <a:r>
              <a:rPr lang="zh-TW" altLang="en-US" sz="2100" dirty="0">
                <a:latin typeface="Times New Roman" panose="02020603050405020304" pitchFamily="18" charset="0"/>
                <a:ea typeface="標楷體" pitchFamily="65" charset="-120"/>
                <a:cs typeface="Times New Roman" panose="02020603050405020304" pitchFamily="18" charset="0"/>
              </a:rPr>
              <a:t>臨</a:t>
            </a:r>
            <a:r>
              <a:rPr lang="zh-TW" altLang="en-US" sz="2100" dirty="0" smtClean="0">
                <a:latin typeface="Times New Roman" panose="02020603050405020304" pitchFamily="18" charset="0"/>
                <a:ea typeface="標楷體" pitchFamily="65" charset="-120"/>
                <a:cs typeface="Times New Roman" panose="02020603050405020304" pitchFamily="18" charset="0"/>
              </a:rPr>
              <a:t>櫃繳費：填妥招生簡章附表</a:t>
            </a:r>
            <a:r>
              <a:rPr lang="zh-TW" altLang="en-US" sz="2100" dirty="0">
                <a:latin typeface="Times New Roman" panose="02020603050405020304" pitchFamily="18" charset="0"/>
                <a:ea typeface="標楷體" pitchFamily="65" charset="-120"/>
                <a:cs typeface="Times New Roman" panose="02020603050405020304" pitchFamily="18" charset="0"/>
              </a:rPr>
              <a:t>六臺灣銀行虛擬帳號</a:t>
            </a:r>
            <a:r>
              <a:rPr lang="zh-TW" altLang="en-US" sz="2100" dirty="0" smtClean="0">
                <a:latin typeface="Times New Roman" panose="02020603050405020304" pitchFamily="18" charset="0"/>
                <a:ea typeface="標楷體" pitchFamily="65" charset="-120"/>
                <a:cs typeface="Times New Roman" panose="02020603050405020304" pitchFamily="18" charset="0"/>
              </a:rPr>
              <a:t>臨櫃</a:t>
            </a:r>
            <a:endParaRPr lang="en-US" altLang="zh-TW" sz="2100" dirty="0" smtClean="0">
              <a:latin typeface="Times New Roman" panose="02020603050405020304" pitchFamily="18" charset="0"/>
              <a:ea typeface="標楷體" pitchFamily="65" charset="-120"/>
              <a:cs typeface="Times New Roman" panose="02020603050405020304" pitchFamily="18" charset="0"/>
            </a:endParaRPr>
          </a:p>
          <a:p>
            <a:pPr marL="0" indent="540000">
              <a:lnSpc>
                <a:spcPts val="3200"/>
              </a:lnSpc>
              <a:spcBef>
                <a:spcPts val="0"/>
              </a:spcBef>
              <a:buNone/>
              <a:defRPr/>
            </a:pPr>
            <a:r>
              <a:rPr lang="zh-TW" altLang="en-US" sz="2100" dirty="0" smtClean="0">
                <a:latin typeface="Times New Roman" panose="02020603050405020304" pitchFamily="18" charset="0"/>
                <a:ea typeface="標楷體" pitchFamily="65" charset="-120"/>
                <a:cs typeface="Times New Roman" panose="02020603050405020304" pitchFamily="18" charset="0"/>
              </a:rPr>
              <a:t>代</a:t>
            </a:r>
            <a:r>
              <a:rPr lang="zh-TW" altLang="en-US" sz="2100" dirty="0">
                <a:latin typeface="Times New Roman" panose="02020603050405020304" pitchFamily="18" charset="0"/>
                <a:ea typeface="標楷體" pitchFamily="65" charset="-120"/>
                <a:cs typeface="Times New Roman" panose="02020603050405020304" pitchFamily="18" charset="0"/>
              </a:rPr>
              <a:t>收專用繳費單，或至本委會網站「繳款單列印及繳款</a:t>
            </a:r>
            <a:r>
              <a:rPr lang="zh-TW" altLang="en-US" sz="2100" dirty="0" smtClean="0">
                <a:latin typeface="Times New Roman" panose="02020603050405020304" pitchFamily="18" charset="0"/>
                <a:ea typeface="標楷體" pitchFamily="65" charset="-120"/>
                <a:cs typeface="Times New Roman" panose="02020603050405020304" pitchFamily="18" charset="0"/>
              </a:rPr>
              <a:t>帳號查詢</a:t>
            </a:r>
            <a:endParaRPr lang="en-US" altLang="zh-TW" sz="2100" dirty="0" smtClean="0">
              <a:latin typeface="Times New Roman" panose="02020603050405020304" pitchFamily="18" charset="0"/>
              <a:ea typeface="標楷體" pitchFamily="65" charset="-120"/>
              <a:cs typeface="Times New Roman" panose="02020603050405020304" pitchFamily="18" charset="0"/>
            </a:endParaRPr>
          </a:p>
          <a:p>
            <a:pPr marL="0" indent="540000">
              <a:lnSpc>
                <a:spcPts val="3200"/>
              </a:lnSpc>
              <a:spcBef>
                <a:spcPts val="0"/>
              </a:spcBef>
              <a:buNone/>
              <a:defRPr/>
            </a:pPr>
            <a:r>
              <a:rPr lang="zh-TW" altLang="en-US" sz="2100" dirty="0" smtClean="0">
                <a:latin typeface="Times New Roman" panose="02020603050405020304" pitchFamily="18" charset="0"/>
                <a:ea typeface="標楷體" pitchFamily="65" charset="-120"/>
                <a:cs typeface="Times New Roman" panose="02020603050405020304" pitchFamily="18" charset="0"/>
              </a:rPr>
              <a:t>系統</a:t>
            </a:r>
            <a:r>
              <a:rPr lang="zh-TW" altLang="en-US" sz="2100" dirty="0">
                <a:latin typeface="Times New Roman" panose="02020603050405020304" pitchFamily="18" charset="0"/>
                <a:ea typeface="標楷體" pitchFamily="65" charset="-120"/>
                <a:cs typeface="Times New Roman" panose="02020603050405020304" pitchFamily="18" charset="0"/>
              </a:rPr>
              <a:t>」下載列印臺灣銀行繳款單</a:t>
            </a:r>
            <a:r>
              <a:rPr lang="zh-TW" altLang="en-US" sz="2100" dirty="0" smtClean="0">
                <a:latin typeface="Times New Roman" panose="02020603050405020304" pitchFamily="18" charset="0"/>
                <a:ea typeface="標楷體" pitchFamily="65" charset="-120"/>
                <a:cs typeface="Times New Roman" panose="02020603050405020304" pitchFamily="18" charset="0"/>
              </a:rPr>
              <a:t>，逕</a:t>
            </a:r>
            <a:r>
              <a:rPr lang="zh-TW" altLang="en-US" sz="2100" dirty="0">
                <a:latin typeface="Times New Roman" panose="02020603050405020304" pitchFamily="18" charset="0"/>
                <a:ea typeface="標楷體" pitchFamily="65" charset="-120"/>
                <a:cs typeface="Times New Roman" panose="02020603050405020304" pitchFamily="18" charset="0"/>
              </a:rPr>
              <a:t>至臺灣銀行</a:t>
            </a:r>
            <a:r>
              <a:rPr lang="zh-TW" altLang="en-US" sz="2100" dirty="0" smtClean="0">
                <a:latin typeface="Times New Roman" panose="02020603050405020304" pitchFamily="18" charset="0"/>
                <a:ea typeface="標楷體" pitchFamily="65" charset="-120"/>
                <a:cs typeface="Times New Roman" panose="02020603050405020304" pitchFamily="18" charset="0"/>
              </a:rPr>
              <a:t>各分行繳費。</a:t>
            </a:r>
            <a:endParaRPr lang="en-US" altLang="zh-TW" sz="2100" dirty="0" smtClean="0">
              <a:latin typeface="Times New Roman" panose="02020603050405020304" pitchFamily="18" charset="0"/>
              <a:ea typeface="標楷體" pitchFamily="65" charset="-120"/>
              <a:cs typeface="Times New Roman" panose="02020603050405020304" pitchFamily="18" charset="0"/>
            </a:endParaRPr>
          </a:p>
          <a:p>
            <a:pPr marL="0" indent="108000">
              <a:lnSpc>
                <a:spcPts val="3200"/>
              </a:lnSpc>
              <a:spcBef>
                <a:spcPts val="0"/>
              </a:spcBef>
              <a:buNone/>
              <a:defRPr/>
            </a:pPr>
            <a:r>
              <a:rPr lang="zh-TW" altLang="en-US" sz="2100" dirty="0" smtClean="0">
                <a:latin typeface="Times New Roman" panose="02020603050405020304" pitchFamily="18" charset="0"/>
                <a:ea typeface="標楷體" pitchFamily="65" charset="-120"/>
                <a:cs typeface="Times New Roman" panose="02020603050405020304" pitchFamily="18" charset="0"/>
              </a:rPr>
              <a:t>  </a:t>
            </a:r>
            <a:r>
              <a:rPr lang="en-US" altLang="zh-TW" sz="2100" dirty="0" smtClean="0">
                <a:latin typeface="Times New Roman" panose="02020603050405020304" pitchFamily="18" charset="0"/>
                <a:ea typeface="標楷體" pitchFamily="65" charset="-120"/>
                <a:cs typeface="Times New Roman" panose="02020603050405020304" pitchFamily="18" charset="0"/>
              </a:rPr>
              <a:t>(2)</a:t>
            </a:r>
            <a:r>
              <a:rPr lang="zh-TW" altLang="en-US" sz="2100" dirty="0">
                <a:latin typeface="Times New Roman" panose="02020603050405020304" pitchFamily="18" charset="0"/>
                <a:ea typeface="標楷體" pitchFamily="65" charset="-120"/>
                <a:cs typeface="Times New Roman" panose="02020603050405020304" pitchFamily="18" charset="0"/>
              </a:rPr>
              <a:t>便利商店</a:t>
            </a:r>
            <a:r>
              <a:rPr lang="zh-TW" altLang="en-US" sz="2100" dirty="0" smtClean="0">
                <a:latin typeface="Times New Roman" panose="02020603050405020304" pitchFamily="18" charset="0"/>
                <a:ea typeface="標楷體" pitchFamily="65" charset="-120"/>
                <a:cs typeface="Times New Roman" panose="02020603050405020304" pitchFamily="18" charset="0"/>
              </a:rPr>
              <a:t>繳費：考生須</a:t>
            </a:r>
            <a:r>
              <a:rPr lang="zh-TW" altLang="en-US" sz="2100" dirty="0">
                <a:latin typeface="Times New Roman" panose="02020603050405020304" pitchFamily="18" charset="0"/>
                <a:ea typeface="標楷體" pitchFamily="65" charset="-120"/>
                <a:cs typeface="Times New Roman" panose="02020603050405020304" pitchFamily="18" charset="0"/>
              </a:rPr>
              <a:t>至本委員會網站「繳款</a:t>
            </a:r>
            <a:r>
              <a:rPr lang="zh-TW" altLang="en-US" sz="2100" dirty="0" smtClean="0">
                <a:latin typeface="Times New Roman" panose="02020603050405020304" pitchFamily="18" charset="0"/>
                <a:ea typeface="標楷體" pitchFamily="65" charset="-120"/>
                <a:cs typeface="Times New Roman" panose="02020603050405020304" pitchFamily="18" charset="0"/>
              </a:rPr>
              <a:t>單列印</a:t>
            </a:r>
            <a:r>
              <a:rPr lang="zh-TW" altLang="en-US" sz="2100" dirty="0">
                <a:latin typeface="Times New Roman" panose="02020603050405020304" pitchFamily="18" charset="0"/>
                <a:ea typeface="標楷體" pitchFamily="65" charset="-120"/>
                <a:cs typeface="Times New Roman" panose="02020603050405020304" pitchFamily="18" charset="0"/>
              </a:rPr>
              <a:t>及繳款</a:t>
            </a:r>
            <a:r>
              <a:rPr lang="zh-TW" altLang="en-US" sz="2100" dirty="0" smtClean="0">
                <a:latin typeface="Times New Roman" panose="02020603050405020304" pitchFamily="18" charset="0"/>
                <a:ea typeface="標楷體" pitchFamily="65" charset="-120"/>
                <a:cs typeface="Times New Roman" panose="02020603050405020304" pitchFamily="18" charset="0"/>
              </a:rPr>
              <a:t>帳號</a:t>
            </a:r>
            <a:endParaRPr lang="en-US" altLang="zh-TW" sz="2100" dirty="0" smtClean="0">
              <a:latin typeface="Times New Roman" panose="02020603050405020304" pitchFamily="18" charset="0"/>
              <a:ea typeface="標楷體" pitchFamily="65" charset="-120"/>
              <a:cs typeface="Times New Roman" panose="02020603050405020304" pitchFamily="18" charset="0"/>
            </a:endParaRPr>
          </a:p>
          <a:p>
            <a:pPr marL="0" indent="540000">
              <a:lnSpc>
                <a:spcPts val="3200"/>
              </a:lnSpc>
              <a:spcBef>
                <a:spcPts val="0"/>
              </a:spcBef>
              <a:buNone/>
              <a:defRPr/>
            </a:pPr>
            <a:r>
              <a:rPr lang="zh-TW" altLang="en-US" sz="2100" dirty="0" smtClean="0">
                <a:latin typeface="Times New Roman" panose="02020603050405020304" pitchFamily="18" charset="0"/>
                <a:ea typeface="標楷體" pitchFamily="65" charset="-120"/>
                <a:cs typeface="Times New Roman" panose="02020603050405020304" pitchFamily="18" charset="0"/>
              </a:rPr>
              <a:t>查詢</a:t>
            </a:r>
            <a:r>
              <a:rPr lang="zh-TW" altLang="en-US" sz="2100" dirty="0">
                <a:latin typeface="Times New Roman" panose="02020603050405020304" pitchFamily="18" charset="0"/>
                <a:ea typeface="標楷體" pitchFamily="65" charset="-120"/>
                <a:cs typeface="Times New Roman" panose="02020603050405020304" pitchFamily="18" charset="0"/>
              </a:rPr>
              <a:t>系統」列印便利商店繳款單方可</a:t>
            </a:r>
            <a:r>
              <a:rPr lang="zh-TW" altLang="en-US" sz="2100" dirty="0" smtClean="0">
                <a:latin typeface="Times New Roman" panose="02020603050405020304" pitchFamily="18" charset="0"/>
                <a:ea typeface="標楷體" pitchFamily="65" charset="-120"/>
                <a:cs typeface="Times New Roman" panose="02020603050405020304" pitchFamily="18" charset="0"/>
              </a:rPr>
              <a:t>繳款</a:t>
            </a:r>
            <a:r>
              <a:rPr lang="zh-TW" altLang="en-US" sz="2100" dirty="0">
                <a:latin typeface="Times New Roman" panose="02020603050405020304" pitchFamily="18" charset="0"/>
                <a:ea typeface="標楷體" pitchFamily="65" charset="-120"/>
                <a:cs typeface="Times New Roman" panose="02020603050405020304" pitchFamily="18" charset="0"/>
              </a:rPr>
              <a:t>。</a:t>
            </a:r>
          </a:p>
          <a:p>
            <a:pPr marL="0" indent="0">
              <a:lnSpc>
                <a:spcPts val="3200"/>
              </a:lnSpc>
              <a:spcBef>
                <a:spcPts val="0"/>
              </a:spcBef>
              <a:buNone/>
              <a:defRPr/>
            </a:pPr>
            <a:endParaRPr lang="en-US" altLang="zh-TW" sz="2100" dirty="0" smtClean="0">
              <a:latin typeface="標楷體" pitchFamily="65" charset="-120"/>
              <a:ea typeface="標楷體" pitchFamily="65" charset="-120"/>
            </a:endParaRPr>
          </a:p>
          <a:p>
            <a:pPr marL="0" indent="0" algn="just">
              <a:lnSpc>
                <a:spcPts val="3200"/>
              </a:lnSpc>
              <a:spcBef>
                <a:spcPts val="0"/>
              </a:spcBef>
              <a:buNone/>
              <a:defRPr/>
            </a:pPr>
            <a:endParaRPr lang="en-US" altLang="zh-TW" sz="2100" dirty="0">
              <a:latin typeface="標楷體" pitchFamily="65" charset="-120"/>
              <a:ea typeface="標楷體" pitchFamily="65" charset="-120"/>
            </a:endParaRPr>
          </a:p>
          <a:p>
            <a:pPr marL="0" indent="0" algn="just">
              <a:lnSpc>
                <a:spcPts val="3200"/>
              </a:lnSpc>
              <a:spcBef>
                <a:spcPts val="0"/>
              </a:spcBef>
              <a:buNone/>
              <a:defRPr/>
            </a:pPr>
            <a:endParaRPr lang="en-US" altLang="zh-TW" sz="2100" dirty="0">
              <a:latin typeface="標楷體" pitchFamily="65" charset="-120"/>
              <a:ea typeface="標楷體" pitchFamily="65" charset="-120"/>
            </a:endParaRPr>
          </a:p>
          <a:p>
            <a:pPr marL="0" indent="0" algn="just">
              <a:lnSpc>
                <a:spcPts val="3200"/>
              </a:lnSpc>
              <a:spcBef>
                <a:spcPts val="0"/>
              </a:spcBef>
              <a:buNone/>
              <a:tabLst>
                <a:tab pos="266700" algn="l"/>
              </a:tabLst>
              <a:defRPr/>
            </a:pPr>
            <a:endParaRPr lang="en-US" altLang="zh-TW" sz="2100" dirty="0" smtClean="0">
              <a:latin typeface="標楷體" pitchFamily="65" charset="-120"/>
              <a:ea typeface="標楷體" pitchFamily="65" charset="-120"/>
            </a:endParaRPr>
          </a:p>
          <a:p>
            <a:pPr marL="0" indent="0" algn="just">
              <a:lnSpc>
                <a:spcPts val="3200"/>
              </a:lnSpc>
              <a:spcBef>
                <a:spcPts val="0"/>
              </a:spcBef>
              <a:buNone/>
              <a:defRPr/>
            </a:pPr>
            <a:endParaRPr lang="en-US" altLang="zh-TW" sz="2100" b="1" dirty="0" smtClean="0">
              <a:solidFill>
                <a:srgbClr val="0000CC"/>
              </a:solidFill>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15</a:t>
            </a:fld>
            <a:endParaRPr lang="en-US" altLang="zh-TW"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標題 1"/>
          <p:cNvSpPr txBox="1">
            <a:spLocks/>
          </p:cNvSpPr>
          <p:nvPr/>
        </p:nvSpPr>
        <p:spPr bwMode="auto">
          <a:xfrm>
            <a:off x="468313" y="260350"/>
            <a:ext cx="7796212" cy="633413"/>
          </a:xfrm>
          <a:prstGeom prst="rect">
            <a:avLst/>
          </a:prstGeom>
          <a:noFill/>
          <a:ln w="9525">
            <a:noFill/>
            <a:miter lim="800000"/>
            <a:headEnd/>
            <a:tailEnd/>
          </a:ln>
        </p:spPr>
        <p:txBody>
          <a:bodyPr anchor="ctr"/>
          <a:lstStyle/>
          <a:p>
            <a:pPr eaLnBrk="0" hangingPunct="0"/>
            <a:r>
              <a:rPr lang="zh-TW" altLang="en-US" sz="2800" dirty="0">
                <a:solidFill>
                  <a:schemeClr val="tx2"/>
                </a:solidFill>
                <a:latin typeface="標楷體" pitchFamily="65" charset="-120"/>
                <a:ea typeface="標楷體" pitchFamily="65" charset="-120"/>
              </a:rPr>
              <a:t>三</a:t>
            </a:r>
            <a:r>
              <a:rPr lang="zh-TW" altLang="en-US" sz="2800" dirty="0" smtClean="0">
                <a:solidFill>
                  <a:schemeClr val="tx2"/>
                </a:solidFill>
                <a:latin typeface="標楷體" pitchFamily="65" charset="-120"/>
                <a:ea typeface="標楷體" pitchFamily="65" charset="-120"/>
              </a:rPr>
              <a:t>、</a:t>
            </a:r>
            <a:r>
              <a:rPr lang="zh-TW" altLang="en-US" sz="2800" dirty="0">
                <a:solidFill>
                  <a:schemeClr val="tx2"/>
                </a:solidFill>
                <a:latin typeface="標楷體" pitchFamily="65" charset="-120"/>
                <a:ea typeface="標楷體" pitchFamily="65" charset="-120"/>
              </a:rPr>
              <a:t>招生作業說明</a:t>
            </a:r>
            <a:r>
              <a:rPr lang="en-US" altLang="zh-TW" sz="2800" dirty="0">
                <a:solidFill>
                  <a:schemeClr val="tx2"/>
                </a:solidFill>
                <a:latin typeface="標楷體" pitchFamily="65" charset="-120"/>
                <a:ea typeface="標楷體" pitchFamily="65" charset="-120"/>
              </a:rPr>
              <a:t>(</a:t>
            </a:r>
            <a:r>
              <a:rPr lang="zh-TW" altLang="en-US" sz="2800" dirty="0">
                <a:solidFill>
                  <a:schemeClr val="tx2"/>
                </a:solidFill>
                <a:latin typeface="標楷體" pitchFamily="65" charset="-120"/>
                <a:ea typeface="標楷體" pitchFamily="65" charset="-120"/>
              </a:rPr>
              <a:t>二</a:t>
            </a:r>
            <a:r>
              <a:rPr lang="en-US" altLang="zh-TW" sz="2800" dirty="0">
                <a:solidFill>
                  <a:schemeClr val="tx2"/>
                </a:solidFill>
                <a:latin typeface="標楷體" pitchFamily="65" charset="-120"/>
                <a:ea typeface="標楷體" pitchFamily="65" charset="-120"/>
              </a:rPr>
              <a:t>)-</a:t>
            </a:r>
            <a:r>
              <a:rPr lang="zh-TW" altLang="en-US" sz="2800" b="1" dirty="0">
                <a:solidFill>
                  <a:srgbClr val="FF0000"/>
                </a:solidFill>
                <a:latin typeface="標楷體" pitchFamily="65" charset="-120"/>
                <a:ea typeface="標楷體" pitchFamily="65" charset="-120"/>
                <a:cs typeface="Times New Roman" pitchFamily="18" charset="0"/>
              </a:rPr>
              <a:t>繳費</a:t>
            </a:r>
            <a:r>
              <a:rPr lang="en-US" altLang="zh-TW" sz="2800" b="1" dirty="0">
                <a:solidFill>
                  <a:srgbClr val="FF0000"/>
                </a:solidFill>
                <a:latin typeface="標楷體" pitchFamily="65" charset="-120"/>
                <a:ea typeface="標楷體" pitchFamily="65" charset="-120"/>
                <a:cs typeface="Times New Roman" pitchFamily="18" charset="0"/>
              </a:rPr>
              <a:t>-</a:t>
            </a:r>
            <a:r>
              <a:rPr lang="zh-TW" altLang="en-US" sz="2800" b="1" dirty="0">
                <a:solidFill>
                  <a:srgbClr val="FF0000"/>
                </a:solidFill>
                <a:latin typeface="標楷體" pitchFamily="65" charset="-120"/>
                <a:ea typeface="標楷體" pitchFamily="65" charset="-120"/>
                <a:cs typeface="Times New Roman" pitchFamily="18" charset="0"/>
              </a:rPr>
              <a:t>個別</a:t>
            </a:r>
            <a:r>
              <a:rPr lang="zh-TW" altLang="en-US" sz="2800" b="1" dirty="0" smtClean="0">
                <a:solidFill>
                  <a:srgbClr val="FF0000"/>
                </a:solidFill>
                <a:latin typeface="標楷體" pitchFamily="65" charset="-120"/>
                <a:ea typeface="標楷體" pitchFamily="65" charset="-120"/>
                <a:cs typeface="Times New Roman" pitchFamily="18" charset="0"/>
              </a:rPr>
              <a:t>繳費</a:t>
            </a:r>
            <a:r>
              <a:rPr lang="en-US" altLang="zh-TW" sz="2800" b="1" dirty="0" smtClean="0">
                <a:solidFill>
                  <a:srgbClr val="FF0000"/>
                </a:solidFill>
                <a:latin typeface="標楷體" pitchFamily="65" charset="-120"/>
                <a:ea typeface="標楷體" pitchFamily="65" charset="-120"/>
                <a:cs typeface="Times New Roman" pitchFamily="18" charset="0"/>
              </a:rPr>
              <a:t>(2/3)</a:t>
            </a:r>
            <a:endParaRPr lang="zh-TW" altLang="en-US" sz="2800" b="1" dirty="0">
              <a:solidFill>
                <a:srgbClr val="FF0000"/>
              </a:solidFill>
            </a:endParaRPr>
          </a:p>
        </p:txBody>
      </p:sp>
      <p:sp>
        <p:nvSpPr>
          <p:cNvPr id="5" name="內容版面配置區 2"/>
          <p:cNvSpPr>
            <a:spLocks noGrp="1"/>
          </p:cNvSpPr>
          <p:nvPr>
            <p:ph idx="1"/>
          </p:nvPr>
        </p:nvSpPr>
        <p:spPr>
          <a:xfrm>
            <a:off x="207293" y="1196752"/>
            <a:ext cx="8318251" cy="5095468"/>
          </a:xfrm>
        </p:spPr>
        <p:txBody>
          <a:bodyPr/>
          <a:lstStyle/>
          <a:p>
            <a:pPr marL="0" indent="0" algn="just">
              <a:lnSpc>
                <a:spcPts val="3200"/>
              </a:lnSpc>
              <a:spcBef>
                <a:spcPts val="0"/>
              </a:spcBef>
              <a:buNone/>
              <a:tabLst>
                <a:tab pos="266700" algn="l"/>
              </a:tabLst>
              <a:defRPr/>
            </a:pPr>
            <a:endParaRPr lang="en-US" altLang="zh-TW" sz="2200" dirty="0" smtClean="0">
              <a:latin typeface="標楷體" pitchFamily="65" charset="-120"/>
              <a:ea typeface="標楷體" pitchFamily="65" charset="-120"/>
            </a:endParaRPr>
          </a:p>
          <a:p>
            <a:pPr marL="0" indent="0" algn="just">
              <a:lnSpc>
                <a:spcPts val="3200"/>
              </a:lnSpc>
              <a:spcBef>
                <a:spcPts val="0"/>
              </a:spcBef>
              <a:buNone/>
              <a:defRPr/>
            </a:pPr>
            <a:endParaRPr lang="en-US" altLang="zh-TW" sz="2200" b="1" dirty="0" smtClean="0">
              <a:solidFill>
                <a:srgbClr val="0000CC"/>
              </a:solidFill>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16</a:t>
            </a:fld>
            <a:endParaRPr lang="en-US" altLang="zh-TW" dirty="0"/>
          </a:p>
        </p:txBody>
      </p:sp>
      <p:sp>
        <p:nvSpPr>
          <p:cNvPr id="6" name="內容版面配置區 2"/>
          <p:cNvSpPr txBox="1">
            <a:spLocks/>
          </p:cNvSpPr>
          <p:nvPr/>
        </p:nvSpPr>
        <p:spPr bwMode="auto">
          <a:xfrm>
            <a:off x="323528" y="1196752"/>
            <a:ext cx="8136904" cy="50954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0" indent="0" algn="just">
              <a:lnSpc>
                <a:spcPts val="3200"/>
              </a:lnSpc>
              <a:spcBef>
                <a:spcPts val="0"/>
              </a:spcBef>
              <a:buNone/>
              <a:tabLst>
                <a:tab pos="266700" algn="l"/>
              </a:tabLst>
              <a:defRPr/>
            </a:pPr>
            <a:r>
              <a:rPr lang="zh-TW" altLang="en-US" sz="2200" kern="0" dirty="0" smtClean="0">
                <a:latin typeface="標楷體" pitchFamily="65" charset="-120"/>
                <a:ea typeface="標楷體" pitchFamily="65" charset="-120"/>
              </a:rPr>
              <a:t> </a:t>
            </a:r>
            <a:r>
              <a:rPr lang="en-US" altLang="zh-TW" sz="2200" kern="0" dirty="0" smtClean="0">
                <a:latin typeface="Times New Roman" panose="02020603050405020304" pitchFamily="18" charset="0"/>
                <a:ea typeface="標楷體" pitchFamily="65" charset="-120"/>
                <a:cs typeface="Times New Roman" panose="02020603050405020304" pitchFamily="18" charset="0"/>
              </a:rPr>
              <a:t>(3)</a:t>
            </a:r>
            <a:r>
              <a:rPr lang="zh-TW" altLang="en-US" sz="2200" kern="0" dirty="0" smtClean="0">
                <a:latin typeface="Times New Roman" panose="02020603050405020304" pitchFamily="18" charset="0"/>
                <a:ea typeface="標楷體" pitchFamily="65" charset="-120"/>
                <a:cs typeface="Times New Roman" panose="02020603050405020304" pitchFamily="18" charset="0"/>
              </a:rPr>
              <a:t>跨</a:t>
            </a:r>
            <a:r>
              <a:rPr lang="zh-TW" altLang="en-US" sz="2200" kern="0" dirty="0">
                <a:latin typeface="Times New Roman" panose="02020603050405020304" pitchFamily="18" charset="0"/>
                <a:ea typeface="標楷體" pitchFamily="65" charset="-120"/>
                <a:cs typeface="Times New Roman" panose="02020603050405020304" pitchFamily="18" charset="0"/>
              </a:rPr>
              <a:t>行</a:t>
            </a:r>
            <a:r>
              <a:rPr lang="zh-TW" altLang="en-US" sz="2200" kern="0" dirty="0" smtClean="0">
                <a:latin typeface="Times New Roman" panose="02020603050405020304" pitchFamily="18" charset="0"/>
                <a:ea typeface="標楷體" pitchFamily="65" charset="-120"/>
                <a:cs typeface="Times New Roman" panose="02020603050405020304" pitchFamily="18" charset="0"/>
              </a:rPr>
              <a:t>匯款：至</a:t>
            </a:r>
            <a:r>
              <a:rPr lang="zh-TW" altLang="en-US" sz="2200" kern="0" dirty="0">
                <a:latin typeface="Times New Roman" panose="02020603050405020304" pitchFamily="18" charset="0"/>
                <a:ea typeface="標楷體" pitchFamily="65" charset="-120"/>
                <a:cs typeface="Times New Roman" panose="02020603050405020304" pitchFamily="18" charset="0"/>
              </a:rPr>
              <a:t>各地郵局或其他金融機關辦理跨行匯款，</a:t>
            </a:r>
            <a:r>
              <a:rPr lang="zh-TW" altLang="en-US" sz="2200" kern="0" dirty="0" smtClean="0">
                <a:latin typeface="Times New Roman" panose="02020603050405020304" pitchFamily="18" charset="0"/>
                <a:ea typeface="標楷體" pitchFamily="65" charset="-120"/>
                <a:cs typeface="Times New Roman" panose="02020603050405020304" pitchFamily="18" charset="0"/>
              </a:rPr>
              <a:t>填</a:t>
            </a:r>
            <a:endParaRPr lang="en-US" altLang="zh-TW" sz="2200" kern="0" dirty="0" smtClean="0">
              <a:latin typeface="Times New Roman" panose="02020603050405020304" pitchFamily="18" charset="0"/>
              <a:ea typeface="標楷體" pitchFamily="65" charset="-120"/>
              <a:cs typeface="Times New Roman" panose="02020603050405020304" pitchFamily="18" charset="0"/>
            </a:endParaRPr>
          </a:p>
          <a:p>
            <a:pPr marL="0" indent="54000" algn="just">
              <a:lnSpc>
                <a:spcPts val="3200"/>
              </a:lnSpc>
              <a:spcBef>
                <a:spcPts val="0"/>
              </a:spcBef>
              <a:buNone/>
              <a:tabLst>
                <a:tab pos="266700" algn="l"/>
              </a:tabLst>
              <a:defRPr/>
            </a:pPr>
            <a:r>
              <a:rPr lang="zh-TW" altLang="en-US" sz="2200" kern="0" dirty="0">
                <a:latin typeface="Times New Roman" panose="02020603050405020304" pitchFamily="18" charset="0"/>
                <a:ea typeface="標楷體" pitchFamily="65" charset="-120"/>
                <a:cs typeface="Times New Roman" panose="02020603050405020304" pitchFamily="18" charset="0"/>
              </a:rPr>
              <a:t> </a:t>
            </a:r>
            <a:r>
              <a:rPr lang="zh-TW" altLang="en-US" sz="2200" kern="0" dirty="0" smtClean="0">
                <a:latin typeface="Times New Roman" panose="02020603050405020304" pitchFamily="18" charset="0"/>
                <a:ea typeface="標楷體" pitchFamily="65" charset="-120"/>
                <a:cs typeface="Times New Roman" panose="02020603050405020304" pitchFamily="18" charset="0"/>
              </a:rPr>
              <a:t>     寫</a:t>
            </a:r>
            <a:r>
              <a:rPr lang="zh-TW" altLang="en-US" sz="2200" kern="0" dirty="0">
                <a:latin typeface="Times New Roman" panose="02020603050405020304" pitchFamily="18" charset="0"/>
                <a:ea typeface="標楷體" pitchFamily="65" charset="-120"/>
                <a:cs typeface="Times New Roman" panose="02020603050405020304" pitchFamily="18" charset="0"/>
              </a:rPr>
              <a:t>該行之「跨行匯款單」</a:t>
            </a:r>
            <a:r>
              <a:rPr lang="zh-TW" altLang="en-US" sz="2200" kern="0" dirty="0" smtClean="0">
                <a:latin typeface="Times New Roman" panose="02020603050405020304" pitchFamily="18" charset="0"/>
                <a:ea typeface="標楷體" pitchFamily="65" charset="-120"/>
                <a:cs typeface="Times New Roman" panose="02020603050405020304" pitchFamily="18" charset="0"/>
              </a:rPr>
              <a:t>。</a:t>
            </a:r>
            <a:endParaRPr lang="en-US" altLang="zh-TW" sz="2200" kern="0" dirty="0" smtClean="0">
              <a:latin typeface="Times New Roman" panose="02020603050405020304" pitchFamily="18" charset="0"/>
              <a:ea typeface="標楷體" pitchFamily="65" charset="-120"/>
              <a:cs typeface="Times New Roman" panose="02020603050405020304" pitchFamily="18" charset="0"/>
            </a:endParaRPr>
          </a:p>
          <a:p>
            <a:pPr marL="0" indent="0" algn="just">
              <a:lnSpc>
                <a:spcPts val="3200"/>
              </a:lnSpc>
              <a:spcBef>
                <a:spcPts val="0"/>
              </a:spcBef>
              <a:buNone/>
              <a:tabLst>
                <a:tab pos="266700" algn="l"/>
              </a:tabLst>
              <a:defRPr/>
            </a:pPr>
            <a:r>
              <a:rPr lang="zh-TW" altLang="en-US" sz="2200" kern="0" dirty="0">
                <a:latin typeface="Times New Roman" panose="02020603050405020304" pitchFamily="18" charset="0"/>
                <a:ea typeface="標楷體" pitchFamily="65" charset="-120"/>
                <a:cs typeface="Times New Roman" panose="02020603050405020304" pitchFamily="18" charset="0"/>
              </a:rPr>
              <a:t> </a:t>
            </a:r>
            <a:r>
              <a:rPr lang="zh-TW" altLang="en-US" sz="2200" kern="0" dirty="0" smtClean="0">
                <a:latin typeface="Times New Roman" panose="02020603050405020304" pitchFamily="18" charset="0"/>
                <a:ea typeface="標楷體" pitchFamily="65" charset="-120"/>
                <a:cs typeface="Times New Roman" panose="02020603050405020304" pitchFamily="18" charset="0"/>
              </a:rPr>
              <a:t> </a:t>
            </a:r>
            <a:r>
              <a:rPr lang="en-US" altLang="zh-TW" sz="2200" kern="0" dirty="0" smtClean="0">
                <a:latin typeface="Times New Roman" panose="02020603050405020304" pitchFamily="18" charset="0"/>
                <a:ea typeface="標楷體" pitchFamily="65" charset="-120"/>
                <a:cs typeface="Times New Roman" panose="02020603050405020304" pitchFamily="18" charset="0"/>
              </a:rPr>
              <a:t>(4)</a:t>
            </a:r>
            <a:r>
              <a:rPr lang="zh-TW" altLang="en-US" sz="2200" kern="0" dirty="0" smtClean="0">
                <a:latin typeface="Times New Roman" panose="02020603050405020304" pitchFamily="18" charset="0"/>
                <a:ea typeface="標楷體" pitchFamily="65" charset="-120"/>
                <a:cs typeface="Times New Roman" panose="02020603050405020304" pitchFamily="18" charset="0"/>
              </a:rPr>
              <a:t>自動櫃員機</a:t>
            </a:r>
            <a:r>
              <a:rPr lang="en-US" altLang="zh-TW" sz="2200" kern="0" dirty="0" smtClean="0">
                <a:latin typeface="Times New Roman" panose="02020603050405020304" pitchFamily="18" charset="0"/>
                <a:ea typeface="標楷體" pitchFamily="65" charset="-120"/>
                <a:cs typeface="Times New Roman" panose="02020603050405020304" pitchFamily="18" charset="0"/>
              </a:rPr>
              <a:t>(ATM)</a:t>
            </a:r>
            <a:r>
              <a:rPr lang="zh-TW" altLang="en-US" sz="2200" kern="0" dirty="0" smtClean="0">
                <a:latin typeface="Times New Roman" panose="02020603050405020304" pitchFamily="18" charset="0"/>
                <a:ea typeface="標楷體" pitchFamily="65" charset="-120"/>
                <a:cs typeface="Times New Roman" panose="02020603050405020304" pitchFamily="18" charset="0"/>
              </a:rPr>
              <a:t>轉帳繳款：攜帶具轉帳功能之晶片金融卡</a:t>
            </a:r>
            <a:endParaRPr lang="en-US" altLang="zh-TW" sz="2200" kern="0" dirty="0" smtClean="0">
              <a:latin typeface="Times New Roman" panose="02020603050405020304" pitchFamily="18" charset="0"/>
              <a:ea typeface="標楷體" pitchFamily="65" charset="-120"/>
              <a:cs typeface="Times New Roman" panose="02020603050405020304" pitchFamily="18" charset="0"/>
            </a:endParaRPr>
          </a:p>
          <a:p>
            <a:pPr marL="0" indent="36000" algn="just">
              <a:lnSpc>
                <a:spcPts val="3200"/>
              </a:lnSpc>
              <a:spcBef>
                <a:spcPts val="0"/>
              </a:spcBef>
              <a:buNone/>
              <a:tabLst>
                <a:tab pos="266700" algn="l"/>
              </a:tabLst>
              <a:defRPr/>
            </a:pPr>
            <a:r>
              <a:rPr lang="zh-TW" altLang="en-US" sz="2200" kern="0" dirty="0" smtClean="0">
                <a:latin typeface="Times New Roman" panose="02020603050405020304" pitchFamily="18" charset="0"/>
                <a:ea typeface="標楷體" pitchFamily="65" charset="-120"/>
                <a:cs typeface="Times New Roman" panose="02020603050405020304" pitchFamily="18" charset="0"/>
              </a:rPr>
              <a:t>      至自動櫃員機，依轉帳指示輸入臺灣銀行代號「</a:t>
            </a:r>
            <a:r>
              <a:rPr lang="en-US" altLang="zh-TW" sz="2200" kern="0" dirty="0" smtClean="0">
                <a:latin typeface="Times New Roman" panose="02020603050405020304" pitchFamily="18" charset="0"/>
                <a:ea typeface="標楷體" pitchFamily="65" charset="-120"/>
                <a:cs typeface="Times New Roman" panose="02020603050405020304" pitchFamily="18" charset="0"/>
              </a:rPr>
              <a:t>004</a:t>
            </a:r>
            <a:r>
              <a:rPr lang="zh-TW" altLang="en-US" sz="2200" kern="0" dirty="0" smtClean="0">
                <a:latin typeface="Times New Roman" panose="02020603050405020304" pitchFamily="18" charset="0"/>
                <a:ea typeface="標楷體" pitchFamily="65" charset="-120"/>
                <a:cs typeface="Times New Roman" panose="02020603050405020304" pitchFamily="18" charset="0"/>
              </a:rPr>
              <a:t>」、繳</a:t>
            </a:r>
            <a:endParaRPr lang="en-US" altLang="zh-TW" sz="2200" kern="0" dirty="0" smtClean="0">
              <a:latin typeface="Times New Roman" panose="02020603050405020304" pitchFamily="18" charset="0"/>
              <a:ea typeface="標楷體" pitchFamily="65" charset="-120"/>
              <a:cs typeface="Times New Roman" panose="02020603050405020304" pitchFamily="18" charset="0"/>
            </a:endParaRPr>
          </a:p>
          <a:p>
            <a:pPr marL="0" indent="36000" algn="just">
              <a:lnSpc>
                <a:spcPts val="3200"/>
              </a:lnSpc>
              <a:spcBef>
                <a:spcPts val="0"/>
              </a:spcBef>
              <a:buNone/>
              <a:tabLst>
                <a:tab pos="266700" algn="l"/>
              </a:tabLst>
              <a:defRPr/>
            </a:pPr>
            <a:r>
              <a:rPr lang="zh-TW" altLang="en-US" sz="2200" kern="0" dirty="0">
                <a:latin typeface="Times New Roman" panose="02020603050405020304" pitchFamily="18" charset="0"/>
                <a:ea typeface="標楷體" pitchFamily="65" charset="-120"/>
                <a:cs typeface="Times New Roman" panose="02020603050405020304" pitchFamily="18" charset="0"/>
              </a:rPr>
              <a:t> </a:t>
            </a:r>
            <a:r>
              <a:rPr lang="zh-TW" altLang="en-US" sz="2200" kern="0" dirty="0" smtClean="0">
                <a:latin typeface="Times New Roman" panose="02020603050405020304" pitchFamily="18" charset="0"/>
                <a:ea typeface="標楷體" pitchFamily="65" charset="-120"/>
                <a:cs typeface="Times New Roman" panose="02020603050405020304" pitchFamily="18" charset="0"/>
              </a:rPr>
              <a:t>     款帳號及繳費金額。</a:t>
            </a:r>
            <a:endParaRPr lang="en-US" altLang="zh-TW" sz="2200" kern="0" dirty="0" smtClean="0">
              <a:latin typeface="Times New Roman" panose="02020603050405020304" pitchFamily="18" charset="0"/>
              <a:ea typeface="標楷體" pitchFamily="65" charset="-120"/>
              <a:cs typeface="Times New Roman" panose="02020603050405020304" pitchFamily="18" charset="0"/>
            </a:endParaRPr>
          </a:p>
          <a:p>
            <a:pPr marL="0" indent="0">
              <a:lnSpc>
                <a:spcPts val="3200"/>
              </a:lnSpc>
              <a:spcBef>
                <a:spcPts val="0"/>
              </a:spcBef>
              <a:buNone/>
              <a:tabLst>
                <a:tab pos="266700" algn="l"/>
              </a:tabLst>
              <a:defRPr/>
            </a:pPr>
            <a:r>
              <a:rPr lang="zh-TW" altLang="en-US" sz="2200" kern="0" dirty="0">
                <a:latin typeface="Times New Roman" panose="02020603050405020304" pitchFamily="18" charset="0"/>
                <a:ea typeface="標楷體" pitchFamily="65" charset="-120"/>
                <a:cs typeface="Times New Roman" panose="02020603050405020304" pitchFamily="18" charset="0"/>
              </a:rPr>
              <a:t> </a:t>
            </a:r>
            <a:r>
              <a:rPr lang="zh-TW" altLang="en-US" sz="2200" kern="0" dirty="0" smtClean="0">
                <a:latin typeface="Times New Roman" panose="02020603050405020304" pitchFamily="18" charset="0"/>
                <a:ea typeface="標楷體" pitchFamily="65" charset="-120"/>
                <a:cs typeface="Times New Roman" panose="02020603050405020304" pitchFamily="18" charset="0"/>
              </a:rPr>
              <a:t> </a:t>
            </a:r>
            <a:r>
              <a:rPr lang="en-US" altLang="zh-TW" sz="2200" kern="0" dirty="0" smtClean="0">
                <a:latin typeface="Times New Roman" panose="02020603050405020304" pitchFamily="18" charset="0"/>
                <a:ea typeface="標楷體" pitchFamily="65" charset="-120"/>
                <a:cs typeface="Times New Roman" panose="02020603050405020304" pitchFamily="18" charset="0"/>
              </a:rPr>
              <a:t>(5)</a:t>
            </a:r>
            <a:r>
              <a:rPr lang="zh-TW" altLang="en-US" sz="2200" kern="0" dirty="0" smtClean="0">
                <a:latin typeface="Times New Roman" panose="02020603050405020304" pitchFamily="18" charset="0"/>
                <a:ea typeface="標楷體" pitchFamily="65" charset="-120"/>
                <a:cs typeface="Times New Roman" panose="02020603050405020304" pitchFamily="18" charset="0"/>
              </a:rPr>
              <a:t>網路</a:t>
            </a:r>
            <a:r>
              <a:rPr lang="en-US" altLang="zh-TW" sz="2200" kern="0" dirty="0">
                <a:latin typeface="Times New Roman" panose="02020603050405020304" pitchFamily="18" charset="0"/>
                <a:ea typeface="標楷體" pitchFamily="65" charset="-120"/>
                <a:cs typeface="Times New Roman" panose="02020603050405020304" pitchFamily="18" charset="0"/>
              </a:rPr>
              <a:t>ATM</a:t>
            </a:r>
            <a:r>
              <a:rPr lang="zh-TW" altLang="en-US" sz="2200" kern="0" dirty="0">
                <a:latin typeface="Times New Roman" panose="02020603050405020304" pitchFamily="18" charset="0"/>
                <a:ea typeface="標楷體" pitchFamily="65" charset="-120"/>
                <a:cs typeface="Times New Roman" panose="02020603050405020304" pitchFamily="18" charset="0"/>
              </a:rPr>
              <a:t>轉帳</a:t>
            </a:r>
            <a:r>
              <a:rPr lang="zh-TW" altLang="en-US" sz="2200" kern="0" dirty="0" smtClean="0">
                <a:latin typeface="Times New Roman" panose="02020603050405020304" pitchFamily="18" charset="0"/>
                <a:ea typeface="標楷體" pitchFamily="65" charset="-120"/>
                <a:cs typeface="Times New Roman" panose="02020603050405020304" pitchFamily="18" charset="0"/>
              </a:rPr>
              <a:t>繳款：依</a:t>
            </a:r>
            <a:r>
              <a:rPr lang="zh-TW" altLang="en-US" sz="2200" kern="0" dirty="0">
                <a:latin typeface="Times New Roman" panose="02020603050405020304" pitchFamily="18" charset="0"/>
                <a:ea typeface="標楷體" pitchFamily="65" charset="-120"/>
                <a:cs typeface="Times New Roman" panose="02020603050405020304" pitchFamily="18" charset="0"/>
              </a:rPr>
              <a:t>系統指示先點選</a:t>
            </a:r>
            <a:r>
              <a:rPr lang="zh-TW" altLang="en-US" sz="2200" kern="0" dirty="0" smtClean="0">
                <a:latin typeface="Times New Roman" panose="02020603050405020304" pitchFamily="18" charset="0"/>
                <a:ea typeface="標楷體" pitchFamily="65" charset="-120"/>
                <a:cs typeface="Times New Roman" panose="02020603050405020304" pitchFamily="18" charset="0"/>
              </a:rPr>
              <a:t>臺灣銀行代號「</a:t>
            </a:r>
            <a:r>
              <a:rPr lang="en-US" altLang="zh-TW" sz="2200" kern="0" dirty="0" smtClean="0">
                <a:latin typeface="Times New Roman" panose="02020603050405020304" pitchFamily="18" charset="0"/>
                <a:ea typeface="標楷體" pitchFamily="65" charset="-120"/>
                <a:cs typeface="Times New Roman" panose="02020603050405020304" pitchFamily="18" charset="0"/>
              </a:rPr>
              <a:t>004</a:t>
            </a:r>
            <a:r>
              <a:rPr lang="zh-TW" altLang="en-US" sz="2200" kern="0" dirty="0" smtClean="0">
                <a:latin typeface="Times New Roman" panose="02020603050405020304" pitchFamily="18" charset="0"/>
                <a:ea typeface="標楷體" pitchFamily="65" charset="-120"/>
                <a:cs typeface="Times New Roman" panose="02020603050405020304" pitchFamily="18" charset="0"/>
              </a:rPr>
              <a:t>」，</a:t>
            </a:r>
            <a:endParaRPr lang="en-US" altLang="zh-TW" sz="2200" kern="0" dirty="0" smtClean="0">
              <a:latin typeface="Times New Roman" panose="02020603050405020304" pitchFamily="18" charset="0"/>
              <a:ea typeface="標楷體" pitchFamily="65" charset="-120"/>
              <a:cs typeface="Times New Roman" panose="02020603050405020304" pitchFamily="18" charset="0"/>
            </a:endParaRPr>
          </a:p>
          <a:p>
            <a:pPr marL="0" indent="457200">
              <a:lnSpc>
                <a:spcPts val="3200"/>
              </a:lnSpc>
              <a:spcBef>
                <a:spcPts val="0"/>
              </a:spcBef>
              <a:buNone/>
              <a:tabLst>
                <a:tab pos="266700" algn="l"/>
              </a:tabLst>
              <a:defRPr/>
            </a:pPr>
            <a:r>
              <a:rPr lang="zh-TW" altLang="en-US" sz="2200" kern="0" dirty="0" smtClean="0">
                <a:latin typeface="Times New Roman" panose="02020603050405020304" pitchFamily="18" charset="0"/>
                <a:ea typeface="標楷體" pitchFamily="65" charset="-120"/>
                <a:cs typeface="Times New Roman" panose="02020603050405020304" pitchFamily="18" charset="0"/>
              </a:rPr>
              <a:t>再輸入繳款帳號及繳費金額。</a:t>
            </a:r>
            <a:endParaRPr lang="en-US" altLang="zh-TW" sz="2200" kern="0" dirty="0" smtClean="0">
              <a:latin typeface="Times New Roman" panose="02020603050405020304" pitchFamily="18" charset="0"/>
              <a:ea typeface="標楷體" pitchFamily="65" charset="-120"/>
              <a:cs typeface="Times New Roman" panose="02020603050405020304" pitchFamily="18" charset="0"/>
            </a:endParaRPr>
          </a:p>
          <a:p>
            <a:pPr marL="266700" indent="-266700" algn="just">
              <a:lnSpc>
                <a:spcPts val="3200"/>
              </a:lnSpc>
              <a:spcBef>
                <a:spcPts val="0"/>
              </a:spcBef>
              <a:buFont typeface="+mj-lt"/>
              <a:buAutoNum type="arabicPeriod" startAt="3"/>
              <a:tabLst>
                <a:tab pos="266700" algn="l"/>
              </a:tabLst>
              <a:defRPr/>
            </a:pPr>
            <a:r>
              <a:rPr lang="zh-TW" altLang="en-US" sz="2200" kern="0" dirty="0" smtClean="0">
                <a:latin typeface="Times New Roman" panose="02020603050405020304" pitchFamily="18" charset="0"/>
                <a:ea typeface="標楷體" pitchFamily="65" charset="-120"/>
                <a:cs typeface="Times New Roman" panose="02020603050405020304" pitchFamily="18" charset="0"/>
              </a:rPr>
              <a:t>繳費最後一天</a:t>
            </a:r>
            <a:r>
              <a:rPr lang="en-US" altLang="zh-TW" sz="2200" kern="0" dirty="0" smtClean="0">
                <a:latin typeface="Times New Roman" panose="02020603050405020304" pitchFamily="18" charset="0"/>
                <a:ea typeface="標楷體" pitchFamily="65" charset="-120"/>
                <a:cs typeface="Times New Roman" panose="02020603050405020304" pitchFamily="18" charset="0"/>
              </a:rPr>
              <a:t>105</a:t>
            </a:r>
            <a:r>
              <a:rPr lang="zh-TW" altLang="en-US" sz="2200" kern="0" dirty="0" smtClean="0">
                <a:latin typeface="Times New Roman" panose="02020603050405020304" pitchFamily="18" charset="0"/>
                <a:ea typeface="標楷體" pitchFamily="65" charset="-120"/>
                <a:cs typeface="Times New Roman" panose="02020603050405020304" pitchFamily="18" charset="0"/>
              </a:rPr>
              <a:t>年</a:t>
            </a:r>
            <a:r>
              <a:rPr lang="en-US" altLang="zh-TW" sz="2200" kern="0" dirty="0" smtClean="0">
                <a:latin typeface="Times New Roman" panose="02020603050405020304" pitchFamily="18" charset="0"/>
                <a:ea typeface="標楷體" pitchFamily="65" charset="-120"/>
                <a:cs typeface="Times New Roman" panose="02020603050405020304" pitchFamily="18" charset="0"/>
              </a:rPr>
              <a:t>7</a:t>
            </a:r>
            <a:r>
              <a:rPr lang="zh-TW" altLang="en-US" sz="2200" kern="0" dirty="0" smtClean="0">
                <a:latin typeface="Times New Roman" panose="02020603050405020304" pitchFamily="18" charset="0"/>
                <a:ea typeface="標楷體" pitchFamily="65" charset="-120"/>
                <a:cs typeface="Times New Roman" panose="02020603050405020304" pitchFamily="18" charset="0"/>
              </a:rPr>
              <a:t>月</a:t>
            </a:r>
            <a:r>
              <a:rPr lang="en-US" altLang="zh-TW" sz="2200" kern="0" dirty="0" smtClean="0">
                <a:latin typeface="Times New Roman" panose="02020603050405020304" pitchFamily="18" charset="0"/>
                <a:ea typeface="標楷體" pitchFamily="65" charset="-120"/>
                <a:cs typeface="Times New Roman" panose="02020603050405020304" pitchFamily="18" charset="0"/>
              </a:rPr>
              <a:t>18</a:t>
            </a:r>
            <a:r>
              <a:rPr lang="zh-TW" altLang="en-US" sz="2200" kern="0" dirty="0" smtClean="0">
                <a:latin typeface="Times New Roman" panose="02020603050405020304" pitchFamily="18" charset="0"/>
                <a:ea typeface="標楷體" pitchFamily="65" charset="-120"/>
                <a:cs typeface="Times New Roman" panose="02020603050405020304" pitchFamily="18" charset="0"/>
              </a:rPr>
              <a:t>日</a:t>
            </a:r>
            <a:r>
              <a:rPr lang="en-US" altLang="zh-TW" sz="2200" kern="0" dirty="0" smtClean="0">
                <a:latin typeface="Times New Roman" panose="02020603050405020304" pitchFamily="18" charset="0"/>
                <a:ea typeface="標楷體" pitchFamily="65" charset="-120"/>
                <a:cs typeface="Times New Roman" panose="02020603050405020304" pitchFamily="18" charset="0"/>
              </a:rPr>
              <a:t>(</a:t>
            </a:r>
            <a:r>
              <a:rPr lang="zh-TW" altLang="en-US" sz="2200" kern="0" dirty="0" smtClean="0">
                <a:latin typeface="Times New Roman" panose="02020603050405020304" pitchFamily="18" charset="0"/>
                <a:ea typeface="標楷體" pitchFamily="65" charset="-120"/>
                <a:cs typeface="Times New Roman" panose="02020603050405020304" pitchFamily="18" charset="0"/>
              </a:rPr>
              <a:t>星期一</a:t>
            </a:r>
            <a:r>
              <a:rPr lang="en-US" altLang="zh-TW" sz="2200" kern="0" dirty="0" smtClean="0">
                <a:latin typeface="Times New Roman" panose="02020603050405020304" pitchFamily="18" charset="0"/>
                <a:ea typeface="標楷體" pitchFamily="65" charset="-120"/>
                <a:cs typeface="Times New Roman" panose="02020603050405020304" pitchFamily="18" charset="0"/>
              </a:rPr>
              <a:t>)15</a:t>
            </a:r>
            <a:r>
              <a:rPr lang="zh-TW" altLang="en-US" sz="2200" kern="0" dirty="0" smtClean="0">
                <a:latin typeface="Times New Roman" panose="02020603050405020304" pitchFamily="18" charset="0"/>
                <a:ea typeface="標楷體" pitchFamily="65" charset="-120"/>
                <a:cs typeface="Times New Roman" panose="02020603050405020304" pitchFamily="18" charset="0"/>
              </a:rPr>
              <a:t>：</a:t>
            </a:r>
            <a:r>
              <a:rPr lang="en-US" altLang="zh-TW" sz="2200" kern="0" dirty="0" smtClean="0">
                <a:latin typeface="Times New Roman" panose="02020603050405020304" pitchFamily="18" charset="0"/>
                <a:ea typeface="標楷體" pitchFamily="65" charset="-120"/>
                <a:cs typeface="Times New Roman" panose="02020603050405020304" pitchFamily="18" charset="0"/>
              </a:rPr>
              <a:t>30</a:t>
            </a:r>
            <a:r>
              <a:rPr lang="zh-TW" altLang="en-US" sz="2200" kern="0" dirty="0" smtClean="0">
                <a:latin typeface="Times New Roman" panose="02020603050405020304" pitchFamily="18" charset="0"/>
                <a:ea typeface="標楷體" pitchFamily="65" charset="-120"/>
                <a:cs typeface="Times New Roman" panose="02020603050405020304" pitchFamily="18" charset="0"/>
              </a:rPr>
              <a:t>後，不可利用郵局匯款，因其隔日才會入帳，會超過繳費期限，將無法入帳造成繳費失敗，導致無法選填志願。</a:t>
            </a:r>
            <a:endParaRPr lang="en-US" altLang="zh-TW" sz="2200" kern="0" dirty="0" smtClean="0">
              <a:latin typeface="Times New Roman" panose="02020603050405020304" pitchFamily="18" charset="0"/>
              <a:ea typeface="標楷體" pitchFamily="65" charset="-120"/>
              <a:cs typeface="Times New Roman" panose="02020603050405020304" pitchFamily="18" charset="0"/>
            </a:endParaRPr>
          </a:p>
          <a:p>
            <a:pPr marL="0" indent="0" algn="just">
              <a:lnSpc>
                <a:spcPts val="3200"/>
              </a:lnSpc>
              <a:spcBef>
                <a:spcPts val="0"/>
              </a:spcBef>
              <a:buNone/>
              <a:tabLst>
                <a:tab pos="266700" algn="l"/>
              </a:tabLst>
              <a:defRPr/>
            </a:pPr>
            <a:endParaRPr lang="en-US" altLang="zh-TW" sz="2200" kern="0" dirty="0" smtClean="0">
              <a:latin typeface="標楷體" pitchFamily="65" charset="-120"/>
              <a:ea typeface="標楷體" pitchFamily="65" charset="-120"/>
            </a:endParaRPr>
          </a:p>
          <a:p>
            <a:pPr marL="0" indent="0" algn="just">
              <a:lnSpc>
                <a:spcPts val="3200"/>
              </a:lnSpc>
              <a:spcBef>
                <a:spcPts val="0"/>
              </a:spcBef>
              <a:buNone/>
              <a:tabLst>
                <a:tab pos="266700" algn="l"/>
              </a:tabLst>
              <a:defRPr/>
            </a:pPr>
            <a:endParaRPr lang="en-US" altLang="zh-TW" sz="2200" kern="0" dirty="0" smtClean="0">
              <a:latin typeface="標楷體" pitchFamily="65" charset="-120"/>
              <a:ea typeface="標楷體" pitchFamily="65" charset="-120"/>
            </a:endParaRPr>
          </a:p>
        </p:txBody>
      </p:sp>
    </p:spTree>
    <p:extLst>
      <p:ext uri="{BB962C8B-B14F-4D97-AF65-F5344CB8AC3E}">
        <p14:creationId xmlns:p14="http://schemas.microsoft.com/office/powerpoint/2010/main" xmlns="" val="42316654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標題 1"/>
          <p:cNvSpPr txBox="1">
            <a:spLocks/>
          </p:cNvSpPr>
          <p:nvPr/>
        </p:nvSpPr>
        <p:spPr bwMode="auto">
          <a:xfrm>
            <a:off x="468313" y="260350"/>
            <a:ext cx="7796212" cy="633413"/>
          </a:xfrm>
          <a:prstGeom prst="rect">
            <a:avLst/>
          </a:prstGeom>
          <a:noFill/>
          <a:ln w="9525">
            <a:noFill/>
            <a:miter lim="800000"/>
            <a:headEnd/>
            <a:tailEnd/>
          </a:ln>
        </p:spPr>
        <p:txBody>
          <a:bodyPr anchor="ctr"/>
          <a:lstStyle/>
          <a:p>
            <a:pPr eaLnBrk="0" hangingPunct="0"/>
            <a:r>
              <a:rPr lang="zh-TW" altLang="en-US" sz="2800" dirty="0">
                <a:solidFill>
                  <a:schemeClr val="tx2"/>
                </a:solidFill>
                <a:latin typeface="標楷體" pitchFamily="65" charset="-120"/>
                <a:ea typeface="標楷體" pitchFamily="65" charset="-120"/>
              </a:rPr>
              <a:t>三</a:t>
            </a:r>
            <a:r>
              <a:rPr lang="zh-TW" altLang="en-US" sz="2800" dirty="0" smtClean="0">
                <a:solidFill>
                  <a:schemeClr val="tx2"/>
                </a:solidFill>
                <a:latin typeface="標楷體" pitchFamily="65" charset="-120"/>
                <a:ea typeface="標楷體" pitchFamily="65" charset="-120"/>
              </a:rPr>
              <a:t>、</a:t>
            </a:r>
            <a:r>
              <a:rPr lang="zh-TW" altLang="en-US" sz="2800" dirty="0">
                <a:solidFill>
                  <a:schemeClr val="tx2"/>
                </a:solidFill>
                <a:latin typeface="標楷體" pitchFamily="65" charset="-120"/>
                <a:ea typeface="標楷體" pitchFamily="65" charset="-120"/>
              </a:rPr>
              <a:t>招生作業說明</a:t>
            </a:r>
            <a:r>
              <a:rPr lang="en-US" altLang="zh-TW" sz="2800" dirty="0">
                <a:solidFill>
                  <a:schemeClr val="tx2"/>
                </a:solidFill>
                <a:latin typeface="標楷體" pitchFamily="65" charset="-120"/>
                <a:ea typeface="標楷體" pitchFamily="65" charset="-120"/>
              </a:rPr>
              <a:t>(</a:t>
            </a:r>
            <a:r>
              <a:rPr lang="zh-TW" altLang="en-US" sz="2800" dirty="0">
                <a:solidFill>
                  <a:schemeClr val="tx2"/>
                </a:solidFill>
                <a:latin typeface="標楷體" pitchFamily="65" charset="-120"/>
                <a:ea typeface="標楷體" pitchFamily="65" charset="-120"/>
              </a:rPr>
              <a:t>二</a:t>
            </a:r>
            <a:r>
              <a:rPr lang="en-US" altLang="zh-TW" sz="2800" dirty="0">
                <a:solidFill>
                  <a:schemeClr val="tx2"/>
                </a:solidFill>
                <a:latin typeface="標楷體" pitchFamily="65" charset="-120"/>
                <a:ea typeface="標楷體" pitchFamily="65" charset="-120"/>
              </a:rPr>
              <a:t>)-</a:t>
            </a:r>
            <a:r>
              <a:rPr lang="zh-TW" altLang="en-US" sz="2800" b="1" dirty="0">
                <a:solidFill>
                  <a:srgbClr val="FF0000"/>
                </a:solidFill>
                <a:latin typeface="標楷體" pitchFamily="65" charset="-120"/>
                <a:ea typeface="標楷體" pitchFamily="65" charset="-120"/>
                <a:cs typeface="Times New Roman" pitchFamily="18" charset="0"/>
              </a:rPr>
              <a:t>繳費</a:t>
            </a:r>
            <a:r>
              <a:rPr lang="en-US" altLang="zh-TW" sz="2800" b="1" dirty="0">
                <a:solidFill>
                  <a:srgbClr val="FF0000"/>
                </a:solidFill>
                <a:latin typeface="標楷體" pitchFamily="65" charset="-120"/>
                <a:ea typeface="標楷體" pitchFamily="65" charset="-120"/>
                <a:cs typeface="Times New Roman" pitchFamily="18" charset="0"/>
              </a:rPr>
              <a:t>-</a:t>
            </a:r>
            <a:r>
              <a:rPr lang="zh-TW" altLang="en-US" sz="2800" b="1" dirty="0">
                <a:solidFill>
                  <a:srgbClr val="FF0000"/>
                </a:solidFill>
                <a:latin typeface="標楷體" pitchFamily="65" charset="-120"/>
                <a:ea typeface="標楷體" pitchFamily="65" charset="-120"/>
                <a:cs typeface="Times New Roman" pitchFamily="18" charset="0"/>
              </a:rPr>
              <a:t>個別</a:t>
            </a:r>
            <a:r>
              <a:rPr lang="zh-TW" altLang="en-US" sz="2800" b="1" dirty="0" smtClean="0">
                <a:solidFill>
                  <a:srgbClr val="FF0000"/>
                </a:solidFill>
                <a:latin typeface="標楷體" pitchFamily="65" charset="-120"/>
                <a:ea typeface="標楷體" pitchFamily="65" charset="-120"/>
                <a:cs typeface="Times New Roman" pitchFamily="18" charset="0"/>
              </a:rPr>
              <a:t>繳費</a:t>
            </a:r>
            <a:r>
              <a:rPr lang="en-US" altLang="zh-TW" sz="2800" b="1" dirty="0" smtClean="0">
                <a:solidFill>
                  <a:srgbClr val="FF0000"/>
                </a:solidFill>
                <a:latin typeface="標楷體" pitchFamily="65" charset="-120"/>
                <a:ea typeface="標楷體" pitchFamily="65" charset="-120"/>
                <a:cs typeface="Times New Roman" pitchFamily="18" charset="0"/>
              </a:rPr>
              <a:t>(3/3)</a:t>
            </a:r>
            <a:endParaRPr lang="zh-TW" altLang="en-US" sz="2800" b="1" dirty="0">
              <a:solidFill>
                <a:srgbClr val="FF0000"/>
              </a:solidFill>
              <a:latin typeface="標楷體" pitchFamily="65" charset="-120"/>
              <a:ea typeface="標楷體" pitchFamily="65" charset="-120"/>
            </a:endParaRPr>
          </a:p>
        </p:txBody>
      </p:sp>
      <p:sp>
        <p:nvSpPr>
          <p:cNvPr id="5" name="內容版面配置區 2"/>
          <p:cNvSpPr>
            <a:spLocks noGrp="1"/>
          </p:cNvSpPr>
          <p:nvPr>
            <p:ph idx="1"/>
          </p:nvPr>
        </p:nvSpPr>
        <p:spPr>
          <a:xfrm>
            <a:off x="207293" y="1196752"/>
            <a:ext cx="8318251" cy="5095468"/>
          </a:xfrm>
        </p:spPr>
        <p:txBody>
          <a:bodyPr/>
          <a:lstStyle/>
          <a:p>
            <a:pPr marL="0" indent="0" algn="just">
              <a:lnSpc>
                <a:spcPts val="3200"/>
              </a:lnSpc>
              <a:spcBef>
                <a:spcPts val="0"/>
              </a:spcBef>
              <a:buNone/>
              <a:tabLst>
                <a:tab pos="266700" algn="l"/>
              </a:tabLst>
              <a:defRPr/>
            </a:pPr>
            <a:endParaRPr lang="en-US" altLang="zh-TW" sz="2200" dirty="0" smtClean="0">
              <a:latin typeface="標楷體" pitchFamily="65" charset="-120"/>
              <a:ea typeface="標楷體" pitchFamily="65" charset="-120"/>
            </a:endParaRPr>
          </a:p>
          <a:p>
            <a:pPr marL="0" indent="0" algn="just">
              <a:lnSpc>
                <a:spcPts val="3200"/>
              </a:lnSpc>
              <a:spcBef>
                <a:spcPts val="0"/>
              </a:spcBef>
              <a:buNone/>
              <a:defRPr/>
            </a:pPr>
            <a:endParaRPr lang="en-US" altLang="zh-TW" sz="2200" b="1" dirty="0" smtClean="0">
              <a:solidFill>
                <a:srgbClr val="0000CC"/>
              </a:solidFill>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17</a:t>
            </a:fld>
            <a:endParaRPr lang="en-US" altLang="zh-TW" dirty="0"/>
          </a:p>
        </p:txBody>
      </p:sp>
      <p:sp>
        <p:nvSpPr>
          <p:cNvPr id="6" name="內容版面配置區 2"/>
          <p:cNvSpPr txBox="1">
            <a:spLocks/>
          </p:cNvSpPr>
          <p:nvPr/>
        </p:nvSpPr>
        <p:spPr bwMode="auto">
          <a:xfrm>
            <a:off x="323528" y="1196752"/>
            <a:ext cx="8136904" cy="509546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a:lstStyle>
          <a:p>
            <a:pPr marL="266400" indent="-266400" algn="just">
              <a:lnSpc>
                <a:spcPts val="3200"/>
              </a:lnSpc>
              <a:spcBef>
                <a:spcPts val="0"/>
              </a:spcBef>
              <a:buFont typeface="+mj-lt"/>
              <a:buAutoNum type="arabicPeriod" startAt="4"/>
              <a:tabLst>
                <a:tab pos="266700" algn="l"/>
              </a:tabLst>
              <a:defRPr/>
            </a:pPr>
            <a:r>
              <a:rPr lang="zh-TW" altLang="en-US" sz="2200" kern="0" dirty="0" smtClean="0">
                <a:latin typeface="Times New Roman" panose="02020603050405020304" pitchFamily="18" charset="0"/>
                <a:ea typeface="標楷體" pitchFamily="65" charset="-120"/>
                <a:cs typeface="Times New Roman" panose="02020603050405020304" pitchFamily="18" charset="0"/>
              </a:rPr>
              <a:t>使用</a:t>
            </a:r>
            <a:r>
              <a:rPr lang="en-US" altLang="zh-TW" sz="2200" kern="0" dirty="0" smtClean="0">
                <a:latin typeface="Times New Roman" panose="02020603050405020304" pitchFamily="18" charset="0"/>
                <a:ea typeface="標楷體" pitchFamily="65" charset="-120"/>
                <a:cs typeface="Times New Roman" panose="02020603050405020304" pitchFamily="18" charset="0"/>
              </a:rPr>
              <a:t>ATM</a:t>
            </a:r>
            <a:r>
              <a:rPr lang="zh-TW" altLang="en-US" sz="2200" kern="0" dirty="0" smtClean="0">
                <a:latin typeface="Times New Roman" panose="02020603050405020304" pitchFamily="18" charset="0"/>
                <a:ea typeface="標楷體" pitchFamily="65" charset="-120"/>
                <a:cs typeface="Times New Roman" panose="02020603050405020304" pitchFamily="18" charset="0"/>
              </a:rPr>
              <a:t>轉帳時，請先注意所持之金融卡卡片是否具有轉帳功能，完成轉帳後請特別注意帳戶餘額及跨行轉帳是否成功、已扣手續費。</a:t>
            </a:r>
            <a:endParaRPr lang="en-US" altLang="zh-TW" sz="2200" kern="0" dirty="0" smtClean="0">
              <a:latin typeface="Times New Roman" panose="02020603050405020304" pitchFamily="18" charset="0"/>
              <a:ea typeface="標楷體" pitchFamily="65" charset="-120"/>
              <a:cs typeface="Times New Roman" panose="02020603050405020304" pitchFamily="18" charset="0"/>
            </a:endParaRPr>
          </a:p>
          <a:p>
            <a:pPr marL="266700" indent="-266700" algn="just">
              <a:lnSpc>
                <a:spcPts val="3200"/>
              </a:lnSpc>
              <a:spcBef>
                <a:spcPts val="0"/>
              </a:spcBef>
              <a:buFont typeface="+mj-lt"/>
              <a:buAutoNum type="arabicPeriod" startAt="4"/>
              <a:tabLst>
                <a:tab pos="266700" algn="l"/>
              </a:tabLst>
              <a:defRPr/>
            </a:pPr>
            <a:r>
              <a:rPr lang="zh-TW" altLang="en-US" sz="2200" kern="0" dirty="0" smtClean="0">
                <a:latin typeface="Times New Roman" panose="02020603050405020304" pitchFamily="18" charset="0"/>
                <a:ea typeface="標楷體" pitchFamily="65" charset="-120"/>
                <a:cs typeface="Times New Roman" panose="02020603050405020304" pitchFamily="18" charset="0"/>
              </a:rPr>
              <a:t>繳費收據</a:t>
            </a:r>
            <a:r>
              <a:rPr lang="en-US" altLang="zh-TW" sz="2200" kern="0" dirty="0" smtClean="0">
                <a:latin typeface="Times New Roman" panose="02020603050405020304" pitchFamily="18" charset="0"/>
                <a:ea typeface="標楷體" pitchFamily="65" charset="-120"/>
                <a:cs typeface="Times New Roman" panose="02020603050405020304" pitchFamily="18" charset="0"/>
              </a:rPr>
              <a:t>(</a:t>
            </a:r>
            <a:r>
              <a:rPr lang="zh-TW" altLang="en-US" sz="2200" kern="0" dirty="0" smtClean="0">
                <a:latin typeface="Times New Roman" panose="02020603050405020304" pitchFamily="18" charset="0"/>
                <a:ea typeface="標楷體" pitchFamily="65" charset="-120"/>
                <a:cs typeface="Times New Roman" panose="02020603050405020304" pitchFamily="18" charset="0"/>
              </a:rPr>
              <a:t>證明</a:t>
            </a:r>
            <a:r>
              <a:rPr lang="en-US" altLang="zh-TW" sz="2200" kern="0" dirty="0" smtClean="0">
                <a:latin typeface="Times New Roman" panose="02020603050405020304" pitchFamily="18" charset="0"/>
                <a:ea typeface="標楷體" pitchFamily="65" charset="-120"/>
                <a:cs typeface="Times New Roman" panose="02020603050405020304" pitchFamily="18" charset="0"/>
              </a:rPr>
              <a:t>)</a:t>
            </a:r>
            <a:r>
              <a:rPr lang="zh-TW" altLang="en-US" sz="2200" kern="0" dirty="0" smtClean="0">
                <a:latin typeface="Times New Roman" panose="02020603050405020304" pitchFamily="18" charset="0"/>
                <a:ea typeface="標楷體" pitchFamily="65" charset="-120"/>
                <a:cs typeface="Times New Roman" panose="02020603050405020304" pitchFamily="18" charset="0"/>
              </a:rPr>
              <a:t>或交易明細表，請考生務必自行留存備查。</a:t>
            </a:r>
            <a:endParaRPr lang="en-US" altLang="zh-TW" sz="2200" kern="0" dirty="0" smtClean="0">
              <a:latin typeface="Times New Roman" panose="02020603050405020304" pitchFamily="18" charset="0"/>
              <a:ea typeface="標楷體" pitchFamily="65" charset="-120"/>
              <a:cs typeface="Times New Roman" panose="02020603050405020304" pitchFamily="18" charset="0"/>
            </a:endParaRPr>
          </a:p>
          <a:p>
            <a:pPr marL="266700" indent="-266700" algn="just">
              <a:lnSpc>
                <a:spcPts val="3200"/>
              </a:lnSpc>
              <a:spcBef>
                <a:spcPts val="0"/>
              </a:spcBef>
              <a:buFont typeface="+mj-lt"/>
              <a:buAutoNum type="arabicPeriod" startAt="4"/>
              <a:tabLst>
                <a:tab pos="266700" algn="l"/>
              </a:tabLst>
              <a:defRPr/>
            </a:pPr>
            <a:r>
              <a:rPr lang="zh-TW" altLang="en-US" sz="2200" kern="0" dirty="0" smtClean="0">
                <a:latin typeface="Times New Roman" panose="02020603050405020304" pitchFamily="18" charset="0"/>
                <a:ea typeface="標楷體" pitchFamily="65" charset="-120"/>
                <a:cs typeface="Times New Roman" panose="02020603050405020304" pitchFamily="18" charset="0"/>
              </a:rPr>
              <a:t>本委員會提供多重管道方便考生繳費，請考生自行擇一管道繳費，若考生重複繳費，本委員會不退還其重複繳交之登記費。</a:t>
            </a:r>
            <a:endParaRPr lang="en-US" altLang="zh-TW" sz="2200" kern="0" dirty="0" smtClean="0">
              <a:latin typeface="Times New Roman" panose="02020603050405020304" pitchFamily="18" charset="0"/>
              <a:ea typeface="標楷體" pitchFamily="65" charset="-120"/>
              <a:cs typeface="Times New Roman" panose="02020603050405020304" pitchFamily="18" charset="0"/>
            </a:endParaRPr>
          </a:p>
          <a:p>
            <a:pPr marL="266700" indent="-266700" algn="just">
              <a:lnSpc>
                <a:spcPts val="3200"/>
              </a:lnSpc>
              <a:spcBef>
                <a:spcPts val="0"/>
              </a:spcBef>
              <a:buFont typeface="+mj-lt"/>
              <a:buAutoNum type="arabicPeriod" startAt="4"/>
              <a:tabLst>
                <a:tab pos="266700" algn="l"/>
              </a:tabLst>
              <a:defRPr/>
            </a:pPr>
            <a:endParaRPr lang="en-US" altLang="zh-TW" sz="2200" kern="0" dirty="0" smtClean="0">
              <a:latin typeface="標楷體" pitchFamily="65" charset="-120"/>
              <a:ea typeface="標楷體" pitchFamily="65" charset="-120"/>
            </a:endParaRPr>
          </a:p>
          <a:p>
            <a:pPr marL="266700" indent="-266700" algn="just">
              <a:lnSpc>
                <a:spcPts val="3200"/>
              </a:lnSpc>
              <a:spcBef>
                <a:spcPts val="0"/>
              </a:spcBef>
              <a:buFont typeface="+mj-lt"/>
              <a:buAutoNum type="arabicPeriod" startAt="4"/>
              <a:tabLst>
                <a:tab pos="266700" algn="l"/>
              </a:tabLst>
              <a:defRPr/>
            </a:pPr>
            <a:endParaRPr lang="en-US" altLang="zh-TW" sz="2200" kern="0" dirty="0" smtClean="0">
              <a:latin typeface="標楷體" pitchFamily="65" charset="-120"/>
              <a:ea typeface="標楷體" pitchFamily="65" charset="-120"/>
            </a:endParaRPr>
          </a:p>
          <a:p>
            <a:pPr marL="0" indent="0" algn="just">
              <a:lnSpc>
                <a:spcPts val="3200"/>
              </a:lnSpc>
              <a:spcBef>
                <a:spcPts val="0"/>
              </a:spcBef>
              <a:buFontTx/>
              <a:buNone/>
              <a:defRPr/>
            </a:pPr>
            <a:endParaRPr lang="en-US" altLang="zh-TW" sz="2200" b="1" kern="0" dirty="0" smtClean="0">
              <a:solidFill>
                <a:srgbClr val="0000CC"/>
              </a:solidFill>
              <a:latin typeface="標楷體" pitchFamily="65" charset="-120"/>
              <a:ea typeface="標楷體" pitchFamily="65" charset="-120"/>
            </a:endParaRPr>
          </a:p>
        </p:txBody>
      </p:sp>
    </p:spTree>
    <p:extLst>
      <p:ext uri="{BB962C8B-B14F-4D97-AF65-F5344CB8AC3E}">
        <p14:creationId xmlns:p14="http://schemas.microsoft.com/office/powerpoint/2010/main" xmlns="" val="20438444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標題 1"/>
          <p:cNvSpPr txBox="1">
            <a:spLocks/>
          </p:cNvSpPr>
          <p:nvPr/>
        </p:nvSpPr>
        <p:spPr bwMode="auto">
          <a:xfrm>
            <a:off x="468313" y="260350"/>
            <a:ext cx="7796212" cy="633413"/>
          </a:xfrm>
          <a:prstGeom prst="rect">
            <a:avLst/>
          </a:prstGeom>
          <a:noFill/>
          <a:ln w="9525">
            <a:noFill/>
            <a:miter lim="800000"/>
            <a:headEnd/>
            <a:tailEnd/>
          </a:ln>
        </p:spPr>
        <p:txBody>
          <a:bodyPr anchor="ctr"/>
          <a:lstStyle/>
          <a:p>
            <a:pPr eaLnBrk="0" hangingPunct="0"/>
            <a:r>
              <a:rPr lang="zh-TW" altLang="en-US" sz="2800" dirty="0">
                <a:solidFill>
                  <a:schemeClr val="tx2"/>
                </a:solidFill>
                <a:latin typeface="標楷體" pitchFamily="65" charset="-120"/>
                <a:ea typeface="標楷體" pitchFamily="65" charset="-120"/>
              </a:rPr>
              <a:t>三</a:t>
            </a:r>
            <a:r>
              <a:rPr lang="zh-TW" altLang="en-US" sz="2800" dirty="0" smtClean="0">
                <a:solidFill>
                  <a:schemeClr val="tx2"/>
                </a:solidFill>
                <a:latin typeface="標楷體" pitchFamily="65" charset="-120"/>
                <a:ea typeface="標楷體" pitchFamily="65" charset="-120"/>
              </a:rPr>
              <a:t>、</a:t>
            </a:r>
            <a:r>
              <a:rPr lang="zh-TW" altLang="en-US" sz="2800" dirty="0">
                <a:solidFill>
                  <a:schemeClr val="tx2"/>
                </a:solidFill>
                <a:latin typeface="標楷體" pitchFamily="65" charset="-120"/>
                <a:ea typeface="標楷體" pitchFamily="65" charset="-120"/>
              </a:rPr>
              <a:t>招生作業說明</a:t>
            </a:r>
            <a:r>
              <a:rPr lang="en-US" altLang="zh-TW" sz="2800" dirty="0">
                <a:solidFill>
                  <a:schemeClr val="tx2"/>
                </a:solidFill>
                <a:latin typeface="標楷體" pitchFamily="65" charset="-120"/>
                <a:ea typeface="標楷體" pitchFamily="65" charset="-120"/>
              </a:rPr>
              <a:t>(</a:t>
            </a:r>
            <a:r>
              <a:rPr lang="zh-TW" altLang="en-US" sz="2800" dirty="0">
                <a:solidFill>
                  <a:schemeClr val="tx2"/>
                </a:solidFill>
                <a:latin typeface="標楷體" pitchFamily="65" charset="-120"/>
                <a:ea typeface="標楷體" pitchFamily="65" charset="-120"/>
              </a:rPr>
              <a:t>二</a:t>
            </a:r>
            <a:r>
              <a:rPr lang="en-US" altLang="zh-TW" sz="2800" dirty="0">
                <a:solidFill>
                  <a:schemeClr val="tx2"/>
                </a:solidFill>
                <a:latin typeface="標楷體" pitchFamily="65" charset="-120"/>
                <a:ea typeface="標楷體" pitchFamily="65" charset="-120"/>
              </a:rPr>
              <a:t>)-</a:t>
            </a:r>
            <a:r>
              <a:rPr lang="zh-TW" altLang="en-US" sz="2800" b="1" dirty="0">
                <a:solidFill>
                  <a:srgbClr val="FF0000"/>
                </a:solidFill>
                <a:latin typeface="標楷體" pitchFamily="65" charset="-120"/>
                <a:ea typeface="標楷體" pitchFamily="65" charset="-120"/>
                <a:cs typeface="Times New Roman" pitchFamily="18" charset="0"/>
              </a:rPr>
              <a:t>繳費</a:t>
            </a:r>
            <a:r>
              <a:rPr lang="en-US" altLang="zh-TW" sz="2800" b="1" dirty="0" smtClean="0">
                <a:solidFill>
                  <a:srgbClr val="FF0000"/>
                </a:solidFill>
                <a:latin typeface="標楷體" pitchFamily="65" charset="-120"/>
                <a:ea typeface="標楷體" pitchFamily="65" charset="-120"/>
                <a:cs typeface="Times New Roman" pitchFamily="18" charset="0"/>
              </a:rPr>
              <a:t>-</a:t>
            </a:r>
            <a:r>
              <a:rPr lang="zh-TW" altLang="en-US" sz="2800" b="1" dirty="0" smtClean="0">
                <a:solidFill>
                  <a:srgbClr val="FF0000"/>
                </a:solidFill>
                <a:latin typeface="標楷體" pitchFamily="65" charset="-120"/>
                <a:ea typeface="標楷體" pitchFamily="65" charset="-120"/>
                <a:cs typeface="Times New Roman" pitchFamily="18" charset="0"/>
              </a:rPr>
              <a:t>繳費狀態查詢</a:t>
            </a:r>
            <a:endParaRPr lang="zh-TW" altLang="en-US" sz="2800" b="1" dirty="0">
              <a:solidFill>
                <a:srgbClr val="FF0000"/>
              </a:solidFill>
            </a:endParaRPr>
          </a:p>
        </p:txBody>
      </p:sp>
      <p:sp>
        <p:nvSpPr>
          <p:cNvPr id="5" name="內容版面配置區 2"/>
          <p:cNvSpPr>
            <a:spLocks noGrp="1"/>
          </p:cNvSpPr>
          <p:nvPr>
            <p:ph idx="1"/>
          </p:nvPr>
        </p:nvSpPr>
        <p:spPr>
          <a:xfrm>
            <a:off x="468313" y="1268760"/>
            <a:ext cx="7771085" cy="4680520"/>
          </a:xfrm>
        </p:spPr>
        <p:txBody>
          <a:bodyPr/>
          <a:lstStyle/>
          <a:p>
            <a:pPr marL="266700" indent="-266700" algn="just">
              <a:spcBef>
                <a:spcPts val="567"/>
              </a:spcBef>
              <a:buFont typeface="+mj-lt"/>
              <a:buAutoNum type="arabicPeriod"/>
              <a:defRPr/>
            </a:pPr>
            <a:r>
              <a:rPr lang="zh-TW" altLang="en-US" sz="2200" dirty="0" smtClean="0">
                <a:latin typeface="Times New Roman" panose="02020603050405020304" pitchFamily="18" charset="0"/>
                <a:ea typeface="標楷體" pitchFamily="65" charset="-120"/>
                <a:cs typeface="Times New Roman" panose="02020603050405020304" pitchFamily="18" charset="0"/>
              </a:rPr>
              <a:t>完成繳費</a:t>
            </a:r>
            <a:r>
              <a:rPr lang="en-US" altLang="zh-TW" sz="2200" dirty="0" smtClean="0">
                <a:solidFill>
                  <a:srgbClr val="FF0000"/>
                </a:solidFill>
                <a:latin typeface="Times New Roman" panose="02020603050405020304" pitchFamily="18" charset="0"/>
                <a:ea typeface="標楷體" pitchFamily="65" charset="-120"/>
                <a:cs typeface="Times New Roman" panose="02020603050405020304" pitchFamily="18" charset="0"/>
              </a:rPr>
              <a:t>2</a:t>
            </a:r>
            <a:r>
              <a:rPr lang="zh-TW" altLang="en-US" sz="2200" dirty="0" smtClean="0">
                <a:solidFill>
                  <a:srgbClr val="FF0000"/>
                </a:solidFill>
                <a:latin typeface="Times New Roman" panose="02020603050405020304" pitchFamily="18" charset="0"/>
                <a:ea typeface="標楷體" pitchFamily="65" charset="-120"/>
                <a:cs typeface="Times New Roman" panose="02020603050405020304" pitchFamily="18" charset="0"/>
              </a:rPr>
              <a:t>小時後</a:t>
            </a:r>
            <a:r>
              <a:rPr lang="zh-TW" altLang="en-US" sz="2200" dirty="0" smtClean="0">
                <a:latin typeface="Times New Roman" panose="02020603050405020304" pitchFamily="18" charset="0"/>
                <a:ea typeface="標楷體" pitchFamily="65" charset="-120"/>
                <a:cs typeface="Times New Roman" panose="02020603050405020304" pitchFamily="18" charset="0"/>
              </a:rPr>
              <a:t>，考生可至本委員會網站「繳費狀態查詢系統」，確認是否繳費成功</a:t>
            </a:r>
            <a:r>
              <a:rPr lang="en-US" altLang="zh-TW" sz="2200" b="1" dirty="0">
                <a:latin typeface="Times New Roman" panose="02020603050405020304" pitchFamily="18" charset="0"/>
                <a:ea typeface="標楷體" pitchFamily="65" charset="-120"/>
                <a:cs typeface="Times New Roman" panose="02020603050405020304" pitchFamily="18" charset="0"/>
              </a:rPr>
              <a:t>【</a:t>
            </a:r>
            <a:r>
              <a:rPr lang="zh-TW" altLang="en-US" sz="2200" b="1" dirty="0" smtClean="0">
                <a:latin typeface="Times New Roman" panose="02020603050405020304" pitchFamily="18" charset="0"/>
                <a:ea typeface="標楷體" pitchFamily="65" charset="-120"/>
                <a:cs typeface="Times New Roman" panose="02020603050405020304" pitchFamily="18" charset="0"/>
              </a:rPr>
              <a:t>便利商店繳費約</a:t>
            </a:r>
            <a:r>
              <a:rPr lang="zh-TW" altLang="en-US" sz="2200" b="1" dirty="0">
                <a:latin typeface="Times New Roman" panose="02020603050405020304" pitchFamily="18" charset="0"/>
                <a:ea typeface="標楷體" pitchFamily="65" charset="-120"/>
                <a:cs typeface="Times New Roman" panose="02020603050405020304" pitchFamily="18" charset="0"/>
              </a:rPr>
              <a:t>需三個工作天</a:t>
            </a:r>
            <a:r>
              <a:rPr lang="en-US" altLang="zh-TW" sz="2200" b="1" dirty="0">
                <a:latin typeface="Times New Roman" panose="02020603050405020304" pitchFamily="18" charset="0"/>
                <a:ea typeface="標楷體" pitchFamily="65" charset="-120"/>
                <a:cs typeface="Times New Roman" panose="02020603050405020304" pitchFamily="18" charset="0"/>
              </a:rPr>
              <a:t>(</a:t>
            </a:r>
            <a:r>
              <a:rPr lang="zh-TW" altLang="en-US" sz="2200" b="1" dirty="0">
                <a:latin typeface="Times New Roman" panose="02020603050405020304" pitchFamily="18" charset="0"/>
                <a:ea typeface="標楷體" pitchFamily="65" charset="-120"/>
                <a:cs typeface="Times New Roman" panose="02020603050405020304" pitchFamily="18" charset="0"/>
              </a:rPr>
              <a:t>不含例假日</a:t>
            </a:r>
            <a:r>
              <a:rPr lang="en-US" altLang="zh-TW" sz="2200" b="1" dirty="0">
                <a:latin typeface="Times New Roman" panose="02020603050405020304" pitchFamily="18" charset="0"/>
                <a:ea typeface="標楷體" pitchFamily="65" charset="-120"/>
                <a:cs typeface="Times New Roman" panose="02020603050405020304" pitchFamily="18" charset="0"/>
              </a:rPr>
              <a:t>)</a:t>
            </a:r>
            <a:r>
              <a:rPr lang="zh-TW" altLang="en-US" sz="2200" b="1" dirty="0" smtClean="0">
                <a:latin typeface="Times New Roman" panose="02020603050405020304" pitchFamily="18" charset="0"/>
                <a:ea typeface="標楷體" pitchFamily="65" charset="-120"/>
                <a:cs typeface="Times New Roman" panose="02020603050405020304" pitchFamily="18" charset="0"/>
              </a:rPr>
              <a:t>才會入帳</a:t>
            </a:r>
            <a:r>
              <a:rPr lang="en-US" altLang="zh-TW" sz="2200" b="1" dirty="0">
                <a:latin typeface="Times New Roman" panose="02020603050405020304" pitchFamily="18" charset="0"/>
                <a:ea typeface="標楷體" pitchFamily="65" charset="-120"/>
                <a:cs typeface="Times New Roman" panose="02020603050405020304" pitchFamily="18" charset="0"/>
              </a:rPr>
              <a:t>】</a:t>
            </a:r>
            <a:r>
              <a:rPr lang="zh-TW" altLang="en-US" sz="2200" dirty="0" smtClean="0">
                <a:latin typeface="Times New Roman" panose="02020603050405020304" pitchFamily="18" charset="0"/>
                <a:ea typeface="標楷體" pitchFamily="65" charset="-120"/>
                <a:cs typeface="Times New Roman" panose="02020603050405020304" pitchFamily="18" charset="0"/>
              </a:rPr>
              <a:t>，確認</a:t>
            </a:r>
            <a:r>
              <a:rPr lang="zh-TW" altLang="en-US" sz="2200" dirty="0">
                <a:latin typeface="Times New Roman" panose="02020603050405020304" pitchFamily="18" charset="0"/>
                <a:ea typeface="標楷體" pitchFamily="65" charset="-120"/>
                <a:cs typeface="Times New Roman" panose="02020603050405020304" pitchFamily="18" charset="0"/>
              </a:rPr>
              <a:t>繳費成功後</a:t>
            </a:r>
            <a:r>
              <a:rPr lang="zh-TW" altLang="en-US" sz="2200" dirty="0" smtClean="0">
                <a:latin typeface="Times New Roman" panose="02020603050405020304" pitchFamily="18" charset="0"/>
                <a:ea typeface="標楷體" pitchFamily="65" charset="-120"/>
                <a:cs typeface="Times New Roman" panose="02020603050405020304" pitchFamily="18" charset="0"/>
              </a:rPr>
              <a:t>請列印</a:t>
            </a:r>
            <a:r>
              <a:rPr lang="zh-TW" altLang="en-US" sz="2200" dirty="0">
                <a:latin typeface="Times New Roman" panose="02020603050405020304" pitchFamily="18" charset="0"/>
                <a:ea typeface="標楷體" pitchFamily="65" charset="-120"/>
                <a:cs typeface="Times New Roman" panose="02020603050405020304" pitchFamily="18" charset="0"/>
              </a:rPr>
              <a:t>「繳費完成確認單</a:t>
            </a:r>
            <a:r>
              <a:rPr lang="zh-TW" altLang="en-US" sz="2200" dirty="0" smtClean="0">
                <a:latin typeface="Times New Roman" panose="02020603050405020304" pitchFamily="18" charset="0"/>
                <a:ea typeface="標楷體" pitchFamily="65" charset="-120"/>
                <a:cs typeface="Times New Roman" panose="02020603050405020304" pitchFamily="18" charset="0"/>
              </a:rPr>
              <a:t>」以</a:t>
            </a:r>
            <a:r>
              <a:rPr lang="zh-TW" altLang="en-US" sz="2200" dirty="0">
                <a:latin typeface="Times New Roman" panose="02020603050405020304" pitchFamily="18" charset="0"/>
                <a:ea typeface="標楷體" pitchFamily="65" charset="-120"/>
                <a:cs typeface="Times New Roman" panose="02020603050405020304" pitchFamily="18" charset="0"/>
              </a:rPr>
              <a:t>備查</a:t>
            </a:r>
            <a:r>
              <a:rPr lang="zh-TW" altLang="en-US" sz="2200" dirty="0" smtClean="0">
                <a:latin typeface="Times New Roman" panose="02020603050405020304" pitchFamily="18" charset="0"/>
                <a:ea typeface="標楷體" pitchFamily="65" charset="-120"/>
                <a:cs typeface="Times New Roman" panose="02020603050405020304" pitchFamily="18" charset="0"/>
              </a:rPr>
              <a:t>。</a:t>
            </a:r>
            <a:endParaRPr lang="en-US" altLang="zh-TW" sz="2200" dirty="0">
              <a:latin typeface="Times New Roman" panose="02020603050405020304" pitchFamily="18" charset="0"/>
              <a:ea typeface="標楷體" pitchFamily="65" charset="-120"/>
              <a:cs typeface="Times New Roman" panose="02020603050405020304" pitchFamily="18" charset="0"/>
            </a:endParaRPr>
          </a:p>
          <a:p>
            <a:pPr marL="266700" indent="-266700" algn="just">
              <a:spcBef>
                <a:spcPts val="567"/>
              </a:spcBef>
              <a:buFont typeface="+mj-lt"/>
              <a:buAutoNum type="arabicPeriod" startAt="2"/>
              <a:defRPr/>
            </a:pPr>
            <a:r>
              <a:rPr lang="zh-TW" altLang="en-US" sz="2200" b="1" dirty="0" smtClean="0">
                <a:solidFill>
                  <a:srgbClr val="FF0000"/>
                </a:solidFill>
                <a:latin typeface="Times New Roman" panose="02020603050405020304" pitchFamily="18" charset="0"/>
                <a:ea typeface="標楷體" pitchFamily="65" charset="-120"/>
                <a:cs typeface="Times New Roman" panose="02020603050405020304" pitchFamily="18" charset="0"/>
              </a:rPr>
              <a:t>參加個別</a:t>
            </a:r>
            <a:r>
              <a:rPr lang="zh-TW" altLang="en-US" sz="2200" b="1" dirty="0">
                <a:solidFill>
                  <a:srgbClr val="FF0000"/>
                </a:solidFill>
                <a:latin typeface="Times New Roman" panose="02020603050405020304" pitchFamily="18" charset="0"/>
                <a:ea typeface="標楷體" pitchFamily="65" charset="-120"/>
                <a:cs typeface="Times New Roman" panose="02020603050405020304" pitchFamily="18" charset="0"/>
              </a:rPr>
              <a:t>繳費考生</a:t>
            </a:r>
            <a:r>
              <a:rPr lang="zh-TW" altLang="en-US" sz="2200" b="1" dirty="0" smtClean="0">
                <a:solidFill>
                  <a:srgbClr val="FF0000"/>
                </a:solidFill>
                <a:latin typeface="Times New Roman" panose="02020603050405020304" pitchFamily="18" charset="0"/>
                <a:ea typeface="標楷體" pitchFamily="65" charset="-120"/>
                <a:cs typeface="Times New Roman" panose="02020603050405020304" pitchFamily="18" charset="0"/>
              </a:rPr>
              <a:t>，務必</a:t>
            </a:r>
            <a:r>
              <a:rPr lang="zh-TW" altLang="en-US" sz="2200" b="1" dirty="0">
                <a:solidFill>
                  <a:srgbClr val="FF0000"/>
                </a:solidFill>
                <a:latin typeface="Times New Roman" panose="02020603050405020304" pitchFamily="18" charset="0"/>
                <a:ea typeface="標楷體" pitchFamily="65" charset="-120"/>
                <a:cs typeface="Times New Roman" panose="02020603050405020304" pitchFamily="18" charset="0"/>
              </a:rPr>
              <a:t>於繳費規定期限內上網查詢繳費狀態，如獲系統回應「繳費成功」者，即表示已完成繳費，及參加本招生之登記分發，具有上網選填登記志願資格</a:t>
            </a:r>
            <a:r>
              <a:rPr lang="zh-TW" altLang="en-US" sz="2200" b="1" dirty="0" smtClean="0">
                <a:solidFill>
                  <a:srgbClr val="FF0000"/>
                </a:solidFill>
                <a:latin typeface="Times New Roman" panose="02020603050405020304" pitchFamily="18" charset="0"/>
                <a:ea typeface="標楷體" pitchFamily="65" charset="-120"/>
                <a:cs typeface="Times New Roman" panose="02020603050405020304" pitchFamily="18" charset="0"/>
              </a:rPr>
              <a:t>。</a:t>
            </a:r>
            <a:endParaRPr lang="en-US" altLang="zh-TW" sz="2200" b="1" dirty="0">
              <a:solidFill>
                <a:srgbClr val="FF0000"/>
              </a:solidFill>
              <a:latin typeface="Times New Roman" panose="02020603050405020304" pitchFamily="18" charset="0"/>
              <a:ea typeface="標楷體" pitchFamily="65" charset="-120"/>
              <a:cs typeface="Times New Roman" panose="02020603050405020304" pitchFamily="18" charset="0"/>
            </a:endParaRPr>
          </a:p>
          <a:p>
            <a:pPr marL="266400" indent="-266400" algn="just">
              <a:spcBef>
                <a:spcPts val="567"/>
              </a:spcBef>
              <a:buFont typeface="+mj-lt"/>
              <a:buAutoNum type="arabicPeriod" startAt="2"/>
              <a:defRPr/>
            </a:pPr>
            <a:r>
              <a:rPr lang="zh-TW" altLang="en-US" sz="2200" b="1" dirty="0">
                <a:solidFill>
                  <a:srgbClr val="0000CC"/>
                </a:solidFill>
                <a:latin typeface="Times New Roman" panose="02020603050405020304" pitchFamily="18" charset="0"/>
                <a:ea typeface="標楷體" pitchFamily="65" charset="-120"/>
                <a:cs typeface="Times New Roman" panose="02020603050405020304" pitchFamily="18" charset="0"/>
              </a:rPr>
              <a:t>參加本招生之低收入戶考生，亦務必於繳費規定期限內上網查詢繳費狀態，如獲系統回應「您為低收入戶考生，不須繳交登記費，視同繳費成功」，即表示免繳費，及參加本招生之登記分發，具有上網選填登記志願資格。</a:t>
            </a:r>
            <a:endParaRPr lang="en-US" altLang="zh-TW" sz="2200" b="1" dirty="0" smtClean="0">
              <a:solidFill>
                <a:srgbClr val="0000CC"/>
              </a:solidFill>
              <a:latin typeface="Times New Roman" panose="02020603050405020304" pitchFamily="18" charset="0"/>
              <a:ea typeface="標楷體" pitchFamily="65" charset="-120"/>
              <a:cs typeface="Times New Roman" panose="02020603050405020304" pitchFamily="18" charset="0"/>
            </a:endParaRPr>
          </a:p>
          <a:p>
            <a:pPr marL="0" indent="0" algn="just">
              <a:spcBef>
                <a:spcPts val="567"/>
              </a:spcBef>
              <a:buNone/>
              <a:defRPr/>
            </a:pPr>
            <a:endParaRPr lang="en-US" altLang="zh-TW" sz="2200" b="1" dirty="0">
              <a:solidFill>
                <a:srgbClr val="FF0000"/>
              </a:solidFill>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18</a:t>
            </a:fld>
            <a:endParaRPr lang="en-US" altLang="zh-TW" dirty="0"/>
          </a:p>
        </p:txBody>
      </p:sp>
    </p:spTree>
    <p:extLst>
      <p:ext uri="{BB962C8B-B14F-4D97-AF65-F5344CB8AC3E}">
        <p14:creationId xmlns:p14="http://schemas.microsoft.com/office/powerpoint/2010/main" xmlns="" val="508112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標題 1"/>
          <p:cNvSpPr txBox="1">
            <a:spLocks/>
          </p:cNvSpPr>
          <p:nvPr/>
        </p:nvSpPr>
        <p:spPr bwMode="auto">
          <a:xfrm>
            <a:off x="468313" y="188913"/>
            <a:ext cx="7816850" cy="633412"/>
          </a:xfrm>
          <a:prstGeom prst="rect">
            <a:avLst/>
          </a:prstGeom>
          <a:noFill/>
          <a:ln w="9525">
            <a:noFill/>
            <a:miter lim="800000"/>
            <a:headEnd/>
            <a:tailEnd/>
          </a:ln>
        </p:spPr>
        <p:txBody>
          <a:bodyPr anchor="ctr"/>
          <a:lstStyle/>
          <a:p>
            <a:pPr eaLnBrk="0" hangingPunct="0"/>
            <a:r>
              <a:rPr lang="zh-TW" altLang="en-US" sz="2800" dirty="0">
                <a:solidFill>
                  <a:schemeClr val="tx2"/>
                </a:solidFill>
                <a:latin typeface="標楷體" pitchFamily="65" charset="-120"/>
                <a:ea typeface="標楷體" pitchFamily="65" charset="-120"/>
              </a:rPr>
              <a:t>三</a:t>
            </a:r>
            <a:r>
              <a:rPr lang="zh-TW" altLang="en-US" sz="2800" dirty="0" smtClean="0">
                <a:solidFill>
                  <a:schemeClr val="tx2"/>
                </a:solidFill>
                <a:latin typeface="標楷體" pitchFamily="65" charset="-120"/>
                <a:ea typeface="標楷體" pitchFamily="65" charset="-120"/>
              </a:rPr>
              <a:t>、</a:t>
            </a:r>
            <a:r>
              <a:rPr lang="zh-TW" altLang="en-US" sz="2800" dirty="0">
                <a:solidFill>
                  <a:schemeClr val="tx2"/>
                </a:solidFill>
                <a:latin typeface="標楷體" pitchFamily="65" charset="-120"/>
                <a:ea typeface="標楷體" pitchFamily="65" charset="-120"/>
              </a:rPr>
              <a:t>招生作業說明</a:t>
            </a:r>
            <a:r>
              <a:rPr lang="en-US" altLang="zh-TW" sz="2800" dirty="0" smtClean="0">
                <a:solidFill>
                  <a:schemeClr val="tx2"/>
                </a:solidFill>
                <a:latin typeface="標楷體" pitchFamily="65" charset="-120"/>
                <a:ea typeface="標楷體" pitchFamily="65" charset="-120"/>
              </a:rPr>
              <a:t>(</a:t>
            </a:r>
            <a:r>
              <a:rPr lang="zh-TW" altLang="en-US" sz="2800" dirty="0">
                <a:solidFill>
                  <a:schemeClr val="tx2"/>
                </a:solidFill>
                <a:latin typeface="標楷體" pitchFamily="65" charset="-120"/>
                <a:ea typeface="標楷體" pitchFamily="65" charset="-120"/>
              </a:rPr>
              <a:t>三</a:t>
            </a:r>
            <a:r>
              <a:rPr lang="en-US" altLang="zh-TW" sz="2800" dirty="0" smtClean="0">
                <a:solidFill>
                  <a:schemeClr val="tx2"/>
                </a:solidFill>
                <a:latin typeface="標楷體" pitchFamily="65" charset="-120"/>
                <a:ea typeface="標楷體" pitchFamily="65" charset="-120"/>
              </a:rPr>
              <a:t>)-</a:t>
            </a:r>
            <a:r>
              <a:rPr lang="zh-TW" altLang="en-US" sz="2800" b="1" dirty="0">
                <a:solidFill>
                  <a:srgbClr val="FF0000"/>
                </a:solidFill>
                <a:latin typeface="標楷體" pitchFamily="65" charset="-120"/>
                <a:ea typeface="標楷體" pitchFamily="65" charset="-120"/>
                <a:cs typeface="Times New Roman" pitchFamily="18" charset="0"/>
              </a:rPr>
              <a:t>成績</a:t>
            </a:r>
            <a:r>
              <a:rPr lang="zh-TW" altLang="en-US" sz="2800" b="1" dirty="0" smtClean="0">
                <a:solidFill>
                  <a:srgbClr val="FF0000"/>
                </a:solidFill>
                <a:latin typeface="標楷體" pitchFamily="65" charset="-120"/>
                <a:ea typeface="標楷體" pitchFamily="65" charset="-120"/>
                <a:cs typeface="Times New Roman" pitchFamily="18" charset="0"/>
              </a:rPr>
              <a:t>計算</a:t>
            </a:r>
            <a:r>
              <a:rPr lang="en-US" altLang="zh-TW" sz="2800" b="1" dirty="0" smtClean="0">
                <a:solidFill>
                  <a:srgbClr val="FF0000"/>
                </a:solidFill>
                <a:latin typeface="標楷體" pitchFamily="65" charset="-120"/>
                <a:ea typeface="標楷體" pitchFamily="65" charset="-120"/>
                <a:cs typeface="Times New Roman" pitchFamily="18" charset="0"/>
              </a:rPr>
              <a:t>-</a:t>
            </a:r>
            <a:r>
              <a:rPr lang="zh-TW" altLang="en-US" sz="2800" b="1" dirty="0" smtClean="0">
                <a:solidFill>
                  <a:srgbClr val="FF0000"/>
                </a:solidFill>
                <a:latin typeface="標楷體" pitchFamily="65" charset="-120"/>
                <a:ea typeface="標楷體" pitchFamily="65" charset="-120"/>
                <a:cs typeface="Times New Roman" pitchFamily="18" charset="0"/>
              </a:rPr>
              <a:t>一般生</a:t>
            </a:r>
            <a:endParaRPr lang="zh-TW" altLang="en-US" sz="2800" b="1" dirty="0">
              <a:solidFill>
                <a:srgbClr val="FF0000"/>
              </a:solidFill>
            </a:endParaRPr>
          </a:p>
        </p:txBody>
      </p:sp>
      <p:sp>
        <p:nvSpPr>
          <p:cNvPr id="36867" name="內容版面配置區 2"/>
          <p:cNvSpPr txBox="1">
            <a:spLocks/>
          </p:cNvSpPr>
          <p:nvPr/>
        </p:nvSpPr>
        <p:spPr bwMode="auto">
          <a:xfrm>
            <a:off x="417566" y="1623470"/>
            <a:ext cx="7754834" cy="4397818"/>
          </a:xfrm>
          <a:prstGeom prst="rect">
            <a:avLst/>
          </a:prstGeom>
          <a:noFill/>
          <a:ln w="9525">
            <a:noFill/>
            <a:miter lim="800000"/>
            <a:headEnd/>
            <a:tailEnd/>
          </a:ln>
        </p:spPr>
        <p:txBody>
          <a:bodyPr/>
          <a:lstStyle/>
          <a:p>
            <a:pPr marL="342900" indent="-342900" eaLnBrk="0" hangingPunct="0">
              <a:spcBef>
                <a:spcPts val="1800"/>
              </a:spcBef>
              <a:buFontTx/>
              <a:buBlip>
                <a:blip r:embed="rId3"/>
              </a:buBlip>
            </a:pPr>
            <a:r>
              <a:rPr lang="zh-TW" altLang="en-US" sz="2400" b="1" dirty="0">
                <a:latin typeface="Times New Roman" panose="02020603050405020304" pitchFamily="18" charset="0"/>
                <a:ea typeface="標楷體" pitchFamily="65" charset="-120"/>
                <a:cs typeface="Times New Roman" panose="02020603050405020304" pitchFamily="18" charset="0"/>
              </a:rPr>
              <a:t>總</a:t>
            </a:r>
            <a:r>
              <a:rPr lang="zh-TW" altLang="en-US" sz="2400" b="1" dirty="0" smtClean="0">
                <a:latin typeface="Times New Roman" panose="02020603050405020304" pitchFamily="18" charset="0"/>
                <a:ea typeface="標楷體" pitchFamily="65" charset="-120"/>
                <a:cs typeface="Times New Roman" panose="02020603050405020304" pitchFamily="18" charset="0"/>
              </a:rPr>
              <a:t>分數：</a:t>
            </a:r>
            <a:endParaRPr lang="en-US" altLang="zh-TW" sz="2400" b="1" dirty="0" smtClean="0">
              <a:latin typeface="Times New Roman" panose="02020603050405020304" pitchFamily="18" charset="0"/>
              <a:ea typeface="標楷體" pitchFamily="65" charset="-120"/>
              <a:cs typeface="Times New Roman" panose="02020603050405020304" pitchFamily="18" charset="0"/>
            </a:endParaRPr>
          </a:p>
          <a:p>
            <a:pPr marL="342900" indent="-342900" algn="just" eaLnBrk="0" hangingPunct="0">
              <a:spcBef>
                <a:spcPts val="0"/>
              </a:spcBef>
            </a:pPr>
            <a:r>
              <a:rPr lang="zh-TW" altLang="en-US" sz="2400" dirty="0" smtClean="0">
                <a:latin typeface="Times New Roman" panose="02020603050405020304" pitchFamily="18" charset="0"/>
                <a:ea typeface="標楷體" pitchFamily="65" charset="-120"/>
                <a:cs typeface="Times New Roman" panose="02020603050405020304" pitchFamily="18" charset="0"/>
              </a:rPr>
              <a:t> </a:t>
            </a:r>
            <a:r>
              <a:rPr lang="zh-TW" altLang="en-US" sz="1400" dirty="0" smtClean="0">
                <a:latin typeface="Times New Roman" panose="02020603050405020304" pitchFamily="18" charset="0"/>
                <a:ea typeface="標楷體" pitchFamily="65" charset="-120"/>
                <a:cs typeface="Times New Roman" panose="02020603050405020304" pitchFamily="18" charset="0"/>
              </a:rPr>
              <a:t>     </a:t>
            </a:r>
            <a:r>
              <a:rPr lang="zh-TW" altLang="en-US" sz="2400" dirty="0" smtClean="0">
                <a:latin typeface="Times New Roman" panose="02020603050405020304" pitchFamily="18" charset="0"/>
                <a:ea typeface="標楷體" pitchFamily="65" charset="-120"/>
                <a:cs typeface="Times New Roman" panose="02020603050405020304" pitchFamily="18" charset="0"/>
              </a:rPr>
              <a:t>考生</a:t>
            </a:r>
            <a:r>
              <a:rPr lang="zh-TW" altLang="en-US" sz="2400" dirty="0">
                <a:latin typeface="Times New Roman" panose="02020603050405020304" pitchFamily="18" charset="0"/>
                <a:ea typeface="標楷體" pitchFamily="65" charset="-120"/>
                <a:cs typeface="Times New Roman" panose="02020603050405020304" pitchFamily="18" charset="0"/>
              </a:rPr>
              <a:t>之統測原始分數乘以各科目加權</a:t>
            </a:r>
            <a:r>
              <a:rPr lang="zh-TW" altLang="en-US" sz="2400" dirty="0" smtClean="0">
                <a:latin typeface="Times New Roman" panose="02020603050405020304" pitchFamily="18" charset="0"/>
                <a:ea typeface="標楷體" pitchFamily="65" charset="-120"/>
                <a:cs typeface="Times New Roman" panose="02020603050405020304" pitchFamily="18" charset="0"/>
              </a:rPr>
              <a:t>倍數，共同</a:t>
            </a:r>
            <a:r>
              <a:rPr lang="zh-TW" altLang="en-US" sz="2400" dirty="0">
                <a:latin typeface="Times New Roman" panose="02020603050405020304" pitchFamily="18" charset="0"/>
                <a:ea typeface="標楷體" pitchFamily="65" charset="-120"/>
                <a:cs typeface="Times New Roman" panose="02020603050405020304" pitchFamily="18" charset="0"/>
              </a:rPr>
              <a:t>科目</a:t>
            </a:r>
            <a:r>
              <a:rPr lang="en-US" altLang="zh-TW" sz="2400" dirty="0">
                <a:latin typeface="Times New Roman" pitchFamily="18" charset="0"/>
                <a:ea typeface="標楷體" pitchFamily="65" charset="-120"/>
                <a:cs typeface="Times New Roman" pitchFamily="18" charset="0"/>
              </a:rPr>
              <a:t>×1</a:t>
            </a:r>
            <a:r>
              <a:rPr lang="zh-TW" altLang="en-US" sz="2400" dirty="0">
                <a:latin typeface="Times New Roman" panose="02020603050405020304" pitchFamily="18" charset="0"/>
                <a:ea typeface="標楷體" pitchFamily="65" charset="-120"/>
                <a:cs typeface="Times New Roman" panose="02020603050405020304" pitchFamily="18" charset="0"/>
              </a:rPr>
              <a:t>、專業科目</a:t>
            </a:r>
            <a:r>
              <a:rPr lang="en-US" altLang="zh-TW" sz="2400" dirty="0">
                <a:latin typeface="Times New Roman" panose="02020603050405020304" pitchFamily="18" charset="0"/>
                <a:ea typeface="標楷體" pitchFamily="65" charset="-120"/>
                <a:cs typeface="Times New Roman" panose="02020603050405020304" pitchFamily="18" charset="0"/>
              </a:rPr>
              <a:t>×</a:t>
            </a:r>
            <a:r>
              <a:rPr lang="en-US" altLang="zh-TW" sz="2400" dirty="0" smtClean="0">
                <a:latin typeface="Times New Roman" panose="02020603050405020304" pitchFamily="18" charset="0"/>
                <a:ea typeface="標楷體" pitchFamily="65" charset="-120"/>
                <a:cs typeface="Times New Roman" panose="02020603050405020304" pitchFamily="18" charset="0"/>
              </a:rPr>
              <a:t>2</a:t>
            </a:r>
            <a:r>
              <a:rPr lang="zh-TW" altLang="en-US" sz="2400" dirty="0" smtClean="0">
                <a:latin typeface="Times New Roman" panose="02020603050405020304" pitchFamily="18" charset="0"/>
                <a:ea typeface="標楷體" pitchFamily="65" charset="-120"/>
                <a:cs typeface="Times New Roman" panose="02020603050405020304" pitchFamily="18" charset="0"/>
              </a:rPr>
              <a:t>，計算</a:t>
            </a:r>
            <a:r>
              <a:rPr lang="zh-TW" altLang="en-US" sz="2400" dirty="0">
                <a:latin typeface="Times New Roman" panose="02020603050405020304" pitchFamily="18" charset="0"/>
                <a:ea typeface="標楷體" pitchFamily="65" charset="-120"/>
                <a:cs typeface="Times New Roman" panose="02020603050405020304" pitchFamily="18" charset="0"/>
              </a:rPr>
              <a:t>至小數點第二位</a:t>
            </a:r>
            <a:r>
              <a:rPr lang="en-US" altLang="zh-TW" sz="2400" dirty="0" smtClean="0">
                <a:latin typeface="Times New Roman" panose="02020603050405020304" pitchFamily="18" charset="0"/>
                <a:ea typeface="標楷體" pitchFamily="65" charset="-120"/>
                <a:cs typeface="Times New Roman" panose="02020603050405020304" pitchFamily="18" charset="0"/>
              </a:rPr>
              <a:t>(</a:t>
            </a:r>
            <a:r>
              <a:rPr lang="zh-TW" altLang="en-US" sz="2400" dirty="0" smtClean="0">
                <a:latin typeface="Times New Roman" panose="02020603050405020304" pitchFamily="18" charset="0"/>
                <a:ea typeface="標楷體" pitchFamily="65" charset="-120"/>
                <a:cs typeface="Times New Roman" panose="02020603050405020304" pitchFamily="18" charset="0"/>
              </a:rPr>
              <a:t>為一般生之總成績</a:t>
            </a:r>
            <a:r>
              <a:rPr lang="en-US" altLang="zh-TW" sz="2400" dirty="0" smtClean="0">
                <a:latin typeface="Times New Roman" panose="02020603050405020304" pitchFamily="18" charset="0"/>
                <a:ea typeface="標楷體" pitchFamily="65" charset="-120"/>
                <a:cs typeface="Times New Roman" panose="02020603050405020304" pitchFamily="18" charset="0"/>
              </a:rPr>
              <a:t>)</a:t>
            </a:r>
            <a:r>
              <a:rPr lang="zh-TW" altLang="en-US" sz="2400" dirty="0">
                <a:latin typeface="Times New Roman" panose="02020603050405020304" pitchFamily="18" charset="0"/>
                <a:ea typeface="標楷體" pitchFamily="65" charset="-120"/>
                <a:cs typeface="Times New Roman" panose="02020603050405020304" pitchFamily="18" charset="0"/>
              </a:rPr>
              <a:t>，</a:t>
            </a:r>
            <a:r>
              <a:rPr lang="zh-TW" altLang="en-US" sz="2400" dirty="0" smtClean="0">
                <a:latin typeface="Times New Roman" panose="02020603050405020304" pitchFamily="18" charset="0"/>
                <a:ea typeface="標楷體" pitchFamily="65" charset="-120"/>
                <a:cs typeface="Times New Roman" panose="02020603050405020304" pitchFamily="18" charset="0"/>
              </a:rPr>
              <a:t>另跨群</a:t>
            </a:r>
            <a:r>
              <a:rPr lang="en-US" altLang="zh-TW" sz="2400" dirty="0" smtClean="0">
                <a:latin typeface="Times New Roman" panose="02020603050405020304" pitchFamily="18" charset="0"/>
                <a:ea typeface="標楷體" pitchFamily="65" charset="-120"/>
                <a:cs typeface="Times New Roman" panose="02020603050405020304" pitchFamily="18" charset="0"/>
              </a:rPr>
              <a:t>(</a:t>
            </a:r>
            <a:r>
              <a:rPr lang="zh-TW" altLang="en-US" sz="2400" dirty="0" smtClean="0">
                <a:latin typeface="Times New Roman" panose="02020603050405020304" pitchFamily="18" charset="0"/>
                <a:ea typeface="標楷體" pitchFamily="65" charset="-120"/>
                <a:cs typeface="Times New Roman" panose="02020603050405020304" pitchFamily="18" charset="0"/>
              </a:rPr>
              <a:t>類</a:t>
            </a:r>
            <a:r>
              <a:rPr lang="en-US" altLang="zh-TW" sz="2400" dirty="0" smtClean="0">
                <a:latin typeface="Times New Roman" panose="02020603050405020304" pitchFamily="18" charset="0"/>
                <a:ea typeface="標楷體" pitchFamily="65" charset="-120"/>
                <a:cs typeface="Times New Roman" panose="02020603050405020304" pitchFamily="18" charset="0"/>
              </a:rPr>
              <a:t>)</a:t>
            </a:r>
            <a:r>
              <a:rPr lang="zh-TW" altLang="en-US" sz="2400" dirty="0" smtClean="0">
                <a:latin typeface="Times New Roman" panose="02020603050405020304" pitchFamily="18" charset="0"/>
                <a:ea typeface="標楷體" pitchFamily="65" charset="-120"/>
                <a:cs typeface="Times New Roman" panose="02020603050405020304" pitchFamily="18" charset="0"/>
              </a:rPr>
              <a:t>考生</a:t>
            </a:r>
            <a:r>
              <a:rPr lang="zh-TW" altLang="en-US" sz="2400" dirty="0">
                <a:latin typeface="Times New Roman" panose="02020603050405020304" pitchFamily="18" charset="0"/>
                <a:ea typeface="標楷體" pitchFamily="65" charset="-120"/>
                <a:cs typeface="Times New Roman" panose="02020603050405020304" pitchFamily="18" charset="0"/>
              </a:rPr>
              <a:t>之成績依其所登記之</a:t>
            </a:r>
            <a:r>
              <a:rPr lang="zh-TW" altLang="en-US" sz="2400" dirty="0" smtClean="0">
                <a:latin typeface="Times New Roman" panose="02020603050405020304" pitchFamily="18" charset="0"/>
                <a:ea typeface="標楷體" pitchFamily="65" charset="-120"/>
                <a:cs typeface="Times New Roman" panose="02020603050405020304" pitchFamily="18" charset="0"/>
              </a:rPr>
              <a:t>群</a:t>
            </a:r>
            <a:r>
              <a:rPr lang="en-US" altLang="zh-TW" sz="2400" dirty="0" smtClean="0">
                <a:latin typeface="Times New Roman" panose="02020603050405020304" pitchFamily="18" charset="0"/>
                <a:ea typeface="標楷體" pitchFamily="65" charset="-120"/>
                <a:cs typeface="Times New Roman" panose="02020603050405020304" pitchFamily="18" charset="0"/>
              </a:rPr>
              <a:t>(</a:t>
            </a:r>
            <a:r>
              <a:rPr lang="zh-TW" altLang="en-US" sz="2400" dirty="0" smtClean="0">
                <a:latin typeface="Times New Roman" panose="02020603050405020304" pitchFamily="18" charset="0"/>
                <a:ea typeface="標楷體" pitchFamily="65" charset="-120"/>
                <a:cs typeface="Times New Roman" panose="02020603050405020304" pitchFamily="18" charset="0"/>
              </a:rPr>
              <a:t>類</a:t>
            </a:r>
            <a:r>
              <a:rPr lang="en-US" altLang="zh-TW" sz="2400" dirty="0" smtClean="0">
                <a:latin typeface="Times New Roman" panose="02020603050405020304" pitchFamily="18" charset="0"/>
                <a:ea typeface="標楷體" pitchFamily="65" charset="-120"/>
                <a:cs typeface="Times New Roman" panose="02020603050405020304" pitchFamily="18" charset="0"/>
              </a:rPr>
              <a:t>)</a:t>
            </a:r>
            <a:r>
              <a:rPr lang="zh-TW" altLang="en-US" sz="2400" dirty="0" smtClean="0">
                <a:latin typeface="Times New Roman" panose="02020603050405020304" pitchFamily="18" charset="0"/>
                <a:ea typeface="標楷體" pitchFamily="65" charset="-120"/>
                <a:cs typeface="Times New Roman" panose="02020603050405020304" pitchFamily="18" charset="0"/>
              </a:rPr>
              <a:t>別</a:t>
            </a:r>
            <a:r>
              <a:rPr lang="zh-TW" altLang="en-US" sz="2400" dirty="0">
                <a:latin typeface="Times New Roman" panose="02020603050405020304" pitchFamily="18" charset="0"/>
                <a:ea typeface="標楷體" pitchFamily="65" charset="-120"/>
                <a:cs typeface="Times New Roman" panose="02020603050405020304" pitchFamily="18" charset="0"/>
              </a:rPr>
              <a:t>分開計算</a:t>
            </a:r>
            <a:r>
              <a:rPr lang="zh-TW" altLang="en-US" sz="2400" dirty="0" smtClean="0">
                <a:latin typeface="Times New Roman" panose="02020603050405020304" pitchFamily="18" charset="0"/>
                <a:ea typeface="標楷體" pitchFamily="65" charset="-120"/>
                <a:cs typeface="Times New Roman" panose="02020603050405020304" pitchFamily="18" charset="0"/>
              </a:rPr>
              <a:t>。</a:t>
            </a:r>
            <a:endParaRPr lang="en-US" altLang="zh-TW" sz="2400" dirty="0" smtClean="0">
              <a:latin typeface="Times New Roman" panose="02020603050405020304" pitchFamily="18" charset="0"/>
              <a:ea typeface="標楷體" pitchFamily="65" charset="-120"/>
              <a:cs typeface="Times New Roman" panose="02020603050405020304" pitchFamily="18" charset="0"/>
            </a:endParaRPr>
          </a:p>
          <a:p>
            <a:pPr marL="342900" indent="-342900" eaLnBrk="0" hangingPunct="0">
              <a:spcBef>
                <a:spcPts val="1800"/>
              </a:spcBef>
              <a:buFontTx/>
              <a:buBlip>
                <a:blip r:embed="rId3"/>
              </a:buBlip>
            </a:pPr>
            <a:r>
              <a:rPr lang="zh-TW" altLang="en-US" sz="2400" dirty="0" smtClean="0">
                <a:latin typeface="Times New Roman" panose="02020603050405020304" pitchFamily="18" charset="0"/>
                <a:ea typeface="標楷體" pitchFamily="65" charset="-120"/>
                <a:cs typeface="Times New Roman" panose="02020603050405020304" pitchFamily="18" charset="0"/>
              </a:rPr>
              <a:t>範例：考生</a:t>
            </a:r>
            <a:r>
              <a:rPr lang="zh-TW" altLang="en-US" sz="2400" dirty="0">
                <a:latin typeface="Times New Roman" panose="02020603050405020304" pitchFamily="18" charset="0"/>
                <a:ea typeface="標楷體" pitchFamily="65" charset="-120"/>
                <a:cs typeface="Times New Roman" panose="02020603050405020304" pitchFamily="18" charset="0"/>
              </a:rPr>
              <a:t>王小明統測</a:t>
            </a:r>
            <a:r>
              <a:rPr lang="zh-TW" altLang="en-US" sz="2400" dirty="0" smtClean="0">
                <a:latin typeface="Times New Roman" panose="02020603050405020304" pitchFamily="18" charset="0"/>
                <a:ea typeface="標楷體" pitchFamily="65" charset="-120"/>
                <a:cs typeface="Times New Roman" panose="02020603050405020304" pitchFamily="18" charset="0"/>
              </a:rPr>
              <a:t>分數：</a:t>
            </a:r>
            <a:r>
              <a:rPr lang="en-US" altLang="zh-TW" sz="2400" dirty="0">
                <a:latin typeface="Times New Roman" panose="02020603050405020304" pitchFamily="18" charset="0"/>
                <a:ea typeface="標楷體" pitchFamily="65" charset="-120"/>
                <a:cs typeface="Times New Roman" panose="02020603050405020304" pitchFamily="18" charset="0"/>
              </a:rPr>
              <a:t/>
            </a:r>
            <a:br>
              <a:rPr lang="en-US" altLang="zh-TW" sz="2400" dirty="0">
                <a:latin typeface="Times New Roman" panose="02020603050405020304" pitchFamily="18" charset="0"/>
                <a:ea typeface="標楷體" pitchFamily="65" charset="-120"/>
                <a:cs typeface="Times New Roman" panose="02020603050405020304" pitchFamily="18" charset="0"/>
              </a:rPr>
            </a:br>
            <a:r>
              <a:rPr lang="zh-TW" altLang="en-US" sz="2400" dirty="0" smtClean="0">
                <a:latin typeface="Times New Roman" panose="02020603050405020304" pitchFamily="18" charset="0"/>
                <a:ea typeface="標楷體" pitchFamily="65" charset="-120"/>
                <a:cs typeface="Times New Roman" panose="02020603050405020304" pitchFamily="18" charset="0"/>
              </a:rPr>
              <a:t>國文：</a:t>
            </a:r>
            <a:r>
              <a:rPr lang="en-US" altLang="zh-TW" sz="2400" dirty="0" smtClean="0">
                <a:latin typeface="Times New Roman" panose="02020603050405020304" pitchFamily="18" charset="0"/>
                <a:ea typeface="標楷體" pitchFamily="65" charset="-120"/>
                <a:cs typeface="Times New Roman" panose="02020603050405020304" pitchFamily="18" charset="0"/>
              </a:rPr>
              <a:t>86</a:t>
            </a:r>
            <a:r>
              <a:rPr lang="zh-TW" altLang="en-US" sz="2400" dirty="0">
                <a:latin typeface="Times New Roman" panose="02020603050405020304" pitchFamily="18" charset="0"/>
                <a:ea typeface="標楷體" pitchFamily="65" charset="-120"/>
                <a:cs typeface="Times New Roman" panose="02020603050405020304" pitchFamily="18" charset="0"/>
              </a:rPr>
              <a:t>分、</a:t>
            </a:r>
            <a:r>
              <a:rPr lang="zh-TW" altLang="en-US" sz="2400" dirty="0" smtClean="0">
                <a:latin typeface="Times New Roman" panose="02020603050405020304" pitchFamily="18" charset="0"/>
                <a:ea typeface="標楷體" pitchFamily="65" charset="-120"/>
                <a:cs typeface="Times New Roman" panose="02020603050405020304" pitchFamily="18" charset="0"/>
              </a:rPr>
              <a:t>英文：</a:t>
            </a:r>
            <a:r>
              <a:rPr lang="en-US" altLang="zh-TW" sz="2400" dirty="0" smtClean="0">
                <a:latin typeface="Times New Roman" panose="02020603050405020304" pitchFamily="18" charset="0"/>
                <a:ea typeface="標楷體" pitchFamily="65" charset="-120"/>
                <a:cs typeface="Times New Roman" panose="02020603050405020304" pitchFamily="18" charset="0"/>
              </a:rPr>
              <a:t>90</a:t>
            </a:r>
            <a:r>
              <a:rPr lang="zh-TW" altLang="en-US" sz="2400" dirty="0">
                <a:latin typeface="Times New Roman" panose="02020603050405020304" pitchFamily="18" charset="0"/>
                <a:ea typeface="標楷體" pitchFamily="65" charset="-120"/>
                <a:cs typeface="Times New Roman" panose="02020603050405020304" pitchFamily="18" charset="0"/>
              </a:rPr>
              <a:t>分、</a:t>
            </a:r>
            <a:r>
              <a:rPr lang="zh-TW" altLang="en-US" sz="2400" dirty="0" smtClean="0">
                <a:latin typeface="Times New Roman" panose="02020603050405020304" pitchFamily="18" charset="0"/>
                <a:ea typeface="標楷體" pitchFamily="65" charset="-120"/>
                <a:cs typeface="Times New Roman" panose="02020603050405020304" pitchFamily="18" charset="0"/>
              </a:rPr>
              <a:t>數學：</a:t>
            </a:r>
            <a:r>
              <a:rPr lang="en-US" altLang="zh-TW" sz="2400" dirty="0" smtClean="0">
                <a:latin typeface="Times New Roman" panose="02020603050405020304" pitchFamily="18" charset="0"/>
                <a:ea typeface="標楷體" pitchFamily="65" charset="-120"/>
                <a:cs typeface="Times New Roman" panose="02020603050405020304" pitchFamily="18" charset="0"/>
              </a:rPr>
              <a:t>64</a:t>
            </a:r>
            <a:r>
              <a:rPr lang="zh-TW" altLang="en-US" sz="2400" dirty="0" smtClean="0">
                <a:latin typeface="Times New Roman" panose="02020603050405020304" pitchFamily="18" charset="0"/>
                <a:ea typeface="標楷體" pitchFamily="65" charset="-120"/>
                <a:cs typeface="Times New Roman" panose="02020603050405020304" pitchFamily="18" charset="0"/>
              </a:rPr>
              <a:t>分</a:t>
            </a:r>
            <a:r>
              <a:rPr lang="en-US" altLang="zh-TW" sz="2400" dirty="0">
                <a:latin typeface="Times New Roman" panose="02020603050405020304" pitchFamily="18" charset="0"/>
                <a:ea typeface="標楷體" pitchFamily="65" charset="-120"/>
                <a:cs typeface="Times New Roman" panose="02020603050405020304" pitchFamily="18" charset="0"/>
              </a:rPr>
              <a:t/>
            </a:r>
            <a:br>
              <a:rPr lang="en-US" altLang="zh-TW" sz="2400" dirty="0">
                <a:latin typeface="Times New Roman" panose="02020603050405020304" pitchFamily="18" charset="0"/>
                <a:ea typeface="標楷體" pitchFamily="65" charset="-120"/>
                <a:cs typeface="Times New Roman" panose="02020603050405020304" pitchFamily="18" charset="0"/>
              </a:rPr>
            </a:br>
            <a:r>
              <a:rPr lang="zh-TW" altLang="en-US" sz="2400" dirty="0">
                <a:latin typeface="Times New Roman" panose="02020603050405020304" pitchFamily="18" charset="0"/>
                <a:ea typeface="標楷體" pitchFamily="65" charset="-120"/>
                <a:cs typeface="Times New Roman" panose="02020603050405020304" pitchFamily="18" charset="0"/>
              </a:rPr>
              <a:t>專業科目</a:t>
            </a:r>
            <a:r>
              <a:rPr lang="en-US" altLang="zh-TW" sz="2400" dirty="0">
                <a:latin typeface="Times New Roman" panose="02020603050405020304" pitchFamily="18" charset="0"/>
                <a:ea typeface="標楷體" pitchFamily="65" charset="-120"/>
                <a:cs typeface="Times New Roman" panose="02020603050405020304" pitchFamily="18" charset="0"/>
              </a:rPr>
              <a:t>(</a:t>
            </a:r>
            <a:r>
              <a:rPr lang="zh-TW" altLang="en-US" sz="2400" dirty="0">
                <a:latin typeface="Times New Roman" panose="02020603050405020304" pitchFamily="18" charset="0"/>
                <a:ea typeface="標楷體" pitchFamily="65" charset="-120"/>
                <a:cs typeface="Times New Roman" panose="02020603050405020304" pitchFamily="18" charset="0"/>
              </a:rPr>
              <a:t>一</a:t>
            </a:r>
            <a:r>
              <a:rPr lang="en-US" altLang="zh-TW" sz="2400" dirty="0" smtClean="0">
                <a:latin typeface="Times New Roman" panose="02020603050405020304" pitchFamily="18" charset="0"/>
                <a:ea typeface="標楷體" pitchFamily="65" charset="-120"/>
                <a:cs typeface="Times New Roman" panose="02020603050405020304" pitchFamily="18" charset="0"/>
              </a:rPr>
              <a:t>)</a:t>
            </a:r>
            <a:r>
              <a:rPr lang="zh-TW" altLang="en-US" sz="2400" dirty="0" smtClean="0">
                <a:latin typeface="Times New Roman" panose="02020603050405020304" pitchFamily="18" charset="0"/>
                <a:ea typeface="標楷體" pitchFamily="65" charset="-120"/>
                <a:cs typeface="Times New Roman" panose="02020603050405020304" pitchFamily="18" charset="0"/>
              </a:rPr>
              <a:t>：</a:t>
            </a:r>
            <a:r>
              <a:rPr lang="en-US" altLang="zh-TW" sz="2400" dirty="0" smtClean="0">
                <a:latin typeface="Times New Roman" panose="02020603050405020304" pitchFamily="18" charset="0"/>
                <a:ea typeface="標楷體" pitchFamily="65" charset="-120"/>
                <a:cs typeface="Times New Roman" panose="02020603050405020304" pitchFamily="18" charset="0"/>
              </a:rPr>
              <a:t>60</a:t>
            </a:r>
            <a:r>
              <a:rPr lang="zh-TW" altLang="en-US" sz="2400" dirty="0">
                <a:latin typeface="Times New Roman" panose="02020603050405020304" pitchFamily="18" charset="0"/>
                <a:ea typeface="標楷體" pitchFamily="65" charset="-120"/>
                <a:cs typeface="Times New Roman" panose="02020603050405020304" pitchFamily="18" charset="0"/>
              </a:rPr>
              <a:t>分、專業科目</a:t>
            </a:r>
            <a:r>
              <a:rPr lang="en-US" altLang="zh-TW" sz="2400" dirty="0">
                <a:latin typeface="Times New Roman" panose="02020603050405020304" pitchFamily="18" charset="0"/>
                <a:ea typeface="標楷體" pitchFamily="65" charset="-120"/>
                <a:cs typeface="Times New Roman" panose="02020603050405020304" pitchFamily="18" charset="0"/>
              </a:rPr>
              <a:t>(</a:t>
            </a:r>
            <a:r>
              <a:rPr lang="zh-TW" altLang="en-US" sz="2400" dirty="0">
                <a:latin typeface="Times New Roman" panose="02020603050405020304" pitchFamily="18" charset="0"/>
                <a:ea typeface="標楷體" pitchFamily="65" charset="-120"/>
                <a:cs typeface="Times New Roman" panose="02020603050405020304" pitchFamily="18" charset="0"/>
              </a:rPr>
              <a:t>二</a:t>
            </a:r>
            <a:r>
              <a:rPr lang="en-US" altLang="zh-TW" sz="2400" dirty="0" smtClean="0">
                <a:latin typeface="Times New Roman" panose="02020603050405020304" pitchFamily="18" charset="0"/>
                <a:ea typeface="標楷體" pitchFamily="65" charset="-120"/>
                <a:cs typeface="Times New Roman" panose="02020603050405020304" pitchFamily="18" charset="0"/>
              </a:rPr>
              <a:t>)</a:t>
            </a:r>
            <a:r>
              <a:rPr lang="zh-TW" altLang="en-US" sz="2400" dirty="0" smtClean="0">
                <a:latin typeface="Times New Roman" panose="02020603050405020304" pitchFamily="18" charset="0"/>
                <a:ea typeface="標楷體" pitchFamily="65" charset="-120"/>
                <a:cs typeface="Times New Roman" panose="02020603050405020304" pitchFamily="18" charset="0"/>
              </a:rPr>
              <a:t>：</a:t>
            </a:r>
            <a:r>
              <a:rPr lang="en-US" altLang="zh-TW" sz="2400" dirty="0" smtClean="0">
                <a:latin typeface="Times New Roman" panose="02020603050405020304" pitchFamily="18" charset="0"/>
                <a:ea typeface="標楷體" pitchFamily="65" charset="-120"/>
                <a:cs typeface="Times New Roman" panose="02020603050405020304" pitchFamily="18" charset="0"/>
              </a:rPr>
              <a:t>50</a:t>
            </a:r>
            <a:r>
              <a:rPr lang="zh-TW" altLang="en-US" sz="2400" dirty="0">
                <a:latin typeface="Times New Roman" panose="02020603050405020304" pitchFamily="18" charset="0"/>
                <a:ea typeface="標楷體" pitchFamily="65" charset="-120"/>
                <a:cs typeface="Times New Roman" panose="02020603050405020304" pitchFamily="18" charset="0"/>
              </a:rPr>
              <a:t>分</a:t>
            </a:r>
            <a:r>
              <a:rPr lang="en-US" altLang="zh-TW" sz="2400" dirty="0">
                <a:latin typeface="Times New Roman" panose="02020603050405020304" pitchFamily="18" charset="0"/>
                <a:ea typeface="標楷體" pitchFamily="65" charset="-120"/>
                <a:cs typeface="Times New Roman" panose="02020603050405020304" pitchFamily="18" charset="0"/>
              </a:rPr>
              <a:t/>
            </a:r>
            <a:br>
              <a:rPr lang="en-US" altLang="zh-TW" sz="2400" dirty="0">
                <a:latin typeface="Times New Roman" panose="02020603050405020304" pitchFamily="18" charset="0"/>
                <a:ea typeface="標楷體" pitchFamily="65" charset="-120"/>
                <a:cs typeface="Times New Roman" panose="02020603050405020304" pitchFamily="18" charset="0"/>
              </a:rPr>
            </a:br>
            <a:r>
              <a:rPr lang="zh-TW" altLang="en-US" sz="2400" b="1" dirty="0" smtClean="0">
                <a:latin typeface="Times New Roman" panose="02020603050405020304" pitchFamily="18" charset="0"/>
                <a:ea typeface="標楷體" pitchFamily="65" charset="-120"/>
                <a:cs typeface="Times New Roman" panose="02020603050405020304" pitchFamily="18" charset="0"/>
              </a:rPr>
              <a:t>總分數</a:t>
            </a:r>
            <a:r>
              <a:rPr lang="zh-TW" altLang="en-US" sz="2400" dirty="0" smtClean="0">
                <a:latin typeface="Times New Roman" panose="02020603050405020304" pitchFamily="18" charset="0"/>
                <a:ea typeface="標楷體" pitchFamily="65" charset="-120"/>
                <a:cs typeface="Times New Roman" panose="02020603050405020304" pitchFamily="18" charset="0"/>
              </a:rPr>
              <a:t>為：</a:t>
            </a:r>
            <a:r>
              <a:rPr lang="en-US" altLang="zh-TW" sz="2400" dirty="0" smtClean="0">
                <a:latin typeface="Times New Roman" panose="02020603050405020304" pitchFamily="18" charset="0"/>
                <a:ea typeface="標楷體" pitchFamily="65" charset="-120"/>
                <a:cs typeface="Times New Roman" panose="02020603050405020304" pitchFamily="18" charset="0"/>
              </a:rPr>
              <a:t>(</a:t>
            </a:r>
            <a:r>
              <a:rPr lang="en-US" altLang="zh-TW" sz="2400" dirty="0">
                <a:latin typeface="Times New Roman" pitchFamily="18" charset="0"/>
                <a:ea typeface="標楷體" pitchFamily="65" charset="-120"/>
                <a:cs typeface="Times New Roman" panose="02020603050405020304" pitchFamily="18" charset="0"/>
              </a:rPr>
              <a:t>86×1)+(90×1)+(64×1)+(60×2)+(50×2)=460</a:t>
            </a:r>
            <a:r>
              <a:rPr lang="zh-TW" altLang="en-US" sz="2400" dirty="0">
                <a:latin typeface="Times New Roman" pitchFamily="18" charset="0"/>
                <a:ea typeface="標楷體" pitchFamily="65" charset="-120"/>
                <a:cs typeface="Times New Roman" panose="02020603050405020304" pitchFamily="18" charset="0"/>
              </a:rPr>
              <a:t>。</a:t>
            </a:r>
            <a:endParaRPr lang="en-US" altLang="zh-TW" sz="2400" dirty="0">
              <a:latin typeface="Times New Roman" pitchFamily="18" charset="0"/>
              <a:ea typeface="標楷體" pitchFamily="65" charset="-120"/>
              <a:cs typeface="Times New Roman" panose="02020603050405020304" pitchFamily="18" charset="0"/>
            </a:endParaRPr>
          </a:p>
          <a:p>
            <a:pPr marL="342900" indent="-342900" eaLnBrk="0" hangingPunct="0">
              <a:spcBef>
                <a:spcPts val="1800"/>
              </a:spcBef>
              <a:buFontTx/>
              <a:buBlip>
                <a:blip r:embed="rId3"/>
              </a:buBlip>
            </a:pPr>
            <a:r>
              <a:rPr lang="zh-TW" altLang="en-US" sz="2400" dirty="0" smtClean="0">
                <a:latin typeface="Times New Roman" panose="02020603050405020304" pitchFamily="18" charset="0"/>
                <a:ea typeface="標楷體" pitchFamily="65" charset="-120"/>
                <a:cs typeface="Times New Roman" panose="02020603050405020304" pitchFamily="18" charset="0"/>
              </a:rPr>
              <a:t>王小明</a:t>
            </a:r>
            <a:r>
              <a:rPr lang="zh-TW" altLang="en-US" sz="2400" dirty="0">
                <a:latin typeface="Times New Roman" panose="02020603050405020304" pitchFamily="18" charset="0"/>
                <a:ea typeface="標楷體" pitchFamily="65" charset="-120"/>
                <a:cs typeface="Times New Roman" panose="02020603050405020304" pitchFamily="18" charset="0"/>
              </a:rPr>
              <a:t>之總</a:t>
            </a:r>
            <a:r>
              <a:rPr lang="zh-TW" altLang="en-US" sz="2400" dirty="0" smtClean="0">
                <a:latin typeface="Times New Roman" panose="02020603050405020304" pitchFamily="18" charset="0"/>
                <a:ea typeface="標楷體" pitchFamily="65" charset="-120"/>
                <a:cs typeface="Times New Roman" panose="02020603050405020304" pitchFamily="18" charset="0"/>
              </a:rPr>
              <a:t>分數為</a:t>
            </a:r>
            <a:r>
              <a:rPr lang="en-US" altLang="zh-TW" sz="2400" dirty="0">
                <a:latin typeface="Times New Roman" pitchFamily="18" charset="0"/>
                <a:ea typeface="標楷體" pitchFamily="65" charset="-120"/>
                <a:cs typeface="Times New Roman" panose="02020603050405020304" pitchFamily="18" charset="0"/>
              </a:rPr>
              <a:t>460</a:t>
            </a:r>
            <a:r>
              <a:rPr lang="zh-TW" altLang="en-US" sz="2400" dirty="0">
                <a:latin typeface="Times New Roman" pitchFamily="18" charset="0"/>
                <a:ea typeface="標楷體" pitchFamily="65" charset="-120"/>
                <a:cs typeface="Times New Roman" panose="02020603050405020304" pitchFamily="18" charset="0"/>
              </a:rPr>
              <a:t>分。</a:t>
            </a:r>
            <a:endParaRPr lang="en-US" altLang="zh-TW" sz="2400" dirty="0">
              <a:latin typeface="Times New Roman" pitchFamily="18" charset="0"/>
              <a:ea typeface="標楷體" pitchFamily="65" charset="-120"/>
              <a:cs typeface="Times New Roman" panose="02020603050405020304" pitchFamily="18" charset="0"/>
            </a:endParaRPr>
          </a:p>
        </p:txBody>
      </p:sp>
      <p:sp>
        <p:nvSpPr>
          <p:cNvPr id="36868" name="文字方塊 5"/>
          <p:cNvSpPr txBox="1">
            <a:spLocks noChangeArrowheads="1"/>
          </p:cNvSpPr>
          <p:nvPr/>
        </p:nvSpPr>
        <p:spPr bwMode="auto">
          <a:xfrm>
            <a:off x="5642897" y="1099595"/>
            <a:ext cx="2376264" cy="523875"/>
          </a:xfrm>
          <a:prstGeom prst="rect">
            <a:avLst/>
          </a:prstGeom>
          <a:noFill/>
          <a:ln w="9525">
            <a:noFill/>
            <a:miter lim="800000"/>
            <a:headEnd/>
            <a:tailEnd/>
          </a:ln>
        </p:spPr>
        <p:txBody>
          <a:bodyPr wrap="square">
            <a:spAutoFit/>
          </a:bodyPr>
          <a:lstStyle/>
          <a:p>
            <a:r>
              <a:rPr lang="zh-TW" altLang="en-US" sz="2800" b="1" dirty="0">
                <a:solidFill>
                  <a:srgbClr val="0000CC"/>
                </a:solidFill>
                <a:latin typeface="標楷體" pitchFamily="65" charset="-120"/>
                <a:ea typeface="標楷體" pitchFamily="65" charset="-120"/>
              </a:rPr>
              <a:t>一般生總分數</a:t>
            </a:r>
            <a:r>
              <a:rPr lang="zh-TW" altLang="en-US" sz="2800" dirty="0">
                <a:latin typeface="標楷體" pitchFamily="65" charset="-120"/>
                <a:ea typeface="標楷體" pitchFamily="65" charset="-120"/>
              </a:rPr>
              <a:t> </a:t>
            </a:r>
            <a:endParaRPr lang="zh-TW" altLang="en-US" sz="2800" b="1" dirty="0">
              <a:solidFill>
                <a:srgbClr val="FF0000"/>
              </a:solidFill>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19</a:t>
            </a:fld>
            <a:endParaRPr lang="en-US" altLang="zh-TW"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5"/>
          <p:cNvSpPr>
            <a:spLocks noGrp="1" noChangeArrowheads="1"/>
          </p:cNvSpPr>
          <p:nvPr>
            <p:ph type="title"/>
          </p:nvPr>
        </p:nvSpPr>
        <p:spPr>
          <a:xfrm>
            <a:off x="395288" y="130175"/>
            <a:ext cx="7834312" cy="777875"/>
          </a:xfrm>
        </p:spPr>
        <p:txBody>
          <a:bodyPr/>
          <a:lstStyle/>
          <a:p>
            <a:pPr eaLnBrk="1" hangingPunct="1"/>
            <a:r>
              <a:rPr lang="zh-TW" altLang="en-US" sz="5400" dirty="0" smtClean="0">
                <a:solidFill>
                  <a:srgbClr val="FF0000"/>
                </a:solidFill>
                <a:latin typeface="標楷體" pitchFamily="65" charset="-120"/>
                <a:ea typeface="標楷體" pitchFamily="65" charset="-120"/>
              </a:rPr>
              <a:t>說明內容</a:t>
            </a:r>
            <a:endParaRPr lang="zh-TW" altLang="en-US" sz="5400" dirty="0" smtClean="0">
              <a:solidFill>
                <a:srgbClr val="FF0000"/>
              </a:solidFill>
              <a:ea typeface="華康儷中黑" pitchFamily="49" charset="-120"/>
            </a:endParaRPr>
          </a:p>
        </p:txBody>
      </p:sp>
      <p:sp>
        <p:nvSpPr>
          <p:cNvPr id="6" name="Rectangle 3"/>
          <p:cNvSpPr txBox="1">
            <a:spLocks noChangeArrowheads="1"/>
          </p:cNvSpPr>
          <p:nvPr/>
        </p:nvSpPr>
        <p:spPr bwMode="auto">
          <a:xfrm>
            <a:off x="1979712" y="2420889"/>
            <a:ext cx="5976664" cy="2376264"/>
          </a:xfrm>
          <a:prstGeom prst="rect">
            <a:avLst/>
          </a:prstGeom>
          <a:noFill/>
          <a:ln w="9525">
            <a:noFill/>
            <a:miter lim="800000"/>
            <a:headEnd/>
            <a:tailEnd/>
          </a:ln>
        </p:spPr>
        <p:txBody>
          <a:bodyPr/>
          <a:lstStyle/>
          <a:p>
            <a:pPr marL="992188" indent="-992188">
              <a:lnSpc>
                <a:spcPct val="90000"/>
              </a:lnSpc>
              <a:spcBef>
                <a:spcPct val="10000"/>
              </a:spcBef>
              <a:buClr>
                <a:schemeClr val="tx1"/>
              </a:buClr>
              <a:tabLst>
                <a:tab pos="992188" algn="l"/>
              </a:tabLst>
            </a:pPr>
            <a:r>
              <a:rPr lang="zh-TW" altLang="en-US" sz="4800" dirty="0">
                <a:latin typeface="Times New Roman" pitchFamily="18" charset="0"/>
                <a:ea typeface="標楷體" pitchFamily="65" charset="-120"/>
              </a:rPr>
              <a:t>一</a:t>
            </a:r>
            <a:r>
              <a:rPr lang="zh-TW" altLang="en-US" sz="4800" dirty="0" smtClean="0">
                <a:latin typeface="Times New Roman" pitchFamily="18" charset="0"/>
                <a:ea typeface="標楷體" pitchFamily="65" charset="-120"/>
              </a:rPr>
              <a:t>、</a:t>
            </a:r>
            <a:r>
              <a:rPr lang="zh-TW" altLang="en-US" sz="4800" dirty="0">
                <a:latin typeface="Times New Roman" pitchFamily="18" charset="0"/>
                <a:ea typeface="標楷體" pitchFamily="65" charset="-120"/>
              </a:rPr>
              <a:t>重要日程</a:t>
            </a:r>
            <a:endParaRPr lang="en-US" altLang="zh-TW" sz="4800" dirty="0">
              <a:latin typeface="Times New Roman" pitchFamily="18" charset="0"/>
              <a:ea typeface="標楷體" pitchFamily="65" charset="-120"/>
            </a:endParaRPr>
          </a:p>
          <a:p>
            <a:pPr marL="992188" indent="-992188">
              <a:lnSpc>
                <a:spcPct val="90000"/>
              </a:lnSpc>
              <a:spcBef>
                <a:spcPct val="10000"/>
              </a:spcBef>
              <a:buClr>
                <a:schemeClr val="tx1"/>
              </a:buClr>
              <a:tabLst>
                <a:tab pos="992188" algn="l"/>
              </a:tabLst>
            </a:pPr>
            <a:r>
              <a:rPr lang="zh-TW" altLang="en-US" sz="4800" dirty="0">
                <a:latin typeface="Times New Roman" pitchFamily="18" charset="0"/>
                <a:ea typeface="標楷體" pitchFamily="65" charset="-120"/>
              </a:rPr>
              <a:t>二</a:t>
            </a:r>
            <a:r>
              <a:rPr lang="zh-TW" altLang="en-US" sz="4800" dirty="0" smtClean="0">
                <a:latin typeface="Times New Roman" pitchFamily="18" charset="0"/>
                <a:ea typeface="標楷體" pitchFamily="65" charset="-120"/>
              </a:rPr>
              <a:t>、</a:t>
            </a:r>
            <a:r>
              <a:rPr lang="zh-TW" altLang="en-US" sz="4800" dirty="0">
                <a:latin typeface="Times New Roman" pitchFamily="18" charset="0"/>
                <a:ea typeface="標楷體" pitchFamily="65" charset="-120"/>
              </a:rPr>
              <a:t>招生作業流程</a:t>
            </a:r>
            <a:endParaRPr lang="en-US" altLang="zh-TW" sz="4800" dirty="0">
              <a:latin typeface="Times New Roman" pitchFamily="18" charset="0"/>
              <a:ea typeface="標楷體" pitchFamily="65" charset="-120"/>
            </a:endParaRPr>
          </a:p>
          <a:p>
            <a:pPr marL="992188" indent="-992188">
              <a:lnSpc>
                <a:spcPct val="90000"/>
              </a:lnSpc>
              <a:spcBef>
                <a:spcPct val="10000"/>
              </a:spcBef>
              <a:buClr>
                <a:schemeClr val="tx1"/>
              </a:buClr>
              <a:tabLst>
                <a:tab pos="992188" algn="l"/>
              </a:tabLst>
            </a:pPr>
            <a:r>
              <a:rPr lang="zh-TW" altLang="en-US" sz="4800" dirty="0">
                <a:latin typeface="Times New Roman" pitchFamily="18" charset="0"/>
                <a:ea typeface="標楷體" pitchFamily="65" charset="-120"/>
              </a:rPr>
              <a:t>三</a:t>
            </a:r>
            <a:r>
              <a:rPr lang="zh-TW" altLang="en-US" sz="4800" dirty="0" smtClean="0">
                <a:latin typeface="Times New Roman" pitchFamily="18" charset="0"/>
                <a:ea typeface="標楷體" pitchFamily="65" charset="-120"/>
              </a:rPr>
              <a:t>、</a:t>
            </a:r>
            <a:r>
              <a:rPr lang="zh-TW" altLang="en-US" sz="4800" dirty="0">
                <a:latin typeface="Times New Roman" pitchFamily="18" charset="0"/>
                <a:ea typeface="標楷體" pitchFamily="65" charset="-120"/>
              </a:rPr>
              <a:t>招生作業</a:t>
            </a:r>
            <a:r>
              <a:rPr lang="zh-TW" altLang="en-US" sz="4800" dirty="0" smtClean="0">
                <a:latin typeface="Times New Roman" pitchFamily="18" charset="0"/>
                <a:ea typeface="標楷體" pitchFamily="65" charset="-120"/>
              </a:rPr>
              <a:t>說明</a:t>
            </a:r>
            <a:endParaRPr lang="en-US" altLang="zh-TW" sz="4800" dirty="0">
              <a:latin typeface="Times New Roman" pitchFamily="18" charset="0"/>
              <a:ea typeface="標楷體" pitchFamily="65" charset="-120"/>
            </a:endParaRPr>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2</a:t>
            </a:fld>
            <a:endParaRPr lang="en-US" altLang="zh-TW"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標題 1"/>
          <p:cNvSpPr txBox="1">
            <a:spLocks/>
          </p:cNvSpPr>
          <p:nvPr/>
        </p:nvSpPr>
        <p:spPr bwMode="auto">
          <a:xfrm>
            <a:off x="468313" y="188913"/>
            <a:ext cx="7816850" cy="633412"/>
          </a:xfrm>
          <a:prstGeom prst="rect">
            <a:avLst/>
          </a:prstGeom>
          <a:noFill/>
          <a:ln w="9525">
            <a:noFill/>
            <a:miter lim="800000"/>
            <a:headEnd/>
            <a:tailEnd/>
          </a:ln>
        </p:spPr>
        <p:txBody>
          <a:bodyPr anchor="ctr"/>
          <a:lstStyle/>
          <a:p>
            <a:pPr eaLnBrk="0" hangingPunct="0"/>
            <a:r>
              <a:rPr lang="zh-TW" altLang="en-US" sz="2800" dirty="0">
                <a:solidFill>
                  <a:schemeClr val="tx2"/>
                </a:solidFill>
                <a:latin typeface="標楷體" pitchFamily="65" charset="-120"/>
                <a:ea typeface="標楷體" pitchFamily="65" charset="-120"/>
              </a:rPr>
              <a:t>三</a:t>
            </a:r>
            <a:r>
              <a:rPr lang="zh-TW" altLang="en-US" sz="2800" dirty="0" smtClean="0">
                <a:solidFill>
                  <a:schemeClr val="tx2"/>
                </a:solidFill>
                <a:latin typeface="標楷體" pitchFamily="65" charset="-120"/>
                <a:ea typeface="標楷體" pitchFamily="65" charset="-120"/>
              </a:rPr>
              <a:t>、</a:t>
            </a:r>
            <a:r>
              <a:rPr lang="zh-TW" altLang="en-US" sz="2800" dirty="0">
                <a:solidFill>
                  <a:schemeClr val="tx2"/>
                </a:solidFill>
                <a:latin typeface="標楷體" pitchFamily="65" charset="-120"/>
                <a:ea typeface="標楷體" pitchFamily="65" charset="-120"/>
              </a:rPr>
              <a:t>招生作業說明</a:t>
            </a:r>
            <a:r>
              <a:rPr lang="en-US" altLang="zh-TW" sz="2800" dirty="0" smtClean="0">
                <a:solidFill>
                  <a:schemeClr val="tx2"/>
                </a:solidFill>
                <a:latin typeface="標楷體" pitchFamily="65" charset="-120"/>
                <a:ea typeface="標楷體" pitchFamily="65" charset="-120"/>
              </a:rPr>
              <a:t>(</a:t>
            </a:r>
            <a:r>
              <a:rPr lang="zh-TW" altLang="en-US" sz="2800" dirty="0">
                <a:solidFill>
                  <a:schemeClr val="tx2"/>
                </a:solidFill>
                <a:latin typeface="標楷體" pitchFamily="65" charset="-120"/>
                <a:ea typeface="標楷體" pitchFamily="65" charset="-120"/>
              </a:rPr>
              <a:t>三</a:t>
            </a:r>
            <a:r>
              <a:rPr lang="en-US" altLang="zh-TW" sz="2800" dirty="0" smtClean="0">
                <a:solidFill>
                  <a:schemeClr val="tx2"/>
                </a:solidFill>
                <a:latin typeface="標楷體" pitchFamily="65" charset="-120"/>
                <a:ea typeface="標楷體" pitchFamily="65" charset="-120"/>
              </a:rPr>
              <a:t>)-</a:t>
            </a:r>
            <a:r>
              <a:rPr lang="zh-TW" altLang="en-US" sz="2800" b="1" dirty="0">
                <a:solidFill>
                  <a:srgbClr val="FF0000"/>
                </a:solidFill>
                <a:latin typeface="標楷體" pitchFamily="65" charset="-120"/>
                <a:ea typeface="標楷體" pitchFamily="65" charset="-120"/>
                <a:cs typeface="Times New Roman" pitchFamily="18" charset="0"/>
              </a:rPr>
              <a:t>成績</a:t>
            </a:r>
            <a:r>
              <a:rPr lang="zh-TW" altLang="en-US" sz="2800" b="1" dirty="0" smtClean="0">
                <a:solidFill>
                  <a:srgbClr val="FF0000"/>
                </a:solidFill>
                <a:latin typeface="標楷體" pitchFamily="65" charset="-120"/>
                <a:ea typeface="標楷體" pitchFamily="65" charset="-120"/>
                <a:cs typeface="Times New Roman" pitchFamily="18" charset="0"/>
              </a:rPr>
              <a:t>計算</a:t>
            </a:r>
            <a:r>
              <a:rPr lang="en-US" altLang="zh-TW" sz="2800" b="1" dirty="0" smtClean="0">
                <a:solidFill>
                  <a:srgbClr val="FF0000"/>
                </a:solidFill>
                <a:latin typeface="標楷體" pitchFamily="65" charset="-120"/>
                <a:ea typeface="標楷體" pitchFamily="65" charset="-120"/>
                <a:cs typeface="Times New Roman" pitchFamily="18" charset="0"/>
              </a:rPr>
              <a:t>-</a:t>
            </a:r>
            <a:r>
              <a:rPr lang="zh-TW" altLang="en-US" sz="2800" b="1" dirty="0" smtClean="0">
                <a:solidFill>
                  <a:srgbClr val="FF0000"/>
                </a:solidFill>
                <a:latin typeface="標楷體" pitchFamily="65" charset="-120"/>
                <a:ea typeface="標楷體" pitchFamily="65" charset="-120"/>
                <a:cs typeface="Times New Roman" pitchFamily="18" charset="0"/>
              </a:rPr>
              <a:t>特種生</a:t>
            </a:r>
            <a:endParaRPr lang="zh-TW" altLang="en-US" sz="2800" b="1" dirty="0">
              <a:solidFill>
                <a:srgbClr val="FF0000"/>
              </a:solidFill>
            </a:endParaRPr>
          </a:p>
        </p:txBody>
      </p:sp>
      <p:sp>
        <p:nvSpPr>
          <p:cNvPr id="3" name="內容版面配置區 2"/>
          <p:cNvSpPr txBox="1">
            <a:spLocks/>
          </p:cNvSpPr>
          <p:nvPr/>
        </p:nvSpPr>
        <p:spPr>
          <a:xfrm>
            <a:off x="468313" y="1643050"/>
            <a:ext cx="8064896" cy="3802075"/>
          </a:xfrm>
          <a:prstGeom prst="rect">
            <a:avLst/>
          </a:prstGeom>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a:lnSpc>
                <a:spcPts val="3000"/>
              </a:lnSpc>
              <a:spcBef>
                <a:spcPts val="0"/>
              </a:spcBef>
              <a:buFontTx/>
              <a:buBlip>
                <a:blip r:embed="rId3"/>
              </a:buBlip>
              <a:defRPr/>
            </a:pPr>
            <a:r>
              <a:rPr lang="zh-TW" altLang="en-US" sz="2400" dirty="0" smtClean="0">
                <a:latin typeface="Times New Roman" panose="02020603050405020304" pitchFamily="18" charset="0"/>
                <a:ea typeface="標楷體" pitchFamily="65" charset="-120"/>
                <a:cs typeface="Times New Roman" panose="02020603050405020304" pitchFamily="18" charset="0"/>
              </a:rPr>
              <a:t>總成績：考生之總分數乘以其優待加分標準</a:t>
            </a:r>
            <a:r>
              <a:rPr lang="en-US" altLang="zh-TW" sz="2400" dirty="0" smtClean="0">
                <a:latin typeface="Times New Roman" panose="02020603050405020304" pitchFamily="18" charset="0"/>
                <a:ea typeface="標楷體" pitchFamily="65" charset="-120"/>
                <a:cs typeface="Times New Roman" panose="02020603050405020304" pitchFamily="18" charset="0"/>
              </a:rPr>
              <a:t/>
            </a:r>
            <a:br>
              <a:rPr lang="en-US" altLang="zh-TW" sz="2400" dirty="0" smtClean="0">
                <a:latin typeface="Times New Roman" panose="02020603050405020304" pitchFamily="18" charset="0"/>
                <a:ea typeface="標楷體" pitchFamily="65" charset="-120"/>
                <a:cs typeface="Times New Roman" panose="02020603050405020304" pitchFamily="18" charset="0"/>
              </a:rPr>
            </a:br>
            <a:r>
              <a:rPr lang="zh-TW" altLang="en-US" sz="2400" dirty="0" smtClean="0">
                <a:latin typeface="Times New Roman" panose="02020603050405020304" pitchFamily="18" charset="0"/>
                <a:ea typeface="標楷體" pitchFamily="65" charset="-120"/>
                <a:cs typeface="Times New Roman" panose="02020603050405020304" pitchFamily="18" charset="0"/>
              </a:rPr>
              <a:t>                 </a:t>
            </a:r>
            <a:r>
              <a:rPr lang="en-US" altLang="zh-TW" sz="2400" dirty="0" smtClean="0">
                <a:latin typeface="Times New Roman" panose="02020603050405020304" pitchFamily="18" charset="0"/>
                <a:ea typeface="標楷體" pitchFamily="65" charset="-120"/>
                <a:cs typeface="Times New Roman" panose="02020603050405020304" pitchFamily="18" charset="0"/>
              </a:rPr>
              <a:t>(</a:t>
            </a:r>
            <a:r>
              <a:rPr lang="zh-TW" altLang="en-US" sz="2400" dirty="0" smtClean="0">
                <a:latin typeface="Times New Roman" panose="02020603050405020304" pitchFamily="18" charset="0"/>
                <a:ea typeface="標楷體" pitchFamily="65" charset="-120"/>
                <a:cs typeface="Times New Roman" panose="02020603050405020304" pitchFamily="18" charset="0"/>
              </a:rPr>
              <a:t>四捨五入方式計算至小數點第二位</a:t>
            </a:r>
            <a:r>
              <a:rPr lang="en-US" altLang="zh-TW" sz="2400" dirty="0" smtClean="0">
                <a:latin typeface="Times New Roman" panose="02020603050405020304" pitchFamily="18" charset="0"/>
                <a:ea typeface="標楷體" pitchFamily="65" charset="-120"/>
                <a:cs typeface="Times New Roman" panose="02020603050405020304" pitchFamily="18" charset="0"/>
              </a:rPr>
              <a:t>)</a:t>
            </a:r>
            <a:r>
              <a:rPr lang="zh-TW" altLang="en-US" sz="2400" dirty="0" smtClean="0">
                <a:latin typeface="Times New Roman" panose="02020603050405020304" pitchFamily="18" charset="0"/>
                <a:ea typeface="標楷體" pitchFamily="65" charset="-120"/>
                <a:cs typeface="Times New Roman" panose="02020603050405020304" pitchFamily="18" charset="0"/>
              </a:rPr>
              <a:t>。</a:t>
            </a:r>
            <a:endParaRPr lang="en-US" altLang="zh-TW" sz="2400" dirty="0" smtClean="0">
              <a:latin typeface="Times New Roman" panose="02020603050405020304" pitchFamily="18" charset="0"/>
              <a:ea typeface="標楷體" pitchFamily="65" charset="-120"/>
              <a:cs typeface="Times New Roman" panose="02020603050405020304" pitchFamily="18" charset="0"/>
            </a:endParaRPr>
          </a:p>
          <a:p>
            <a:pPr>
              <a:spcBef>
                <a:spcPts val="0"/>
              </a:spcBef>
              <a:buFontTx/>
              <a:buBlip>
                <a:blip r:embed="rId3"/>
              </a:buBlip>
              <a:defRPr/>
            </a:pPr>
            <a:endParaRPr lang="en-US" altLang="zh-TW" sz="2400" dirty="0" smtClean="0">
              <a:latin typeface="Times New Roman" panose="02020603050405020304" pitchFamily="18" charset="0"/>
              <a:ea typeface="標楷體" pitchFamily="65" charset="-120"/>
              <a:cs typeface="Times New Roman" panose="02020603050405020304" pitchFamily="18" charset="0"/>
            </a:endParaRPr>
          </a:p>
          <a:p>
            <a:pPr>
              <a:spcBef>
                <a:spcPts val="0"/>
              </a:spcBef>
              <a:buFontTx/>
              <a:buBlip>
                <a:blip r:embed="rId3"/>
              </a:buBlip>
              <a:defRPr/>
            </a:pPr>
            <a:r>
              <a:rPr lang="zh-TW" altLang="en-US" sz="2400" dirty="0" smtClean="0">
                <a:latin typeface="Times New Roman" panose="02020603050405020304" pitchFamily="18" charset="0"/>
                <a:ea typeface="標楷體" pitchFamily="65" charset="-120"/>
                <a:cs typeface="Times New Roman" panose="02020603050405020304" pitchFamily="18" charset="0"/>
              </a:rPr>
              <a:t>範例：</a:t>
            </a:r>
            <a:r>
              <a:rPr lang="zh-TW" altLang="en-US" sz="2400" b="1" dirty="0" smtClean="0">
                <a:latin typeface="Times New Roman" panose="02020603050405020304" pitchFamily="18" charset="0"/>
                <a:ea typeface="標楷體" pitchFamily="65" charset="-120"/>
                <a:cs typeface="Times New Roman" panose="02020603050405020304" pitchFamily="18" charset="0"/>
              </a:rPr>
              <a:t>王小明為未取得語言能力證明</a:t>
            </a:r>
            <a:r>
              <a:rPr lang="en-US" altLang="zh-TW" sz="2400" b="1" dirty="0" smtClean="0">
                <a:latin typeface="Times New Roman" panose="02020603050405020304" pitchFamily="18" charset="0"/>
                <a:ea typeface="標楷體" pitchFamily="65" charset="-120"/>
                <a:cs typeface="Times New Roman" panose="02020603050405020304" pitchFamily="18" charset="0"/>
              </a:rPr>
              <a:t>(10%)</a:t>
            </a:r>
            <a:r>
              <a:rPr lang="zh-TW" altLang="en-US" sz="2400" b="1" dirty="0" smtClean="0">
                <a:latin typeface="Times New Roman" panose="02020603050405020304" pitchFamily="18" charset="0"/>
                <a:ea typeface="標楷體" pitchFamily="65" charset="-120"/>
                <a:cs typeface="Times New Roman" panose="02020603050405020304" pitchFamily="18" charset="0"/>
              </a:rPr>
              <a:t>之原住民生</a:t>
            </a:r>
            <a:r>
              <a:rPr lang="en-US" altLang="zh-TW" sz="2400" b="1" dirty="0">
                <a:latin typeface="Times New Roman" panose="02020603050405020304" pitchFamily="18" charset="0"/>
                <a:ea typeface="標楷體" pitchFamily="65" charset="-120"/>
                <a:cs typeface="Times New Roman" panose="02020603050405020304" pitchFamily="18" charset="0"/>
              </a:rPr>
              <a:t/>
            </a:r>
            <a:br>
              <a:rPr lang="en-US" altLang="zh-TW" sz="2400" b="1" dirty="0">
                <a:latin typeface="Times New Roman" panose="02020603050405020304" pitchFamily="18" charset="0"/>
                <a:ea typeface="標楷體" pitchFamily="65" charset="-120"/>
                <a:cs typeface="Times New Roman" panose="02020603050405020304" pitchFamily="18" charset="0"/>
              </a:rPr>
            </a:br>
            <a:r>
              <a:rPr lang="zh-TW" altLang="en-US" sz="2400" dirty="0" smtClean="0">
                <a:latin typeface="Times New Roman" panose="02020603050405020304" pitchFamily="18" charset="0"/>
                <a:ea typeface="標楷體" pitchFamily="65" charset="-120"/>
                <a:cs typeface="Times New Roman" panose="02020603050405020304" pitchFamily="18" charset="0"/>
              </a:rPr>
              <a:t>總分數為：</a:t>
            </a:r>
            <a:r>
              <a:rPr lang="en-US" altLang="zh-TW" sz="2400" dirty="0" smtClean="0">
                <a:latin typeface="Times New Roman" pitchFamily="18" charset="0"/>
                <a:ea typeface="標楷體" pitchFamily="65" charset="-120"/>
                <a:cs typeface="Times New Roman" pitchFamily="18" charset="0"/>
              </a:rPr>
              <a:t>(86×1)+(90×1)+(64×1)+(60×2)+(50×2)=460</a:t>
            </a:r>
            <a:r>
              <a:rPr lang="zh-TW" altLang="en-US" sz="2400" dirty="0" smtClean="0">
                <a:latin typeface="Times New Roman" pitchFamily="18" charset="0"/>
                <a:ea typeface="標楷體" pitchFamily="65" charset="-120"/>
                <a:cs typeface="Times New Roman" pitchFamily="18" charset="0"/>
              </a:rPr>
              <a:t>分。</a:t>
            </a:r>
            <a:r>
              <a:rPr lang="en-US" altLang="zh-TW" sz="2400" dirty="0" smtClean="0">
                <a:latin typeface="Times New Roman" pitchFamily="18" charset="0"/>
                <a:ea typeface="標楷體" pitchFamily="65" charset="-120"/>
                <a:cs typeface="Times New Roman" pitchFamily="18" charset="0"/>
              </a:rPr>
              <a:t/>
            </a:r>
            <a:br>
              <a:rPr lang="en-US" altLang="zh-TW" sz="2400" dirty="0" smtClean="0">
                <a:latin typeface="Times New Roman" pitchFamily="18" charset="0"/>
                <a:ea typeface="標楷體" pitchFamily="65" charset="-120"/>
                <a:cs typeface="Times New Roman" pitchFamily="18" charset="0"/>
              </a:rPr>
            </a:br>
            <a:r>
              <a:rPr lang="zh-TW" altLang="en-US" sz="2400" dirty="0" smtClean="0">
                <a:latin typeface="Times New Roman" pitchFamily="18" charset="0"/>
                <a:ea typeface="標楷體" pitchFamily="65" charset="-120"/>
                <a:cs typeface="Times New Roman" pitchFamily="18" charset="0"/>
              </a:rPr>
              <a:t>總成績為：</a:t>
            </a:r>
            <a:r>
              <a:rPr lang="en-US" altLang="zh-TW" sz="2400" dirty="0" smtClean="0">
                <a:latin typeface="Times New Roman" pitchFamily="18" charset="0"/>
                <a:ea typeface="標楷體" pitchFamily="65" charset="-120"/>
                <a:cs typeface="Times New Roman" pitchFamily="18" charset="0"/>
              </a:rPr>
              <a:t>460× (1+10%)=506</a:t>
            </a:r>
            <a:r>
              <a:rPr lang="zh-TW" altLang="en-US" sz="2400" dirty="0" smtClean="0">
                <a:latin typeface="Times New Roman" pitchFamily="18" charset="0"/>
                <a:ea typeface="標楷體" pitchFamily="65" charset="-120"/>
                <a:cs typeface="Times New Roman" pitchFamily="18" charset="0"/>
              </a:rPr>
              <a:t>分。</a:t>
            </a:r>
            <a:endParaRPr lang="en-US" altLang="zh-TW" sz="2400" dirty="0">
              <a:latin typeface="Times New Roman" pitchFamily="18" charset="0"/>
              <a:ea typeface="標楷體" pitchFamily="65" charset="-120"/>
              <a:cs typeface="Times New Roman" pitchFamily="18" charset="0"/>
            </a:endParaRPr>
          </a:p>
          <a:p>
            <a:pPr>
              <a:spcBef>
                <a:spcPts val="0"/>
              </a:spcBef>
              <a:buFontTx/>
              <a:buBlip>
                <a:blip r:embed="rId3"/>
              </a:buBlip>
              <a:defRPr/>
            </a:pPr>
            <a:endParaRPr lang="en-US" altLang="zh-TW" sz="2400" b="1" spc="-200" dirty="0" smtClean="0">
              <a:latin typeface="Times New Roman" pitchFamily="18" charset="0"/>
              <a:ea typeface="標楷體" pitchFamily="65" charset="-120"/>
              <a:cs typeface="Times New Roman" pitchFamily="18" charset="0"/>
            </a:endParaRPr>
          </a:p>
          <a:p>
            <a:pPr>
              <a:spcBef>
                <a:spcPts val="0"/>
              </a:spcBef>
              <a:buFontTx/>
              <a:buBlip>
                <a:blip r:embed="rId3"/>
              </a:buBlip>
              <a:defRPr/>
            </a:pPr>
            <a:r>
              <a:rPr lang="zh-TW" altLang="en-US" sz="2400" b="1" spc="-200" dirty="0" smtClean="0">
                <a:latin typeface="Times New Roman" panose="02020603050405020304" pitchFamily="18" charset="0"/>
                <a:ea typeface="標楷體" pitchFamily="65" charset="-120"/>
                <a:cs typeface="Times New Roman" panose="02020603050405020304" pitchFamily="18" charset="0"/>
              </a:rPr>
              <a:t>王小明之總分數為</a:t>
            </a:r>
            <a:r>
              <a:rPr lang="en-US" altLang="zh-TW" sz="2400" b="1" spc="-200" dirty="0" smtClean="0">
                <a:latin typeface="Times New Roman" panose="02020603050405020304" pitchFamily="18" charset="0"/>
                <a:ea typeface="標楷體" pitchFamily="65" charset="-120"/>
                <a:cs typeface="Times New Roman" panose="02020603050405020304" pitchFamily="18" charset="0"/>
              </a:rPr>
              <a:t>460</a:t>
            </a:r>
            <a:r>
              <a:rPr lang="zh-TW" altLang="en-US" sz="2400" b="1" spc="-200" dirty="0" smtClean="0">
                <a:latin typeface="Times New Roman" panose="02020603050405020304" pitchFamily="18" charset="0"/>
                <a:ea typeface="標楷體" pitchFamily="65" charset="-120"/>
                <a:cs typeface="Times New Roman" panose="02020603050405020304" pitchFamily="18" charset="0"/>
              </a:rPr>
              <a:t>分、總成績為</a:t>
            </a:r>
            <a:r>
              <a:rPr lang="en-US" altLang="zh-TW" sz="2400" b="1" spc="-200" dirty="0" smtClean="0">
                <a:latin typeface="Times New Roman" panose="02020603050405020304" pitchFamily="18" charset="0"/>
                <a:ea typeface="標楷體" pitchFamily="65" charset="-120"/>
                <a:cs typeface="Times New Roman" panose="02020603050405020304" pitchFamily="18" charset="0"/>
              </a:rPr>
              <a:t>506</a:t>
            </a:r>
            <a:r>
              <a:rPr lang="zh-TW" altLang="en-US" sz="2400" b="1" spc="-200" dirty="0" smtClean="0">
                <a:latin typeface="Times New Roman" panose="02020603050405020304" pitchFamily="18" charset="0"/>
                <a:ea typeface="標楷體" pitchFamily="65" charset="-120"/>
                <a:cs typeface="Times New Roman" panose="02020603050405020304" pitchFamily="18" charset="0"/>
              </a:rPr>
              <a:t>分</a:t>
            </a:r>
            <a:r>
              <a:rPr lang="zh-TW" altLang="en-US" sz="2800" b="1" spc="-200" dirty="0" smtClean="0">
                <a:latin typeface="Times New Roman" panose="02020603050405020304" pitchFamily="18" charset="0"/>
                <a:ea typeface="標楷體" pitchFamily="65" charset="-120"/>
                <a:cs typeface="Times New Roman" panose="02020603050405020304" pitchFamily="18" charset="0"/>
              </a:rPr>
              <a:t>。</a:t>
            </a:r>
            <a:endParaRPr lang="en-US" altLang="zh-TW" sz="2800" b="1" spc="-200" dirty="0" smtClean="0">
              <a:latin typeface="Times New Roman" panose="02020603050405020304" pitchFamily="18" charset="0"/>
              <a:ea typeface="標楷體" pitchFamily="65" charset="-120"/>
              <a:cs typeface="Times New Roman" panose="02020603050405020304" pitchFamily="18" charset="0"/>
            </a:endParaRPr>
          </a:p>
        </p:txBody>
      </p:sp>
      <p:sp>
        <p:nvSpPr>
          <p:cNvPr id="37892" name="文字方塊 5"/>
          <p:cNvSpPr txBox="1">
            <a:spLocks noChangeArrowheads="1"/>
          </p:cNvSpPr>
          <p:nvPr/>
        </p:nvSpPr>
        <p:spPr bwMode="auto">
          <a:xfrm>
            <a:off x="5772454" y="1119830"/>
            <a:ext cx="2327938" cy="523220"/>
          </a:xfrm>
          <a:prstGeom prst="rect">
            <a:avLst/>
          </a:prstGeom>
          <a:noFill/>
          <a:ln w="9525">
            <a:noFill/>
            <a:miter lim="800000"/>
            <a:headEnd/>
            <a:tailEnd/>
          </a:ln>
        </p:spPr>
        <p:txBody>
          <a:bodyPr wrap="square">
            <a:spAutoFit/>
          </a:bodyPr>
          <a:lstStyle/>
          <a:p>
            <a:r>
              <a:rPr lang="zh-TW" altLang="en-US" sz="2800" b="1" dirty="0">
                <a:solidFill>
                  <a:srgbClr val="0000CC"/>
                </a:solidFill>
                <a:latin typeface="標楷體" pitchFamily="65" charset="-120"/>
                <a:ea typeface="標楷體" pitchFamily="65" charset="-120"/>
              </a:rPr>
              <a:t>特種生總成績</a:t>
            </a:r>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20</a:t>
            </a:fld>
            <a:endParaRPr lang="en-US" altLang="zh-TW"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2"/>
          <p:cNvSpPr>
            <a:spLocks noGrp="1"/>
          </p:cNvSpPr>
          <p:nvPr>
            <p:ph idx="1"/>
          </p:nvPr>
        </p:nvSpPr>
        <p:spPr>
          <a:xfrm>
            <a:off x="323528" y="1340768"/>
            <a:ext cx="7632079" cy="2952328"/>
          </a:xfrm>
        </p:spPr>
        <p:txBody>
          <a:bodyPr/>
          <a:lstStyle/>
          <a:p>
            <a:pPr marL="266400" indent="-266400" algn="just">
              <a:spcBef>
                <a:spcPts val="1800"/>
              </a:spcBef>
              <a:spcAft>
                <a:spcPts val="600"/>
              </a:spcAft>
              <a:buClr>
                <a:schemeClr val="tx1"/>
              </a:buClr>
              <a:buFont typeface="+mj-lt"/>
              <a:buAutoNum type="arabicPeriod"/>
              <a:defRPr/>
            </a:pPr>
            <a:r>
              <a:rPr lang="en-US" altLang="zh-TW" sz="2400" dirty="0" smtClean="0">
                <a:latin typeface="Times New Roman" pitchFamily="18" charset="0"/>
                <a:ea typeface="標楷體" pitchFamily="65" charset="-120"/>
                <a:cs typeface="Times New Roman" panose="02020603050405020304" pitchFamily="18" charset="0"/>
              </a:rPr>
              <a:t>105</a:t>
            </a:r>
            <a:r>
              <a:rPr lang="zh-TW" altLang="en-US" sz="2400" dirty="0" smtClean="0">
                <a:latin typeface="Times New Roman" pitchFamily="18" charset="0"/>
                <a:ea typeface="標楷體" pitchFamily="65" charset="-120"/>
                <a:cs typeface="Times New Roman" panose="02020603050405020304" pitchFamily="18" charset="0"/>
              </a:rPr>
              <a:t>學年度四技二專日間部聯合登記分發入學招生學校計</a:t>
            </a:r>
            <a:r>
              <a:rPr lang="zh-TW" altLang="en-US" sz="2400" dirty="0">
                <a:latin typeface="Times New Roman" pitchFamily="18" charset="0"/>
                <a:ea typeface="標楷體" pitchFamily="65" charset="-120"/>
                <a:cs typeface="Times New Roman" panose="02020603050405020304" pitchFamily="18" charset="0"/>
              </a:rPr>
              <a:t>有</a:t>
            </a:r>
            <a:r>
              <a:rPr lang="en-US" altLang="zh-TW" sz="2400" dirty="0" smtClean="0">
                <a:latin typeface="Times New Roman" pitchFamily="18" charset="0"/>
                <a:ea typeface="標楷體" pitchFamily="65" charset="-120"/>
                <a:cs typeface="Times New Roman" panose="02020603050405020304" pitchFamily="18" charset="0"/>
              </a:rPr>
              <a:t>82</a:t>
            </a:r>
            <a:r>
              <a:rPr lang="zh-TW" altLang="en-US" sz="2400" dirty="0" smtClean="0">
                <a:latin typeface="Times New Roman" pitchFamily="18" charset="0"/>
                <a:ea typeface="標楷體" pitchFamily="65" charset="-120"/>
                <a:cs typeface="Times New Roman" panose="02020603050405020304" pitchFamily="18" charset="0"/>
              </a:rPr>
              <a:t>所</a:t>
            </a:r>
            <a:r>
              <a:rPr lang="zh-TW" altLang="en-US" sz="2400" dirty="0">
                <a:latin typeface="Times New Roman" pitchFamily="18" charset="0"/>
                <a:ea typeface="標楷體" pitchFamily="65" charset="-120"/>
                <a:cs typeface="Times New Roman" panose="02020603050405020304" pitchFamily="18" charset="0"/>
              </a:rPr>
              <a:t>，</a:t>
            </a:r>
            <a:r>
              <a:rPr lang="zh-TW" altLang="en-US" sz="2400" dirty="0" smtClean="0">
                <a:latin typeface="Times New Roman" pitchFamily="18" charset="0"/>
                <a:ea typeface="標楷體" pitchFamily="65" charset="-120"/>
                <a:cs typeface="Times New Roman" panose="02020603050405020304" pitchFamily="18" charset="0"/>
              </a:rPr>
              <a:t>預定招收一般生</a:t>
            </a:r>
            <a:r>
              <a:rPr lang="en-US" altLang="zh-TW" sz="2400" dirty="0" smtClean="0">
                <a:latin typeface="Times New Roman" pitchFamily="18" charset="0"/>
                <a:ea typeface="標楷體" pitchFamily="65" charset="-120"/>
                <a:cs typeface="Times New Roman" panose="02020603050405020304" pitchFamily="18" charset="0"/>
              </a:rPr>
              <a:t>27,235</a:t>
            </a:r>
            <a:r>
              <a:rPr lang="zh-TW" altLang="en-US" sz="2400" dirty="0" smtClean="0">
                <a:latin typeface="Times New Roman" pitchFamily="18" charset="0"/>
                <a:ea typeface="標楷體" pitchFamily="65" charset="-120"/>
                <a:cs typeface="Times New Roman" panose="02020603050405020304" pitchFamily="18" charset="0"/>
              </a:rPr>
              <a:t>名。</a:t>
            </a:r>
            <a:endParaRPr lang="en-US" altLang="zh-TW" sz="2400" dirty="0">
              <a:latin typeface="Times New Roman" pitchFamily="18" charset="0"/>
              <a:ea typeface="標楷體" pitchFamily="65" charset="-120"/>
              <a:cs typeface="Times New Roman" panose="02020603050405020304" pitchFamily="18" charset="0"/>
            </a:endParaRPr>
          </a:p>
          <a:p>
            <a:pPr marL="266700" indent="-266700" algn="just">
              <a:spcBef>
                <a:spcPts val="1800"/>
              </a:spcBef>
              <a:spcAft>
                <a:spcPts val="600"/>
              </a:spcAft>
              <a:buClr>
                <a:schemeClr val="tx1"/>
              </a:buClr>
              <a:buFont typeface="+mj-lt"/>
              <a:buAutoNum type="arabicPeriod"/>
              <a:defRPr/>
            </a:pPr>
            <a:r>
              <a:rPr lang="zh-TW" altLang="zh-TW" sz="2400" dirty="0" smtClean="0">
                <a:latin typeface="Times New Roman" pitchFamily="18" charset="0"/>
                <a:ea typeface="標楷體" pitchFamily="65" charset="-120"/>
                <a:cs typeface="Times New Roman" panose="02020603050405020304" pitchFamily="18" charset="0"/>
              </a:rPr>
              <a:t>各</a:t>
            </a:r>
            <a:r>
              <a:rPr lang="zh-TW" altLang="en-US" sz="2400" dirty="0" smtClean="0">
                <a:latin typeface="Times New Roman" pitchFamily="18" charset="0"/>
                <a:ea typeface="標楷體" pitchFamily="65" charset="-120"/>
                <a:cs typeface="Times New Roman" panose="02020603050405020304" pitchFamily="18" charset="0"/>
              </a:rPr>
              <a:t>招生</a:t>
            </a:r>
            <a:r>
              <a:rPr lang="zh-TW" altLang="zh-TW" sz="2400" dirty="0" smtClean="0">
                <a:latin typeface="Times New Roman" pitchFamily="18" charset="0"/>
                <a:ea typeface="標楷體" pitchFamily="65" charset="-120"/>
                <a:cs typeface="Times New Roman" panose="02020603050405020304" pitchFamily="18" charset="0"/>
              </a:rPr>
              <a:t>群</a:t>
            </a:r>
            <a:r>
              <a:rPr lang="en-US" altLang="zh-TW" sz="2400" dirty="0" smtClean="0">
                <a:latin typeface="Times New Roman" pitchFamily="18" charset="0"/>
                <a:ea typeface="標楷體" pitchFamily="65" charset="-120"/>
                <a:cs typeface="Times New Roman" panose="02020603050405020304" pitchFamily="18" charset="0"/>
              </a:rPr>
              <a:t>(</a:t>
            </a:r>
            <a:r>
              <a:rPr lang="zh-TW" altLang="zh-TW" sz="2400" dirty="0" smtClean="0">
                <a:latin typeface="Times New Roman" pitchFamily="18" charset="0"/>
                <a:ea typeface="標楷體" pitchFamily="65" charset="-120"/>
                <a:cs typeface="Times New Roman" panose="02020603050405020304" pitchFamily="18" charset="0"/>
              </a:rPr>
              <a:t>類</a:t>
            </a:r>
            <a:r>
              <a:rPr lang="en-US" altLang="zh-TW" sz="2400" dirty="0" smtClean="0">
                <a:latin typeface="Times New Roman" pitchFamily="18" charset="0"/>
                <a:ea typeface="標楷體" pitchFamily="65" charset="-120"/>
                <a:cs typeface="Times New Roman" panose="02020603050405020304" pitchFamily="18" charset="0"/>
              </a:rPr>
              <a:t>)</a:t>
            </a:r>
            <a:r>
              <a:rPr lang="zh-TW" altLang="zh-TW" sz="2400" dirty="0" smtClean="0">
                <a:latin typeface="Times New Roman" pitchFamily="18" charset="0"/>
                <a:ea typeface="標楷體" pitchFamily="65" charset="-120"/>
                <a:cs typeface="Times New Roman" panose="02020603050405020304" pitchFamily="18" charset="0"/>
              </a:rPr>
              <a:t>別及各校系科</a:t>
            </a:r>
            <a:r>
              <a:rPr lang="en-US" altLang="zh-TW" sz="2400" dirty="0" smtClean="0">
                <a:latin typeface="Times New Roman" pitchFamily="18" charset="0"/>
                <a:ea typeface="標楷體" pitchFamily="65" charset="-120"/>
                <a:cs typeface="Times New Roman" panose="02020603050405020304" pitchFamily="18" charset="0"/>
              </a:rPr>
              <a:t>(</a:t>
            </a:r>
            <a:r>
              <a:rPr lang="zh-TW" altLang="zh-TW" sz="2400" dirty="0" smtClean="0">
                <a:latin typeface="Times New Roman" pitchFamily="18" charset="0"/>
                <a:ea typeface="標楷體" pitchFamily="65" charset="-120"/>
                <a:cs typeface="Times New Roman" panose="02020603050405020304" pitchFamily="18" charset="0"/>
              </a:rPr>
              <a:t>組</a:t>
            </a:r>
            <a:r>
              <a:rPr lang="en-US" altLang="zh-TW" sz="2400" dirty="0" smtClean="0">
                <a:latin typeface="Times New Roman" pitchFamily="18" charset="0"/>
                <a:ea typeface="標楷體" pitchFamily="65" charset="-120"/>
                <a:cs typeface="Times New Roman" panose="02020603050405020304" pitchFamily="18" charset="0"/>
              </a:rPr>
              <a:t>)</a:t>
            </a:r>
            <a:r>
              <a:rPr lang="zh-TW" altLang="zh-TW" sz="2400" dirty="0" smtClean="0">
                <a:latin typeface="Times New Roman" pitchFamily="18" charset="0"/>
                <a:ea typeface="標楷體" pitchFamily="65" charset="-120"/>
                <a:cs typeface="Times New Roman" panose="02020603050405020304" pitchFamily="18" charset="0"/>
              </a:rPr>
              <a:t>、學程</a:t>
            </a:r>
            <a:r>
              <a:rPr lang="zh-TW" altLang="en-US" sz="2400" dirty="0" smtClean="0">
                <a:latin typeface="Times New Roman" pitchFamily="18" charset="0"/>
                <a:ea typeface="標楷體" pitchFamily="65" charset="-120"/>
                <a:cs typeface="Times New Roman" panose="02020603050405020304" pitchFamily="18" charset="0"/>
              </a:rPr>
              <a:t>之</a:t>
            </a:r>
            <a:r>
              <a:rPr lang="zh-TW" altLang="zh-TW" sz="2400" dirty="0" smtClean="0">
                <a:latin typeface="Times New Roman" pitchFamily="18" charset="0"/>
                <a:ea typeface="標楷體" pitchFamily="65" charset="-120"/>
                <a:cs typeface="Times New Roman" panose="02020603050405020304" pitchFamily="18" charset="0"/>
              </a:rPr>
              <a:t>實際招生名額</a:t>
            </a:r>
            <a:r>
              <a:rPr lang="zh-TW" altLang="en-US" sz="2400" dirty="0" smtClean="0">
                <a:latin typeface="Times New Roman" pitchFamily="18" charset="0"/>
                <a:ea typeface="標楷體" pitchFamily="65" charset="-120"/>
                <a:cs typeface="Times New Roman" panose="02020603050405020304" pitchFamily="18" charset="0"/>
              </a:rPr>
              <a:t>，俟</a:t>
            </a:r>
            <a:r>
              <a:rPr lang="en-US" altLang="zh-TW" sz="2400" dirty="0" smtClean="0">
                <a:latin typeface="Times New Roman" pitchFamily="18" charset="0"/>
                <a:ea typeface="標楷體" pitchFamily="65" charset="-120"/>
                <a:cs typeface="Times New Roman" panose="02020603050405020304" pitchFamily="18" charset="0"/>
              </a:rPr>
              <a:t>105</a:t>
            </a:r>
            <a:r>
              <a:rPr lang="zh-TW" altLang="en-US" sz="2400" dirty="0" smtClean="0">
                <a:latin typeface="Times New Roman" pitchFamily="18" charset="0"/>
                <a:ea typeface="標楷體" pitchFamily="65" charset="-120"/>
                <a:cs typeface="Times New Roman" panose="02020603050405020304" pitchFamily="18" charset="0"/>
              </a:rPr>
              <a:t>學年度四技二專甄選入學招生缺額及經教育部核定其他入學招生管道可流用缺額，併入合計後，於</a:t>
            </a:r>
            <a:r>
              <a:rPr lang="en-US" altLang="zh-TW" sz="2400" dirty="0" smtClean="0">
                <a:solidFill>
                  <a:srgbClr val="FF0000"/>
                </a:solidFill>
                <a:latin typeface="Times New Roman" pitchFamily="18" charset="0"/>
                <a:ea typeface="標楷體" pitchFamily="65" charset="-120"/>
                <a:cs typeface="Times New Roman" panose="02020603050405020304" pitchFamily="18" charset="0"/>
              </a:rPr>
              <a:t>105.7.22(</a:t>
            </a:r>
            <a:r>
              <a:rPr lang="zh-TW" altLang="en-US" sz="2400" dirty="0" smtClean="0">
                <a:solidFill>
                  <a:srgbClr val="FF0000"/>
                </a:solidFill>
                <a:latin typeface="Times New Roman" pitchFamily="18" charset="0"/>
                <a:ea typeface="標楷體" pitchFamily="65" charset="-120"/>
                <a:cs typeface="Times New Roman" panose="02020603050405020304" pitchFamily="18" charset="0"/>
              </a:rPr>
              <a:t>五</a:t>
            </a:r>
            <a:r>
              <a:rPr lang="en-US" altLang="zh-TW" sz="2400" dirty="0" smtClean="0">
                <a:solidFill>
                  <a:srgbClr val="FF0000"/>
                </a:solidFill>
                <a:latin typeface="Times New Roman" pitchFamily="18" charset="0"/>
                <a:ea typeface="標楷體" pitchFamily="65" charset="-120"/>
                <a:cs typeface="Times New Roman" panose="02020603050405020304" pitchFamily="18" charset="0"/>
              </a:rPr>
              <a:t>)10</a:t>
            </a:r>
            <a:r>
              <a:rPr lang="zh-TW" altLang="en-US" sz="2400" dirty="0" smtClean="0">
                <a:solidFill>
                  <a:srgbClr val="FF0000"/>
                </a:solidFill>
                <a:latin typeface="Times New Roman" pitchFamily="18" charset="0"/>
                <a:ea typeface="標楷體" pitchFamily="65" charset="-120"/>
                <a:cs typeface="Times New Roman" panose="02020603050405020304" pitchFamily="18" charset="0"/>
              </a:rPr>
              <a:t>：</a:t>
            </a:r>
            <a:r>
              <a:rPr lang="en-US" altLang="zh-TW" sz="2400" dirty="0" smtClean="0">
                <a:solidFill>
                  <a:srgbClr val="FF0000"/>
                </a:solidFill>
                <a:latin typeface="Times New Roman" pitchFamily="18" charset="0"/>
                <a:ea typeface="標楷體" pitchFamily="65" charset="-120"/>
                <a:cs typeface="Times New Roman" panose="02020603050405020304" pitchFamily="18" charset="0"/>
              </a:rPr>
              <a:t>00</a:t>
            </a:r>
            <a:r>
              <a:rPr lang="zh-TW" altLang="zh-TW" sz="2400" dirty="0" smtClean="0">
                <a:latin typeface="Times New Roman" pitchFamily="18" charset="0"/>
                <a:ea typeface="標楷體" pitchFamily="65" charset="-120"/>
                <a:cs typeface="Times New Roman" panose="02020603050405020304" pitchFamily="18" charset="0"/>
              </a:rPr>
              <a:t>起</a:t>
            </a:r>
            <a:r>
              <a:rPr lang="zh-TW" altLang="en-US" sz="2400" dirty="0" smtClean="0">
                <a:latin typeface="Times New Roman" pitchFamily="18" charset="0"/>
                <a:ea typeface="標楷體" pitchFamily="65" charset="-120"/>
                <a:cs typeface="Times New Roman" panose="02020603050405020304" pitchFamily="18" charset="0"/>
              </a:rPr>
              <a:t>在本委員會網站公告。</a:t>
            </a:r>
            <a:endParaRPr lang="en-US" altLang="zh-TW" sz="2400" dirty="0" smtClean="0">
              <a:latin typeface="Times New Roman" pitchFamily="18" charset="0"/>
              <a:ea typeface="標楷體" pitchFamily="65" charset="-120"/>
              <a:cs typeface="Times New Roman" panose="02020603050405020304" pitchFamily="18" charset="0"/>
            </a:endParaRPr>
          </a:p>
          <a:p>
            <a:pPr marL="0" indent="0" algn="just">
              <a:spcBef>
                <a:spcPts val="1800"/>
              </a:spcBef>
              <a:buNone/>
              <a:defRPr/>
            </a:pPr>
            <a:endParaRPr lang="en-US" altLang="zh-TW" sz="2800" dirty="0" smtClean="0">
              <a:latin typeface="Times New Roman" pitchFamily="18" charset="0"/>
              <a:ea typeface="標楷體" pitchFamily="65" charset="-120"/>
            </a:endParaRPr>
          </a:p>
          <a:p>
            <a:pPr marL="266700" indent="-266700" algn="just">
              <a:spcBef>
                <a:spcPts val="1800"/>
              </a:spcBef>
              <a:buFontTx/>
              <a:buNone/>
              <a:defRPr/>
            </a:pPr>
            <a:endParaRPr lang="zh-TW" altLang="en-US" sz="2800" dirty="0" smtClean="0">
              <a:latin typeface="Times New Roman" pitchFamily="18" charset="0"/>
              <a:ea typeface="標楷體" pitchFamily="65" charset="-120"/>
            </a:endParaRPr>
          </a:p>
        </p:txBody>
      </p:sp>
      <p:sp>
        <p:nvSpPr>
          <p:cNvPr id="26627" name="標題 1"/>
          <p:cNvSpPr txBox="1">
            <a:spLocks/>
          </p:cNvSpPr>
          <p:nvPr/>
        </p:nvSpPr>
        <p:spPr bwMode="auto">
          <a:xfrm>
            <a:off x="468313" y="260350"/>
            <a:ext cx="7796212" cy="633413"/>
          </a:xfrm>
          <a:prstGeom prst="rect">
            <a:avLst/>
          </a:prstGeom>
          <a:noFill/>
          <a:ln w="9525">
            <a:noFill/>
            <a:miter lim="800000"/>
            <a:headEnd/>
            <a:tailEnd/>
          </a:ln>
        </p:spPr>
        <p:txBody>
          <a:bodyPr anchor="ctr"/>
          <a:lstStyle/>
          <a:p>
            <a:pPr eaLnBrk="0" hangingPunct="0"/>
            <a:r>
              <a:rPr lang="zh-TW" altLang="en-US" sz="2800" dirty="0">
                <a:solidFill>
                  <a:schemeClr val="tx2"/>
                </a:solidFill>
                <a:latin typeface="標楷體" pitchFamily="65" charset="-120"/>
                <a:ea typeface="標楷體" pitchFamily="65" charset="-120"/>
              </a:rPr>
              <a:t>三</a:t>
            </a:r>
            <a:r>
              <a:rPr lang="zh-TW" altLang="en-US" sz="2800" dirty="0" smtClean="0">
                <a:solidFill>
                  <a:schemeClr val="tx2"/>
                </a:solidFill>
                <a:latin typeface="標楷體" pitchFamily="65" charset="-120"/>
                <a:ea typeface="標楷體" pitchFamily="65" charset="-120"/>
              </a:rPr>
              <a:t>、</a:t>
            </a:r>
            <a:r>
              <a:rPr lang="zh-TW" altLang="en-US" sz="2800" dirty="0">
                <a:solidFill>
                  <a:schemeClr val="tx2"/>
                </a:solidFill>
                <a:latin typeface="標楷體" pitchFamily="65" charset="-120"/>
                <a:ea typeface="標楷體" pitchFamily="65" charset="-120"/>
              </a:rPr>
              <a:t>招生作業說明</a:t>
            </a:r>
            <a:r>
              <a:rPr lang="en-US" altLang="zh-TW" sz="2800" dirty="0" smtClean="0">
                <a:solidFill>
                  <a:schemeClr val="tx2"/>
                </a:solidFill>
                <a:latin typeface="標楷體" pitchFamily="65" charset="-120"/>
                <a:ea typeface="標楷體" pitchFamily="65" charset="-120"/>
              </a:rPr>
              <a:t>(</a:t>
            </a:r>
            <a:r>
              <a:rPr lang="zh-TW" altLang="en-US" sz="2800" dirty="0">
                <a:solidFill>
                  <a:schemeClr val="tx2"/>
                </a:solidFill>
                <a:latin typeface="標楷體" pitchFamily="65" charset="-120"/>
                <a:ea typeface="標楷體" pitchFamily="65" charset="-120"/>
              </a:rPr>
              <a:t>四</a:t>
            </a:r>
            <a:r>
              <a:rPr lang="en-US" altLang="zh-TW" sz="2800" dirty="0" smtClean="0">
                <a:solidFill>
                  <a:schemeClr val="tx2"/>
                </a:solidFill>
                <a:latin typeface="標楷體" pitchFamily="65" charset="-120"/>
                <a:ea typeface="標楷體" pitchFamily="65" charset="-120"/>
              </a:rPr>
              <a:t>)-</a:t>
            </a:r>
            <a:r>
              <a:rPr lang="zh-TW" altLang="en-US" sz="2800" b="1" dirty="0">
                <a:solidFill>
                  <a:srgbClr val="FF0000"/>
                </a:solidFill>
                <a:latin typeface="標楷體" pitchFamily="65" charset="-120"/>
                <a:ea typeface="標楷體" pitchFamily="65" charset="-120"/>
              </a:rPr>
              <a:t>實際</a:t>
            </a:r>
            <a:r>
              <a:rPr lang="zh-TW" altLang="en-US" sz="2800" b="1" dirty="0">
                <a:solidFill>
                  <a:srgbClr val="FF0000"/>
                </a:solidFill>
                <a:latin typeface="標楷體" pitchFamily="65" charset="-120"/>
                <a:ea typeface="標楷體" pitchFamily="65" charset="-120"/>
                <a:cs typeface="Times New Roman" pitchFamily="18" charset="0"/>
              </a:rPr>
              <a:t>招生名額公告</a:t>
            </a:r>
            <a:endParaRPr lang="zh-TW" altLang="en-US" sz="2800" b="1" dirty="0">
              <a:solidFill>
                <a:srgbClr val="FF0000"/>
              </a:solidFill>
            </a:endParaRPr>
          </a:p>
        </p:txBody>
      </p:sp>
      <p:sp>
        <p:nvSpPr>
          <p:cNvPr id="3" name="投影片編號版面配置區 2"/>
          <p:cNvSpPr>
            <a:spLocks noGrp="1"/>
          </p:cNvSpPr>
          <p:nvPr>
            <p:ph type="sldNum" sz="quarter" idx="12"/>
          </p:nvPr>
        </p:nvSpPr>
        <p:spPr/>
        <p:txBody>
          <a:bodyPr/>
          <a:lstStyle/>
          <a:p>
            <a:pPr>
              <a:defRPr/>
            </a:pPr>
            <a:fld id="{AA39E74D-A58A-46CC-986A-EE1885732F1F}" type="slidenum">
              <a:rPr lang="zh-TW" altLang="en-US" smtClean="0"/>
              <a:pPr>
                <a:defRPr/>
              </a:pPr>
              <a:t>21</a:t>
            </a:fld>
            <a:endParaRPr lang="en-US" altLang="zh-TW"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標題 1"/>
          <p:cNvSpPr txBox="1">
            <a:spLocks/>
          </p:cNvSpPr>
          <p:nvPr/>
        </p:nvSpPr>
        <p:spPr bwMode="auto">
          <a:xfrm>
            <a:off x="395288" y="260350"/>
            <a:ext cx="7869237" cy="633413"/>
          </a:xfrm>
          <a:prstGeom prst="rect">
            <a:avLst/>
          </a:prstGeom>
          <a:noFill/>
          <a:ln w="9525">
            <a:noFill/>
            <a:miter lim="800000"/>
            <a:headEnd/>
            <a:tailEnd/>
          </a:ln>
        </p:spPr>
        <p:txBody>
          <a:bodyPr anchor="ctr"/>
          <a:lstStyle/>
          <a:p>
            <a:pPr eaLnBrk="0" hangingPunct="0"/>
            <a:r>
              <a:rPr lang="zh-TW" altLang="en-US" sz="2800" dirty="0">
                <a:solidFill>
                  <a:schemeClr val="tx2"/>
                </a:solidFill>
                <a:latin typeface="標楷體" pitchFamily="65" charset="-120"/>
                <a:ea typeface="標楷體" pitchFamily="65" charset="-120"/>
              </a:rPr>
              <a:t>三</a:t>
            </a:r>
            <a:r>
              <a:rPr lang="zh-TW" altLang="en-US" sz="2800" dirty="0" smtClean="0">
                <a:solidFill>
                  <a:schemeClr val="tx2"/>
                </a:solidFill>
                <a:latin typeface="標楷體" pitchFamily="65" charset="-120"/>
                <a:ea typeface="標楷體" pitchFamily="65" charset="-120"/>
              </a:rPr>
              <a:t>、</a:t>
            </a:r>
            <a:r>
              <a:rPr lang="zh-TW" altLang="en-US" sz="2800" dirty="0">
                <a:solidFill>
                  <a:schemeClr val="tx2"/>
                </a:solidFill>
                <a:latin typeface="標楷體" pitchFamily="65" charset="-120"/>
                <a:ea typeface="標楷體" pitchFamily="65" charset="-120"/>
              </a:rPr>
              <a:t>招生作業說明</a:t>
            </a:r>
            <a:r>
              <a:rPr lang="en-US" altLang="zh-TW" sz="2800" dirty="0" smtClean="0">
                <a:solidFill>
                  <a:schemeClr val="tx2"/>
                </a:solidFill>
                <a:latin typeface="標楷體" pitchFamily="65" charset="-120"/>
                <a:ea typeface="標楷體" pitchFamily="65" charset="-120"/>
              </a:rPr>
              <a:t>(</a:t>
            </a:r>
            <a:r>
              <a:rPr lang="zh-TW" altLang="en-US" sz="2800" dirty="0">
                <a:solidFill>
                  <a:schemeClr val="tx2"/>
                </a:solidFill>
                <a:latin typeface="標楷體" pitchFamily="65" charset="-120"/>
                <a:ea typeface="標楷體" pitchFamily="65" charset="-120"/>
              </a:rPr>
              <a:t>五</a:t>
            </a:r>
            <a:r>
              <a:rPr lang="en-US" altLang="zh-TW" sz="2800" dirty="0" smtClean="0">
                <a:solidFill>
                  <a:schemeClr val="tx2"/>
                </a:solidFill>
                <a:latin typeface="標楷體" pitchFamily="65" charset="-120"/>
                <a:ea typeface="標楷體" pitchFamily="65" charset="-120"/>
              </a:rPr>
              <a:t>)-</a:t>
            </a:r>
            <a:r>
              <a:rPr lang="zh-TW" altLang="en-US" sz="2800" b="1" dirty="0">
                <a:solidFill>
                  <a:srgbClr val="FF0000"/>
                </a:solidFill>
                <a:latin typeface="標楷體" pitchFamily="65" charset="-120"/>
                <a:ea typeface="標楷體" pitchFamily="65" charset="-120"/>
              </a:rPr>
              <a:t>個人總成績及排名</a:t>
            </a:r>
            <a:r>
              <a:rPr lang="zh-TW" altLang="en-US" sz="2800" b="1" dirty="0">
                <a:solidFill>
                  <a:srgbClr val="FF0000"/>
                </a:solidFill>
                <a:latin typeface="標楷體" pitchFamily="65" charset="-120"/>
                <a:ea typeface="標楷體" pitchFamily="65" charset="-120"/>
                <a:cs typeface="Times New Roman" pitchFamily="18" charset="0"/>
              </a:rPr>
              <a:t>公告</a:t>
            </a:r>
            <a:endParaRPr lang="zh-TW" altLang="en-US" sz="2800" b="1" dirty="0">
              <a:solidFill>
                <a:srgbClr val="FF0000"/>
              </a:solidFill>
            </a:endParaRPr>
          </a:p>
        </p:txBody>
      </p:sp>
      <p:sp>
        <p:nvSpPr>
          <p:cNvPr id="27651" name="內容版面配置區 2"/>
          <p:cNvSpPr>
            <a:spLocks noGrp="1"/>
          </p:cNvSpPr>
          <p:nvPr>
            <p:ph idx="1"/>
          </p:nvPr>
        </p:nvSpPr>
        <p:spPr>
          <a:xfrm>
            <a:off x="235508" y="1196752"/>
            <a:ext cx="8188796" cy="5040560"/>
          </a:xfrm>
        </p:spPr>
        <p:txBody>
          <a:bodyPr/>
          <a:lstStyle/>
          <a:p>
            <a:pPr marL="266400" indent="-266400" algn="just">
              <a:buFont typeface="+mj-lt"/>
              <a:buAutoNum type="arabicPeriod"/>
              <a:defRPr/>
            </a:pPr>
            <a:r>
              <a:rPr lang="zh-TW" altLang="en-US" sz="2550" dirty="0">
                <a:latin typeface="Times New Roman" pitchFamily="18" charset="0"/>
                <a:ea typeface="標楷體" pitchFamily="65" charset="-120"/>
                <a:cs typeface="Times New Roman" panose="02020603050405020304" pitchFamily="18" charset="0"/>
              </a:rPr>
              <a:t>繳費成功之考生應於</a:t>
            </a:r>
            <a:r>
              <a:rPr lang="en-US" altLang="zh-TW" sz="2550" dirty="0" smtClean="0">
                <a:latin typeface="Times New Roman" pitchFamily="18" charset="0"/>
                <a:ea typeface="標楷體" pitchFamily="65" charset="-120"/>
                <a:cs typeface="Times New Roman" panose="02020603050405020304" pitchFamily="18" charset="0"/>
              </a:rPr>
              <a:t>105.7.22(</a:t>
            </a:r>
            <a:r>
              <a:rPr lang="zh-TW" altLang="en-US" sz="2550" dirty="0" smtClean="0">
                <a:latin typeface="Times New Roman" pitchFamily="18" charset="0"/>
                <a:ea typeface="標楷體" pitchFamily="65" charset="-120"/>
                <a:cs typeface="Times New Roman" panose="02020603050405020304" pitchFamily="18" charset="0"/>
              </a:rPr>
              <a:t>五</a:t>
            </a:r>
            <a:r>
              <a:rPr lang="en-US" altLang="zh-TW" sz="2550" dirty="0">
                <a:latin typeface="Times New Roman" pitchFamily="18" charset="0"/>
                <a:ea typeface="標楷體" pitchFamily="65" charset="-120"/>
                <a:cs typeface="Times New Roman" panose="02020603050405020304" pitchFamily="18" charset="0"/>
              </a:rPr>
              <a:t>)</a:t>
            </a:r>
            <a:r>
              <a:rPr lang="en-US" altLang="zh-TW" sz="2550" dirty="0" smtClean="0">
                <a:latin typeface="Times New Roman" pitchFamily="18" charset="0"/>
                <a:ea typeface="標楷體" pitchFamily="65" charset="-120"/>
                <a:cs typeface="Times New Roman" panose="02020603050405020304" pitchFamily="18" charset="0"/>
              </a:rPr>
              <a:t>10</a:t>
            </a:r>
            <a:r>
              <a:rPr lang="zh-TW" altLang="en-US" sz="2550" dirty="0" smtClean="0">
                <a:latin typeface="Times New Roman" pitchFamily="18" charset="0"/>
                <a:ea typeface="標楷體" pitchFamily="65" charset="-120"/>
                <a:cs typeface="Times New Roman" panose="02020603050405020304" pitchFamily="18" charset="0"/>
              </a:rPr>
              <a:t>：</a:t>
            </a:r>
            <a:r>
              <a:rPr lang="en-US" altLang="zh-TW" sz="2550" dirty="0" smtClean="0">
                <a:latin typeface="Times New Roman" pitchFamily="18" charset="0"/>
                <a:ea typeface="標楷體" pitchFamily="65" charset="-120"/>
                <a:cs typeface="Times New Roman" panose="02020603050405020304" pitchFamily="18" charset="0"/>
              </a:rPr>
              <a:t>00</a:t>
            </a:r>
            <a:r>
              <a:rPr lang="zh-TW" altLang="en-US" sz="2550" dirty="0">
                <a:latin typeface="Times New Roman" pitchFamily="18" charset="0"/>
                <a:ea typeface="標楷體" pitchFamily="65" charset="-120"/>
                <a:cs typeface="Times New Roman" panose="02020603050405020304" pitchFamily="18" charset="0"/>
              </a:rPr>
              <a:t>起，至本委員會網站</a:t>
            </a:r>
            <a:r>
              <a:rPr lang="zh-TW" altLang="en-US" sz="2550" dirty="0" smtClean="0">
                <a:latin typeface="Times New Roman" pitchFamily="18" charset="0"/>
                <a:ea typeface="標楷體" pitchFamily="65" charset="-120"/>
                <a:cs typeface="Times New Roman" panose="02020603050405020304" pitchFamily="18" charset="0"/>
              </a:rPr>
              <a:t>登入「個人總成績排名查詢系統」查詢</a:t>
            </a:r>
            <a:r>
              <a:rPr lang="zh-TW" altLang="en-US" sz="2550" dirty="0">
                <a:latin typeface="Times New Roman" pitchFamily="18" charset="0"/>
                <a:ea typeface="標楷體" pitchFamily="65" charset="-120"/>
                <a:cs typeface="Times New Roman" panose="02020603050405020304" pitchFamily="18" charset="0"/>
              </a:rPr>
              <a:t>個人總成績及排名</a:t>
            </a:r>
            <a:r>
              <a:rPr lang="en-US" altLang="zh-TW" sz="2550" dirty="0">
                <a:latin typeface="Times New Roman" pitchFamily="18" charset="0"/>
                <a:ea typeface="標楷體" pitchFamily="65" charset="-120"/>
                <a:cs typeface="Times New Roman" panose="02020603050405020304" pitchFamily="18" charset="0"/>
              </a:rPr>
              <a:t>【</a:t>
            </a:r>
            <a:r>
              <a:rPr lang="zh-TW" altLang="en-US" sz="2550" dirty="0">
                <a:latin typeface="Times New Roman" pitchFamily="18" charset="0"/>
                <a:ea typeface="標楷體" pitchFamily="65" charset="-120"/>
                <a:cs typeface="Times New Roman" panose="02020603050405020304" pitchFamily="18" charset="0"/>
              </a:rPr>
              <a:t>依身分別及群</a:t>
            </a:r>
            <a:r>
              <a:rPr lang="en-US" altLang="zh-TW" sz="2550" dirty="0">
                <a:latin typeface="Times New Roman" pitchFamily="18" charset="0"/>
                <a:ea typeface="標楷體" pitchFamily="65" charset="-120"/>
                <a:cs typeface="Times New Roman" panose="02020603050405020304" pitchFamily="18" charset="0"/>
              </a:rPr>
              <a:t>(</a:t>
            </a:r>
            <a:r>
              <a:rPr lang="zh-TW" altLang="en-US" sz="2550" dirty="0">
                <a:latin typeface="Times New Roman" pitchFamily="18" charset="0"/>
                <a:ea typeface="標楷體" pitchFamily="65" charset="-120"/>
                <a:cs typeface="Times New Roman" panose="02020603050405020304" pitchFamily="18" charset="0"/>
              </a:rPr>
              <a:t>類</a:t>
            </a:r>
            <a:r>
              <a:rPr lang="en-US" altLang="zh-TW" sz="2550" dirty="0">
                <a:latin typeface="Times New Roman" pitchFamily="18" charset="0"/>
                <a:ea typeface="標楷體" pitchFamily="65" charset="-120"/>
                <a:cs typeface="Times New Roman" panose="02020603050405020304" pitchFamily="18" charset="0"/>
              </a:rPr>
              <a:t>)</a:t>
            </a:r>
            <a:r>
              <a:rPr lang="zh-TW" altLang="en-US" sz="2550" dirty="0">
                <a:latin typeface="Times New Roman" pitchFamily="18" charset="0"/>
                <a:ea typeface="標楷體" pitchFamily="65" charset="-120"/>
                <a:cs typeface="Times New Roman" panose="02020603050405020304" pitchFamily="18" charset="0"/>
              </a:rPr>
              <a:t>別</a:t>
            </a:r>
            <a:r>
              <a:rPr lang="en-US" altLang="zh-TW" sz="2550" dirty="0">
                <a:latin typeface="Times New Roman" pitchFamily="18" charset="0"/>
                <a:ea typeface="標楷體" pitchFamily="65" charset="-120"/>
                <a:cs typeface="Times New Roman" panose="02020603050405020304" pitchFamily="18" charset="0"/>
              </a:rPr>
              <a:t>】</a:t>
            </a:r>
            <a:r>
              <a:rPr lang="zh-TW" altLang="en-US" sz="2550" dirty="0">
                <a:latin typeface="Times New Roman" pitchFamily="18" charset="0"/>
                <a:ea typeface="標楷體" pitchFamily="65" charset="-120"/>
                <a:cs typeface="Times New Roman" panose="02020603050405020304" pitchFamily="18" charset="0"/>
              </a:rPr>
              <a:t>，本委員會不另寄發總成績單</a:t>
            </a:r>
            <a:r>
              <a:rPr lang="zh-TW" altLang="en-US" sz="2550" dirty="0" smtClean="0">
                <a:latin typeface="Times New Roman" pitchFamily="18" charset="0"/>
                <a:ea typeface="標楷體" pitchFamily="65" charset="-120"/>
                <a:cs typeface="Times New Roman" panose="02020603050405020304" pitchFamily="18" charset="0"/>
              </a:rPr>
              <a:t>。</a:t>
            </a:r>
            <a:endParaRPr lang="en-US" altLang="zh-TW" sz="2550" dirty="0">
              <a:latin typeface="Times New Roman" pitchFamily="18" charset="0"/>
              <a:ea typeface="標楷體" pitchFamily="65" charset="-120"/>
              <a:cs typeface="Times New Roman" panose="02020603050405020304" pitchFamily="18" charset="0"/>
            </a:endParaRPr>
          </a:p>
          <a:p>
            <a:pPr marL="266400" indent="-266400" algn="just">
              <a:buFont typeface="+mj-lt"/>
              <a:buAutoNum type="arabicPeriod"/>
              <a:defRPr/>
            </a:pPr>
            <a:endParaRPr lang="en-US" altLang="zh-TW" sz="2550" dirty="0" smtClean="0">
              <a:latin typeface="Times New Roman" pitchFamily="18" charset="0"/>
              <a:ea typeface="標楷體" pitchFamily="65" charset="-120"/>
              <a:cs typeface="Times New Roman" panose="02020603050405020304" pitchFamily="18" charset="0"/>
            </a:endParaRPr>
          </a:p>
          <a:p>
            <a:pPr marL="266400" indent="-266400" algn="just">
              <a:buFont typeface="+mj-lt"/>
              <a:buAutoNum type="arabicPeriod"/>
              <a:defRPr/>
            </a:pPr>
            <a:r>
              <a:rPr lang="zh-TW" altLang="en-US" sz="2550" dirty="0" smtClean="0">
                <a:latin typeface="Times New Roman" pitchFamily="18" charset="0"/>
                <a:ea typeface="標楷體" pitchFamily="65" charset="-120"/>
                <a:cs typeface="Times New Roman" panose="02020603050405020304" pitchFamily="18" charset="0"/>
              </a:rPr>
              <a:t>考生對個人總成績如有疑義，可於</a:t>
            </a:r>
            <a:r>
              <a:rPr lang="en-US" altLang="zh-TW" sz="2550" dirty="0" smtClean="0">
                <a:solidFill>
                  <a:srgbClr val="0000CC"/>
                </a:solidFill>
                <a:latin typeface="Times New Roman" pitchFamily="18" charset="0"/>
                <a:ea typeface="標楷體" pitchFamily="65" charset="-120"/>
                <a:cs typeface="Times New Roman" panose="02020603050405020304" pitchFamily="18" charset="0"/>
              </a:rPr>
              <a:t>105.7.22(</a:t>
            </a:r>
            <a:r>
              <a:rPr lang="zh-TW" altLang="en-US" sz="2550" dirty="0" smtClean="0">
                <a:solidFill>
                  <a:srgbClr val="0000CC"/>
                </a:solidFill>
                <a:latin typeface="Times New Roman" pitchFamily="18" charset="0"/>
                <a:ea typeface="標楷體" pitchFamily="65" charset="-120"/>
                <a:cs typeface="Times New Roman" panose="02020603050405020304" pitchFamily="18" charset="0"/>
              </a:rPr>
              <a:t>五</a:t>
            </a:r>
            <a:r>
              <a:rPr lang="en-US" altLang="zh-TW" sz="2550" dirty="0" smtClean="0">
                <a:solidFill>
                  <a:srgbClr val="0000CC"/>
                </a:solidFill>
                <a:latin typeface="Times New Roman" pitchFamily="18" charset="0"/>
                <a:ea typeface="標楷體" pitchFamily="65" charset="-120"/>
                <a:cs typeface="Times New Roman" panose="02020603050405020304" pitchFamily="18" charset="0"/>
              </a:rPr>
              <a:t>)10</a:t>
            </a:r>
            <a:r>
              <a:rPr lang="zh-TW" altLang="en-US" sz="2550" dirty="0" smtClean="0">
                <a:solidFill>
                  <a:srgbClr val="0000CC"/>
                </a:solidFill>
                <a:latin typeface="Times New Roman" pitchFamily="18" charset="0"/>
                <a:ea typeface="標楷體" pitchFamily="65" charset="-120"/>
                <a:cs typeface="Times New Roman" panose="02020603050405020304" pitchFamily="18" charset="0"/>
              </a:rPr>
              <a:t>：</a:t>
            </a:r>
            <a:r>
              <a:rPr lang="en-US" altLang="zh-TW" sz="2550" dirty="0" smtClean="0">
                <a:solidFill>
                  <a:srgbClr val="0000CC"/>
                </a:solidFill>
                <a:latin typeface="Times New Roman" pitchFamily="18" charset="0"/>
                <a:ea typeface="標楷體" pitchFamily="65" charset="-120"/>
                <a:cs typeface="Times New Roman" panose="02020603050405020304" pitchFamily="18" charset="0"/>
              </a:rPr>
              <a:t>00~</a:t>
            </a:r>
          </a:p>
          <a:p>
            <a:pPr marL="266400" indent="-266400" algn="just">
              <a:spcBef>
                <a:spcPts val="612"/>
              </a:spcBef>
              <a:buNone/>
              <a:defRPr/>
            </a:pPr>
            <a:r>
              <a:rPr lang="en-US" altLang="zh-TW" sz="2550" dirty="0" smtClean="0">
                <a:latin typeface="Times New Roman" pitchFamily="18" charset="0"/>
                <a:ea typeface="標楷體" pitchFamily="65" charset="-120"/>
                <a:cs typeface="Times New Roman" panose="02020603050405020304" pitchFamily="18" charset="0"/>
              </a:rPr>
              <a:t>    </a:t>
            </a:r>
            <a:r>
              <a:rPr lang="en-US" altLang="zh-TW" sz="2550" dirty="0" smtClean="0">
                <a:solidFill>
                  <a:srgbClr val="0000CC"/>
                </a:solidFill>
                <a:latin typeface="Times New Roman" pitchFamily="18" charset="0"/>
                <a:ea typeface="標楷體" pitchFamily="65" charset="-120"/>
                <a:cs typeface="Times New Roman" panose="02020603050405020304" pitchFamily="18" charset="0"/>
              </a:rPr>
              <a:t>105.7.23(</a:t>
            </a:r>
            <a:r>
              <a:rPr lang="zh-TW" altLang="en-US" sz="2550" dirty="0" smtClean="0">
                <a:solidFill>
                  <a:srgbClr val="0000CC"/>
                </a:solidFill>
                <a:latin typeface="Times New Roman" pitchFamily="18" charset="0"/>
                <a:ea typeface="標楷體" pitchFamily="65" charset="-120"/>
                <a:cs typeface="Times New Roman" panose="02020603050405020304" pitchFamily="18" charset="0"/>
              </a:rPr>
              <a:t>六</a:t>
            </a:r>
            <a:r>
              <a:rPr lang="en-US" altLang="zh-TW" sz="2550" dirty="0" smtClean="0">
                <a:solidFill>
                  <a:srgbClr val="0000CC"/>
                </a:solidFill>
                <a:latin typeface="Times New Roman" pitchFamily="18" charset="0"/>
                <a:ea typeface="標楷體" pitchFamily="65" charset="-120"/>
                <a:cs typeface="Times New Roman" panose="02020603050405020304" pitchFamily="18" charset="0"/>
              </a:rPr>
              <a:t>)12</a:t>
            </a:r>
            <a:r>
              <a:rPr lang="zh-TW" altLang="en-US" sz="2550" dirty="0" smtClean="0">
                <a:solidFill>
                  <a:srgbClr val="0000CC"/>
                </a:solidFill>
                <a:latin typeface="Times New Roman" pitchFamily="18" charset="0"/>
                <a:ea typeface="標楷體" pitchFamily="65" charset="-120"/>
                <a:cs typeface="Times New Roman" panose="02020603050405020304" pitchFamily="18" charset="0"/>
              </a:rPr>
              <a:t>：</a:t>
            </a:r>
            <a:r>
              <a:rPr lang="en-US" altLang="zh-TW" sz="2550" dirty="0" smtClean="0">
                <a:solidFill>
                  <a:srgbClr val="0000CC"/>
                </a:solidFill>
                <a:latin typeface="Times New Roman" pitchFamily="18" charset="0"/>
                <a:ea typeface="標楷體" pitchFamily="65" charset="-120"/>
                <a:cs typeface="Times New Roman" panose="02020603050405020304" pitchFamily="18" charset="0"/>
              </a:rPr>
              <a:t>00</a:t>
            </a:r>
            <a:r>
              <a:rPr lang="zh-TW" altLang="en-US" sz="2550" dirty="0" smtClean="0">
                <a:solidFill>
                  <a:srgbClr val="0000CC"/>
                </a:solidFill>
                <a:latin typeface="Times New Roman" pitchFamily="18" charset="0"/>
                <a:ea typeface="標楷體" pitchFamily="65" charset="-120"/>
                <a:cs typeface="Times New Roman" panose="02020603050405020304" pitchFamily="18" charset="0"/>
              </a:rPr>
              <a:t>，</a:t>
            </a:r>
            <a:r>
              <a:rPr lang="zh-TW" altLang="en-US" sz="2550" dirty="0" smtClean="0">
                <a:latin typeface="Times New Roman" pitchFamily="18" charset="0"/>
                <a:ea typeface="標楷體" pitchFamily="65" charset="-120"/>
                <a:cs typeface="Times New Roman" panose="02020603050405020304" pitchFamily="18" charset="0"/>
              </a:rPr>
              <a:t>填寫「個人總成績複查申請表」</a:t>
            </a:r>
            <a:r>
              <a:rPr lang="en-US" altLang="zh-TW" sz="2550" dirty="0" smtClean="0">
                <a:latin typeface="Times New Roman" pitchFamily="18" charset="0"/>
                <a:ea typeface="標楷體" pitchFamily="65" charset="-120"/>
                <a:cs typeface="Times New Roman" panose="02020603050405020304" pitchFamily="18" charset="0"/>
              </a:rPr>
              <a:t>(</a:t>
            </a:r>
            <a:r>
              <a:rPr lang="zh-TW" altLang="en-US" sz="2550" dirty="0" smtClean="0">
                <a:latin typeface="Times New Roman" pitchFamily="18" charset="0"/>
                <a:ea typeface="標楷體" pitchFamily="65" charset="-120"/>
                <a:cs typeface="Times New Roman" panose="02020603050405020304" pitchFamily="18" charset="0"/>
              </a:rPr>
              <a:t>如招生簡章附表二</a:t>
            </a:r>
            <a:r>
              <a:rPr lang="en-US" altLang="zh-TW" sz="2550" dirty="0" smtClean="0">
                <a:latin typeface="Times New Roman" pitchFamily="18" charset="0"/>
                <a:ea typeface="標楷體" pitchFamily="65" charset="-120"/>
                <a:cs typeface="Times New Roman" panose="02020603050405020304" pitchFamily="18" charset="0"/>
              </a:rPr>
              <a:t>)</a:t>
            </a:r>
            <a:r>
              <a:rPr lang="zh-TW" altLang="en-US" sz="2550" dirty="0" smtClean="0">
                <a:latin typeface="Times New Roman" pitchFamily="18" charset="0"/>
                <a:ea typeface="標楷體" pitchFamily="65" charset="-120"/>
                <a:cs typeface="Times New Roman" panose="02020603050405020304" pitchFamily="18" charset="0"/>
              </a:rPr>
              <a:t>，傳真至本委員會辦理複查</a:t>
            </a:r>
            <a:r>
              <a:rPr lang="zh-TW" altLang="en-US" sz="2600" dirty="0" smtClean="0">
                <a:latin typeface="Times New Roman" pitchFamily="18" charset="0"/>
                <a:ea typeface="標楷體" pitchFamily="65" charset="-120"/>
                <a:cs typeface="Times New Roman" panose="02020603050405020304" pitchFamily="18" charset="0"/>
              </a:rPr>
              <a:t>。</a:t>
            </a:r>
            <a:endParaRPr lang="en-US" altLang="zh-TW" sz="2600" dirty="0" smtClean="0">
              <a:latin typeface="Times New Roman" pitchFamily="18" charset="0"/>
              <a:ea typeface="標楷體" pitchFamily="65" charset="-120"/>
              <a:cs typeface="Times New Roman" panose="02020603050405020304" pitchFamily="18" charset="0"/>
            </a:endParaRPr>
          </a:p>
          <a:p>
            <a:pPr marL="514800" indent="-361950" algn="just">
              <a:spcBef>
                <a:spcPts val="612"/>
              </a:spcBef>
              <a:buNone/>
              <a:defRPr/>
            </a:pPr>
            <a:endParaRPr lang="en-US" altLang="zh-TW" sz="2600" dirty="0" smtClean="0">
              <a:latin typeface="Times New Roman" pitchFamily="18" charset="0"/>
              <a:ea typeface="標楷體" pitchFamily="65" charset="-120"/>
            </a:endParaRPr>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22</a:t>
            </a:fld>
            <a:endParaRPr lang="en-US" altLang="zh-TW"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標題 1"/>
          <p:cNvSpPr>
            <a:spLocks noGrp="1"/>
          </p:cNvSpPr>
          <p:nvPr>
            <p:ph type="title"/>
          </p:nvPr>
        </p:nvSpPr>
        <p:spPr>
          <a:xfrm>
            <a:off x="468313" y="260350"/>
            <a:ext cx="7761287" cy="633413"/>
          </a:xfrm>
        </p:spPr>
        <p:txBody>
          <a:bodyPr/>
          <a:lstStyle/>
          <a:p>
            <a:r>
              <a:rPr lang="zh-TW" altLang="en-US" dirty="0">
                <a:latin typeface="標楷體" pitchFamily="65" charset="-120"/>
                <a:ea typeface="標楷體" pitchFamily="65" charset="-120"/>
              </a:rPr>
              <a:t>三</a:t>
            </a:r>
            <a:r>
              <a:rPr lang="zh-TW" altLang="en-US" dirty="0" smtClean="0">
                <a:latin typeface="標楷體" pitchFamily="65" charset="-120"/>
                <a:ea typeface="標楷體" pitchFamily="65" charset="-120"/>
              </a:rPr>
              <a:t>、招生作業說明</a:t>
            </a:r>
            <a:r>
              <a:rPr lang="en-US" altLang="zh-TW" dirty="0" smtClean="0">
                <a:latin typeface="標楷體" pitchFamily="65" charset="-120"/>
                <a:ea typeface="標楷體" pitchFamily="65" charset="-120"/>
              </a:rPr>
              <a:t>(</a:t>
            </a:r>
            <a:r>
              <a:rPr lang="zh-TW" altLang="en-US" dirty="0">
                <a:latin typeface="標楷體" pitchFamily="65" charset="-120"/>
                <a:ea typeface="標楷體" pitchFamily="65" charset="-120"/>
              </a:rPr>
              <a:t>六</a:t>
            </a:r>
            <a:r>
              <a:rPr lang="en-US" altLang="zh-TW" dirty="0" smtClean="0">
                <a:latin typeface="標楷體" pitchFamily="65" charset="-120"/>
                <a:ea typeface="標楷體" pitchFamily="65" charset="-120"/>
              </a:rPr>
              <a:t>)-</a:t>
            </a:r>
            <a:r>
              <a:rPr lang="zh-TW" altLang="en-US" b="1" dirty="0" smtClean="0">
                <a:solidFill>
                  <a:srgbClr val="FF0000"/>
                </a:solidFill>
                <a:latin typeface="標楷體" pitchFamily="65" charset="-120"/>
                <a:ea typeface="標楷體" pitchFamily="65" charset="-120"/>
                <a:cs typeface="Times New Roman" pitchFamily="18" charset="0"/>
              </a:rPr>
              <a:t>網路選填登記志願</a:t>
            </a:r>
            <a:r>
              <a:rPr lang="en-US" altLang="zh-TW" b="1" dirty="0" smtClean="0">
                <a:solidFill>
                  <a:srgbClr val="FF0000"/>
                </a:solidFill>
                <a:latin typeface="標楷體" pitchFamily="65" charset="-120"/>
                <a:ea typeface="標楷體" pitchFamily="65" charset="-120"/>
                <a:cs typeface="Times New Roman" pitchFamily="18" charset="0"/>
              </a:rPr>
              <a:t>(</a:t>
            </a:r>
            <a:r>
              <a:rPr lang="en-US" altLang="zh-TW" b="1" dirty="0" smtClean="0">
                <a:solidFill>
                  <a:srgbClr val="FF0000"/>
                </a:solidFill>
                <a:latin typeface="Times New Roman" panose="02020603050405020304" pitchFamily="18" charset="0"/>
                <a:ea typeface="標楷體" pitchFamily="65" charset="-120"/>
                <a:cs typeface="Times New Roman" panose="02020603050405020304" pitchFamily="18" charset="0"/>
              </a:rPr>
              <a:t>1/7</a:t>
            </a:r>
            <a:r>
              <a:rPr lang="en-US" altLang="zh-TW" b="1" dirty="0" smtClean="0">
                <a:solidFill>
                  <a:srgbClr val="FF0000"/>
                </a:solidFill>
                <a:latin typeface="標楷體" pitchFamily="65" charset="-120"/>
                <a:ea typeface="標楷體" pitchFamily="65" charset="-120"/>
                <a:cs typeface="Times New Roman" pitchFamily="18" charset="0"/>
              </a:rPr>
              <a:t>)</a:t>
            </a:r>
            <a:endParaRPr lang="zh-TW" altLang="en-US" b="1" dirty="0" smtClean="0">
              <a:solidFill>
                <a:srgbClr val="FF0000"/>
              </a:solidFill>
            </a:endParaRPr>
          </a:p>
        </p:txBody>
      </p:sp>
      <p:sp>
        <p:nvSpPr>
          <p:cNvPr id="5" name="內容版面配置區 2"/>
          <p:cNvSpPr>
            <a:spLocks noGrp="1"/>
          </p:cNvSpPr>
          <p:nvPr>
            <p:ph idx="1"/>
          </p:nvPr>
        </p:nvSpPr>
        <p:spPr>
          <a:xfrm>
            <a:off x="323528" y="1196752"/>
            <a:ext cx="8136904" cy="5112568"/>
          </a:xfrm>
        </p:spPr>
        <p:txBody>
          <a:bodyPr/>
          <a:lstStyle/>
          <a:p>
            <a:pPr marL="266400" indent="-266400">
              <a:spcBef>
                <a:spcPts val="1200"/>
              </a:spcBef>
              <a:buFontTx/>
              <a:buAutoNum type="arabicPeriod"/>
              <a:defRPr/>
            </a:pPr>
            <a:r>
              <a:rPr lang="zh-TW" altLang="en-US" sz="2100" spc="-30" dirty="0" smtClean="0">
                <a:latin typeface="Times New Roman" panose="02020603050405020304" pitchFamily="18" charset="0"/>
                <a:ea typeface="標楷體" pitchFamily="65" charset="-120"/>
                <a:cs typeface="Times New Roman" panose="02020603050405020304" pitchFamily="18" charset="0"/>
              </a:rPr>
              <a:t>網路選</a:t>
            </a:r>
            <a:r>
              <a:rPr lang="zh-TW" altLang="en-US" sz="2100" spc="-30" dirty="0">
                <a:latin typeface="Times New Roman" panose="02020603050405020304" pitchFamily="18" charset="0"/>
                <a:ea typeface="標楷體" pitchFamily="65" charset="-120"/>
                <a:cs typeface="Times New Roman" panose="02020603050405020304" pitchFamily="18" charset="0"/>
              </a:rPr>
              <a:t>填登記</a:t>
            </a:r>
            <a:r>
              <a:rPr lang="zh-TW" altLang="en-US" sz="2100" spc="-30" dirty="0" smtClean="0">
                <a:latin typeface="Times New Roman" panose="02020603050405020304" pitchFamily="18" charset="0"/>
                <a:ea typeface="標楷體" pitchFamily="65" charset="-120"/>
                <a:cs typeface="Times New Roman" panose="02020603050405020304" pitchFamily="18" charset="0"/>
              </a:rPr>
              <a:t>志願時間：</a:t>
            </a:r>
            <a:r>
              <a:rPr lang="en-US" altLang="zh-TW" sz="2100" b="1" spc="-30" dirty="0" smtClean="0">
                <a:solidFill>
                  <a:srgbClr val="FF0000"/>
                </a:solidFill>
                <a:latin typeface="Times New Roman" pitchFamily="18" charset="0"/>
                <a:ea typeface="標楷體" pitchFamily="65" charset="-120"/>
                <a:cs typeface="Times New Roman" panose="02020603050405020304" pitchFamily="18" charset="0"/>
              </a:rPr>
              <a:t>105.7.22(</a:t>
            </a:r>
            <a:r>
              <a:rPr lang="zh-TW" altLang="en-US" sz="2100" b="1" spc="-30" dirty="0">
                <a:solidFill>
                  <a:srgbClr val="FF0000"/>
                </a:solidFill>
                <a:latin typeface="Times New Roman" pitchFamily="18" charset="0"/>
                <a:ea typeface="標楷體" pitchFamily="65" charset="-120"/>
                <a:cs typeface="Times New Roman" panose="02020603050405020304" pitchFamily="18" charset="0"/>
              </a:rPr>
              <a:t>五</a:t>
            </a:r>
            <a:r>
              <a:rPr lang="en-US" altLang="zh-TW" sz="2100" b="1" spc="-30" dirty="0">
                <a:solidFill>
                  <a:srgbClr val="FF0000"/>
                </a:solidFill>
                <a:latin typeface="Times New Roman" pitchFamily="18" charset="0"/>
                <a:ea typeface="標楷體" pitchFamily="65" charset="-120"/>
                <a:cs typeface="Times New Roman" panose="02020603050405020304" pitchFamily="18" charset="0"/>
              </a:rPr>
              <a:t>)</a:t>
            </a:r>
            <a:r>
              <a:rPr lang="en-US" altLang="zh-TW" sz="2100" b="1" spc="-30" dirty="0" smtClean="0">
                <a:solidFill>
                  <a:srgbClr val="FF0000"/>
                </a:solidFill>
                <a:latin typeface="Times New Roman" pitchFamily="18" charset="0"/>
                <a:ea typeface="標楷體" pitchFamily="65" charset="-120"/>
                <a:cs typeface="Times New Roman" panose="02020603050405020304" pitchFamily="18" charset="0"/>
              </a:rPr>
              <a:t>10</a:t>
            </a:r>
            <a:r>
              <a:rPr lang="zh-TW" altLang="en-US" sz="2100" b="1" spc="-30" dirty="0" smtClean="0">
                <a:solidFill>
                  <a:srgbClr val="FF0000"/>
                </a:solidFill>
                <a:latin typeface="Times New Roman" pitchFamily="18" charset="0"/>
                <a:ea typeface="標楷體" pitchFamily="65" charset="-120"/>
                <a:cs typeface="Times New Roman" panose="02020603050405020304" pitchFamily="18" charset="0"/>
              </a:rPr>
              <a:t>：</a:t>
            </a:r>
            <a:r>
              <a:rPr lang="en-US" altLang="zh-TW" sz="2100" b="1" spc="-30" dirty="0" smtClean="0">
                <a:solidFill>
                  <a:srgbClr val="FF0000"/>
                </a:solidFill>
                <a:latin typeface="Times New Roman" pitchFamily="18" charset="0"/>
                <a:ea typeface="標楷體" pitchFamily="65" charset="-120"/>
                <a:cs typeface="Times New Roman" panose="02020603050405020304" pitchFamily="18" charset="0"/>
              </a:rPr>
              <a:t>00</a:t>
            </a:r>
            <a:r>
              <a:rPr lang="zh-TW" altLang="en-US" sz="2100" b="1" spc="-30" dirty="0" smtClean="0">
                <a:solidFill>
                  <a:srgbClr val="FF0000"/>
                </a:solidFill>
                <a:latin typeface="Times New Roman" pitchFamily="18" charset="0"/>
                <a:ea typeface="標楷體" pitchFamily="65" charset="-120"/>
                <a:cs typeface="Times New Roman" panose="02020603050405020304" pitchFamily="18" charset="0"/>
              </a:rPr>
              <a:t> </a:t>
            </a:r>
            <a:r>
              <a:rPr lang="en-US" altLang="zh-TW" sz="2100" b="1" spc="-30" dirty="0">
                <a:solidFill>
                  <a:srgbClr val="FF0000"/>
                </a:solidFill>
                <a:latin typeface="Times New Roman" panose="02020603050405020304" pitchFamily="18" charset="0"/>
                <a:ea typeface="細明體" pitchFamily="49" charset="-120"/>
                <a:cs typeface="Times New Roman" panose="02020603050405020304" pitchFamily="18" charset="0"/>
              </a:rPr>
              <a:t>~</a:t>
            </a:r>
            <a:r>
              <a:rPr lang="zh-TW" altLang="en-US" sz="2100" b="1" spc="-30" dirty="0">
                <a:solidFill>
                  <a:srgbClr val="FF0000"/>
                </a:solidFill>
                <a:latin typeface="Times New Roman" pitchFamily="18" charset="0"/>
                <a:ea typeface="標楷體" pitchFamily="65" charset="-120"/>
                <a:cs typeface="Times New Roman" panose="02020603050405020304" pitchFamily="18" charset="0"/>
              </a:rPr>
              <a:t> </a:t>
            </a:r>
            <a:r>
              <a:rPr lang="en-US" altLang="zh-TW" sz="2100" b="1" spc="-30" dirty="0" smtClean="0">
                <a:solidFill>
                  <a:srgbClr val="FF0000"/>
                </a:solidFill>
                <a:latin typeface="Times New Roman" pitchFamily="18" charset="0"/>
                <a:ea typeface="標楷體" pitchFamily="65" charset="-120"/>
                <a:cs typeface="Times New Roman" panose="02020603050405020304" pitchFamily="18" charset="0"/>
              </a:rPr>
              <a:t>105.7.27(</a:t>
            </a:r>
            <a:r>
              <a:rPr lang="zh-TW" altLang="en-US" sz="2100" b="1" spc="-30" dirty="0">
                <a:solidFill>
                  <a:srgbClr val="FF0000"/>
                </a:solidFill>
                <a:latin typeface="Times New Roman" pitchFamily="18" charset="0"/>
                <a:ea typeface="標楷體" pitchFamily="65" charset="-120"/>
                <a:cs typeface="Times New Roman" panose="02020603050405020304" pitchFamily="18" charset="0"/>
              </a:rPr>
              <a:t>三</a:t>
            </a:r>
            <a:r>
              <a:rPr lang="en-US" altLang="zh-TW" sz="2100" b="1" spc="-30" dirty="0">
                <a:solidFill>
                  <a:srgbClr val="FF0000"/>
                </a:solidFill>
                <a:latin typeface="Times New Roman" pitchFamily="18" charset="0"/>
                <a:ea typeface="標楷體" pitchFamily="65" charset="-120"/>
                <a:cs typeface="Times New Roman" panose="02020603050405020304" pitchFamily="18" charset="0"/>
              </a:rPr>
              <a:t>)</a:t>
            </a:r>
            <a:r>
              <a:rPr lang="en-US" altLang="zh-TW" sz="2100" b="1" spc="-30" dirty="0" smtClean="0">
                <a:solidFill>
                  <a:srgbClr val="FF0000"/>
                </a:solidFill>
                <a:latin typeface="Times New Roman" pitchFamily="18" charset="0"/>
                <a:ea typeface="標楷體" pitchFamily="65" charset="-120"/>
                <a:cs typeface="Times New Roman" panose="02020603050405020304" pitchFamily="18" charset="0"/>
              </a:rPr>
              <a:t>17</a:t>
            </a:r>
            <a:r>
              <a:rPr lang="zh-TW" altLang="en-US" sz="2100" b="1" spc="-30" dirty="0" smtClean="0">
                <a:solidFill>
                  <a:srgbClr val="FF0000"/>
                </a:solidFill>
                <a:latin typeface="Times New Roman" pitchFamily="18" charset="0"/>
                <a:ea typeface="標楷體" pitchFamily="65" charset="-120"/>
                <a:cs typeface="Times New Roman" panose="02020603050405020304" pitchFamily="18" charset="0"/>
              </a:rPr>
              <a:t>：</a:t>
            </a:r>
            <a:r>
              <a:rPr lang="en-US" altLang="zh-TW" sz="2100" b="1" spc="-30" dirty="0" smtClean="0">
                <a:solidFill>
                  <a:srgbClr val="FF0000"/>
                </a:solidFill>
                <a:latin typeface="Times New Roman" pitchFamily="18" charset="0"/>
                <a:ea typeface="標楷體" pitchFamily="65" charset="-120"/>
                <a:cs typeface="Times New Roman" panose="02020603050405020304" pitchFamily="18" charset="0"/>
              </a:rPr>
              <a:t>00</a:t>
            </a:r>
            <a:r>
              <a:rPr lang="zh-TW" altLang="en-US" sz="2100" b="1" spc="-30" dirty="0" smtClean="0">
                <a:solidFill>
                  <a:srgbClr val="FF0000"/>
                </a:solidFill>
                <a:latin typeface="Times New Roman" pitchFamily="18" charset="0"/>
                <a:ea typeface="標楷體" pitchFamily="65" charset="-120"/>
                <a:cs typeface="Times New Roman" panose="02020603050405020304" pitchFamily="18" charset="0"/>
              </a:rPr>
              <a:t>。</a:t>
            </a:r>
            <a:endParaRPr lang="en-US" altLang="zh-TW" sz="2100" spc="-30" dirty="0">
              <a:latin typeface="Times New Roman" panose="02020603050405020304" pitchFamily="18" charset="0"/>
              <a:ea typeface="標楷體" pitchFamily="65" charset="-120"/>
              <a:cs typeface="Times New Roman" panose="02020603050405020304" pitchFamily="18" charset="0"/>
            </a:endParaRPr>
          </a:p>
          <a:p>
            <a:pPr marL="266400" indent="-266400" algn="just">
              <a:spcBef>
                <a:spcPts val="1200"/>
              </a:spcBef>
              <a:buFontTx/>
              <a:buAutoNum type="arabicPeriod"/>
              <a:defRPr/>
            </a:pPr>
            <a:r>
              <a:rPr lang="zh-TW" altLang="en-US" sz="2100" spc="-30" dirty="0" smtClean="0">
                <a:latin typeface="Times New Roman" panose="02020603050405020304" pitchFamily="18" charset="0"/>
                <a:ea typeface="標楷體" pitchFamily="65" charset="-120"/>
                <a:cs typeface="Times New Roman" panose="02020603050405020304" pitchFamily="18" charset="0"/>
              </a:rPr>
              <a:t>本委員會於</a:t>
            </a:r>
            <a:r>
              <a:rPr lang="en-US" altLang="zh-TW" sz="2100" spc="-30" dirty="0" smtClean="0">
                <a:solidFill>
                  <a:srgbClr val="FF0000"/>
                </a:solidFill>
                <a:latin typeface="Times New Roman" pitchFamily="18" charset="0"/>
                <a:ea typeface="標楷體" pitchFamily="65" charset="-120"/>
                <a:cs typeface="Times New Roman" panose="02020603050405020304" pitchFamily="18" charset="0"/>
              </a:rPr>
              <a:t>105.7.8(</a:t>
            </a:r>
            <a:r>
              <a:rPr lang="zh-TW" altLang="en-US" sz="2100" spc="-30" dirty="0" smtClean="0">
                <a:solidFill>
                  <a:srgbClr val="FF0000"/>
                </a:solidFill>
                <a:latin typeface="Times New Roman" pitchFamily="18" charset="0"/>
                <a:ea typeface="標楷體" pitchFamily="65" charset="-120"/>
                <a:cs typeface="Times New Roman" panose="02020603050405020304" pitchFamily="18" charset="0"/>
              </a:rPr>
              <a:t>五</a:t>
            </a:r>
            <a:r>
              <a:rPr lang="en-US" altLang="zh-TW" sz="2100" spc="-30" dirty="0" smtClean="0">
                <a:solidFill>
                  <a:srgbClr val="FF0000"/>
                </a:solidFill>
                <a:latin typeface="Times New Roman" pitchFamily="18" charset="0"/>
                <a:ea typeface="標楷體" pitchFamily="65" charset="-120"/>
                <a:cs typeface="Times New Roman" panose="02020603050405020304" pitchFamily="18" charset="0"/>
              </a:rPr>
              <a:t>)10</a:t>
            </a:r>
            <a:r>
              <a:rPr lang="zh-TW" altLang="en-US" sz="2100" spc="-30" dirty="0" smtClean="0">
                <a:solidFill>
                  <a:srgbClr val="FF0000"/>
                </a:solidFill>
                <a:latin typeface="Times New Roman" pitchFamily="18" charset="0"/>
                <a:ea typeface="標楷體" pitchFamily="65" charset="-120"/>
                <a:cs typeface="Times New Roman" panose="02020603050405020304" pitchFamily="18" charset="0"/>
              </a:rPr>
              <a:t>：</a:t>
            </a:r>
            <a:r>
              <a:rPr lang="en-US" altLang="zh-TW" sz="2100" spc="-30" dirty="0" smtClean="0">
                <a:solidFill>
                  <a:srgbClr val="FF0000"/>
                </a:solidFill>
                <a:latin typeface="Times New Roman" pitchFamily="18" charset="0"/>
                <a:ea typeface="標楷體" pitchFamily="65" charset="-120"/>
                <a:cs typeface="Times New Roman" panose="02020603050405020304" pitchFamily="18" charset="0"/>
              </a:rPr>
              <a:t>00~105.7.19(</a:t>
            </a:r>
            <a:r>
              <a:rPr lang="zh-TW" altLang="en-US" sz="2100" spc="-30" dirty="0">
                <a:solidFill>
                  <a:srgbClr val="FF0000"/>
                </a:solidFill>
                <a:latin typeface="Times New Roman" pitchFamily="18" charset="0"/>
                <a:ea typeface="標楷體" pitchFamily="65" charset="-120"/>
                <a:cs typeface="Times New Roman" panose="02020603050405020304" pitchFamily="18" charset="0"/>
              </a:rPr>
              <a:t>二</a:t>
            </a:r>
            <a:r>
              <a:rPr lang="en-US" altLang="zh-TW" sz="2100" spc="-30" dirty="0" smtClean="0">
                <a:solidFill>
                  <a:srgbClr val="FF0000"/>
                </a:solidFill>
                <a:latin typeface="Times New Roman" pitchFamily="18" charset="0"/>
                <a:ea typeface="標楷體" pitchFamily="65" charset="-120"/>
                <a:cs typeface="Times New Roman" panose="02020603050405020304" pitchFamily="18" charset="0"/>
              </a:rPr>
              <a:t>)17</a:t>
            </a:r>
            <a:r>
              <a:rPr lang="zh-TW" altLang="en-US" sz="2100" spc="-30" dirty="0" smtClean="0">
                <a:solidFill>
                  <a:srgbClr val="FF0000"/>
                </a:solidFill>
                <a:latin typeface="Times New Roman" pitchFamily="18" charset="0"/>
                <a:ea typeface="標楷體" pitchFamily="65" charset="-120"/>
                <a:cs typeface="Times New Roman" panose="02020603050405020304" pitchFamily="18" charset="0"/>
              </a:rPr>
              <a:t>：</a:t>
            </a:r>
            <a:r>
              <a:rPr lang="en-US" altLang="zh-TW" sz="2100" spc="-30" dirty="0" smtClean="0">
                <a:solidFill>
                  <a:srgbClr val="FF0000"/>
                </a:solidFill>
                <a:latin typeface="Times New Roman" pitchFamily="18" charset="0"/>
                <a:ea typeface="標楷體" pitchFamily="65" charset="-120"/>
                <a:cs typeface="Times New Roman" panose="02020603050405020304" pitchFamily="18" charset="0"/>
              </a:rPr>
              <a:t>00</a:t>
            </a:r>
            <a:r>
              <a:rPr lang="zh-TW" altLang="en-US" sz="2100" spc="-30" dirty="0" smtClean="0">
                <a:latin typeface="Times New Roman" pitchFamily="18" charset="0"/>
                <a:ea typeface="標楷體" pitchFamily="65" charset="-120"/>
                <a:cs typeface="Times New Roman" panose="02020603050405020304" pitchFamily="18" charset="0"/>
              </a:rPr>
              <a:t>開</a:t>
            </a:r>
            <a:r>
              <a:rPr lang="zh-TW" altLang="en-US" sz="2100" spc="-30" dirty="0">
                <a:latin typeface="Times New Roman" pitchFamily="18" charset="0"/>
                <a:ea typeface="標楷體" pitchFamily="65" charset="-120"/>
                <a:cs typeface="Times New Roman" panose="02020603050405020304" pitchFamily="18" charset="0"/>
              </a:rPr>
              <a:t>放</a:t>
            </a:r>
            <a:r>
              <a:rPr lang="zh-TW" altLang="en-US" sz="2100" spc="-30" dirty="0" smtClean="0">
                <a:latin typeface="Times New Roman" pitchFamily="18" charset="0"/>
                <a:ea typeface="標楷體" pitchFamily="65" charset="-120"/>
                <a:cs typeface="Times New Roman" panose="02020603050405020304" pitchFamily="18" charset="0"/>
              </a:rPr>
              <a:t>「網路選填登記志願系統練習版」，考生</a:t>
            </a:r>
            <a:r>
              <a:rPr lang="zh-TW" altLang="en-US" sz="2100" spc="-30" dirty="0">
                <a:latin typeface="Times New Roman" panose="02020603050405020304" pitchFamily="18" charset="0"/>
                <a:ea typeface="標楷體" pitchFamily="65" charset="-120"/>
                <a:cs typeface="Times New Roman" panose="02020603050405020304" pitchFamily="18" charset="0"/>
              </a:rPr>
              <a:t>可登入練習熟悉介面流程或試填志願順序。</a:t>
            </a:r>
            <a:r>
              <a:rPr lang="zh-TW" altLang="en-US" sz="2100" b="1" spc="-30" dirty="0">
                <a:latin typeface="Times New Roman" panose="02020603050405020304" pitchFamily="18" charset="0"/>
                <a:ea typeface="標楷體" pitchFamily="65" charset="-120"/>
                <a:cs typeface="Times New Roman" panose="02020603050405020304" pitchFamily="18" charset="0"/>
              </a:rPr>
              <a:t>惟本項服務僅作為網路選填登記志願之參考，並非志願落點模擬，亦不作為分發之依據</a:t>
            </a:r>
            <a:r>
              <a:rPr lang="zh-TW" altLang="en-US" sz="2100" spc="-30" dirty="0" smtClean="0">
                <a:latin typeface="Times New Roman" panose="02020603050405020304" pitchFamily="18" charset="0"/>
                <a:ea typeface="標楷體" pitchFamily="65" charset="-120"/>
                <a:cs typeface="Times New Roman" panose="02020603050405020304" pitchFamily="18" charset="0"/>
              </a:rPr>
              <a:t>。</a:t>
            </a:r>
            <a:endParaRPr lang="en-US" altLang="zh-TW" sz="2100" spc="-30" dirty="0" smtClean="0">
              <a:latin typeface="Times New Roman" panose="02020603050405020304" pitchFamily="18" charset="0"/>
              <a:ea typeface="標楷體" pitchFamily="65" charset="-120"/>
              <a:cs typeface="Times New Roman" panose="02020603050405020304" pitchFamily="18" charset="0"/>
            </a:endParaRPr>
          </a:p>
          <a:p>
            <a:pPr marL="266400" indent="-266400" algn="just">
              <a:spcBef>
                <a:spcPts val="1200"/>
              </a:spcBef>
              <a:buFontTx/>
              <a:buAutoNum type="arabicPeriod"/>
              <a:defRPr/>
            </a:pPr>
            <a:r>
              <a:rPr lang="zh-TW" altLang="en-US" sz="2100" b="1" spc="-30" dirty="0">
                <a:solidFill>
                  <a:srgbClr val="FF0000"/>
                </a:solidFill>
                <a:latin typeface="Times New Roman" panose="02020603050405020304" pitchFamily="18" charset="0"/>
                <a:ea typeface="標楷體" pitchFamily="65" charset="-120"/>
                <a:cs typeface="Times New Roman" panose="02020603050405020304" pitchFamily="18" charset="0"/>
              </a:rPr>
              <a:t>登記志願</a:t>
            </a:r>
            <a:r>
              <a:rPr lang="zh-TW" altLang="en-US" sz="2100" b="1" spc="-30" dirty="0" smtClean="0">
                <a:solidFill>
                  <a:srgbClr val="FF0000"/>
                </a:solidFill>
                <a:latin typeface="Times New Roman" panose="02020603050405020304" pitchFamily="18" charset="0"/>
                <a:ea typeface="標楷體" pitchFamily="65" charset="-120"/>
                <a:cs typeface="Times New Roman" panose="02020603050405020304" pitchFamily="18" charset="0"/>
              </a:rPr>
              <a:t>資格：凡</a:t>
            </a:r>
            <a:r>
              <a:rPr lang="zh-TW" altLang="en-US" sz="2100" b="1" spc="-30" dirty="0">
                <a:solidFill>
                  <a:srgbClr val="FF0000"/>
                </a:solidFill>
                <a:latin typeface="Times New Roman" panose="02020603050405020304" pitchFamily="18" charset="0"/>
                <a:ea typeface="標楷體" pitchFamily="65" charset="-120"/>
                <a:cs typeface="Times New Roman" panose="02020603050405020304" pitchFamily="18" charset="0"/>
              </a:rPr>
              <a:t>符合本招生登記資格且繳費成功之考生</a:t>
            </a:r>
            <a:r>
              <a:rPr lang="en-US" altLang="zh-TW" sz="2100" b="1" spc="-30" dirty="0">
                <a:solidFill>
                  <a:srgbClr val="FF0000"/>
                </a:solidFill>
                <a:latin typeface="Times New Roman" panose="02020603050405020304" pitchFamily="18" charset="0"/>
                <a:ea typeface="標楷體" pitchFamily="65" charset="-120"/>
                <a:cs typeface="Times New Roman" panose="02020603050405020304" pitchFamily="18" charset="0"/>
              </a:rPr>
              <a:t>(</a:t>
            </a:r>
            <a:r>
              <a:rPr lang="zh-TW" altLang="en-US" sz="2100" b="1" spc="-30" dirty="0">
                <a:solidFill>
                  <a:srgbClr val="FF0000"/>
                </a:solidFill>
                <a:latin typeface="Times New Roman" panose="02020603050405020304" pitchFamily="18" charset="0"/>
                <a:ea typeface="標楷體" pitchFamily="65" charset="-120"/>
                <a:cs typeface="Times New Roman" panose="02020603050405020304" pitchFamily="18" charset="0"/>
              </a:rPr>
              <a:t>含免繳費考生</a:t>
            </a:r>
            <a:r>
              <a:rPr lang="en-US" altLang="zh-TW" sz="2100" b="1" spc="-30" dirty="0">
                <a:solidFill>
                  <a:srgbClr val="FF0000"/>
                </a:solidFill>
                <a:latin typeface="Times New Roman" panose="02020603050405020304" pitchFamily="18" charset="0"/>
                <a:ea typeface="標楷體" pitchFamily="65" charset="-120"/>
                <a:cs typeface="Times New Roman" panose="02020603050405020304" pitchFamily="18" charset="0"/>
              </a:rPr>
              <a:t>)</a:t>
            </a:r>
            <a:r>
              <a:rPr lang="zh-TW" altLang="en-US" sz="2100" b="1" spc="-30" dirty="0">
                <a:solidFill>
                  <a:srgbClr val="FF0000"/>
                </a:solidFill>
                <a:latin typeface="Times New Roman" panose="02020603050405020304" pitchFamily="18" charset="0"/>
                <a:ea typeface="標楷體" pitchFamily="65" charset="-120"/>
                <a:cs typeface="Times New Roman" panose="02020603050405020304" pitchFamily="18" charset="0"/>
              </a:rPr>
              <a:t>，其未在其他招生管道錄取報到，且其總分數非</a:t>
            </a:r>
            <a:r>
              <a:rPr lang="en-US" altLang="zh-TW" sz="2100" b="1" spc="-30" dirty="0">
                <a:solidFill>
                  <a:srgbClr val="FF0000"/>
                </a:solidFill>
                <a:latin typeface="Times New Roman" panose="02020603050405020304" pitchFamily="18" charset="0"/>
                <a:ea typeface="標楷體" pitchFamily="65" charset="-120"/>
                <a:cs typeface="Times New Roman" panose="02020603050405020304" pitchFamily="18" charset="0"/>
              </a:rPr>
              <a:t>0</a:t>
            </a:r>
            <a:r>
              <a:rPr lang="zh-TW" altLang="en-US" sz="2100" b="1" spc="-30" dirty="0">
                <a:solidFill>
                  <a:srgbClr val="FF0000"/>
                </a:solidFill>
                <a:latin typeface="Times New Roman" panose="02020603050405020304" pitchFamily="18" charset="0"/>
                <a:ea typeface="標楷體" pitchFamily="65" charset="-120"/>
                <a:cs typeface="Times New Roman" panose="02020603050405020304" pitchFamily="18" charset="0"/>
              </a:rPr>
              <a:t>分者，皆具備參加本招生網路選填登記志願之資格。</a:t>
            </a:r>
            <a:endParaRPr lang="en-US" altLang="zh-TW" sz="2100" b="1" spc="-30" dirty="0" smtClean="0">
              <a:solidFill>
                <a:srgbClr val="FF0000"/>
              </a:solidFill>
              <a:latin typeface="Times New Roman" panose="02020603050405020304" pitchFamily="18" charset="0"/>
              <a:ea typeface="標楷體" pitchFamily="65" charset="-120"/>
              <a:cs typeface="Times New Roman" panose="02020603050405020304" pitchFamily="18" charset="0"/>
            </a:endParaRPr>
          </a:p>
          <a:p>
            <a:pPr marL="266400" indent="-266400" algn="just">
              <a:spcBef>
                <a:spcPts val="1200"/>
              </a:spcBef>
              <a:buFontTx/>
              <a:buAutoNum type="arabicPeriod"/>
              <a:defRPr/>
            </a:pPr>
            <a:r>
              <a:rPr lang="zh-TW" altLang="en-US" sz="2100" spc="-30" dirty="0" smtClean="0">
                <a:latin typeface="Times New Roman" panose="02020603050405020304" pitchFamily="18" charset="0"/>
                <a:ea typeface="標楷體" pitchFamily="65" charset="-120"/>
                <a:cs typeface="Times New Roman" panose="02020603050405020304" pitchFamily="18" charset="0"/>
              </a:rPr>
              <a:t>考生可以</a:t>
            </a:r>
            <a:r>
              <a:rPr lang="zh-TW" altLang="en-US" sz="2100" b="1" spc="-30" dirty="0">
                <a:latin typeface="Times New Roman" panose="02020603050405020304" pitchFamily="18" charset="0"/>
                <a:ea typeface="標楷體" pitchFamily="65" charset="-120"/>
                <a:cs typeface="Times New Roman" panose="02020603050405020304" pitchFamily="18" charset="0"/>
              </a:rPr>
              <a:t>身分證統一編號</a:t>
            </a:r>
            <a:r>
              <a:rPr lang="zh-TW" altLang="en-US" sz="2100" spc="-30" dirty="0">
                <a:latin typeface="Times New Roman" panose="02020603050405020304" pitchFamily="18" charset="0"/>
                <a:ea typeface="標楷體" pitchFamily="65" charset="-120"/>
                <a:cs typeface="Times New Roman" panose="02020603050405020304" pitchFamily="18" charset="0"/>
              </a:rPr>
              <a:t>、</a:t>
            </a:r>
            <a:r>
              <a:rPr lang="zh-TW" altLang="en-US" sz="2100" b="1" spc="-30" dirty="0">
                <a:latin typeface="Times New Roman" panose="02020603050405020304" pitchFamily="18" charset="0"/>
                <a:ea typeface="標楷體" pitchFamily="65" charset="-120"/>
                <a:cs typeface="Times New Roman" panose="02020603050405020304" pitchFamily="18" charset="0"/>
              </a:rPr>
              <a:t>出生年月日</a:t>
            </a:r>
            <a:r>
              <a:rPr lang="zh-TW" altLang="en-US" sz="2100" spc="-30" dirty="0" smtClean="0">
                <a:latin typeface="Times New Roman" panose="02020603050405020304" pitchFamily="18" charset="0"/>
                <a:ea typeface="標楷體" pitchFamily="65" charset="-120"/>
                <a:cs typeface="Times New Roman" panose="02020603050405020304" pitchFamily="18" charset="0"/>
              </a:rPr>
              <a:t>、</a:t>
            </a:r>
            <a:r>
              <a:rPr lang="zh-TW" altLang="en-US" sz="2100" b="1" spc="-30" dirty="0" smtClean="0">
                <a:latin typeface="Times New Roman" panose="02020603050405020304" pitchFamily="18" charset="0"/>
                <a:ea typeface="標楷體" pitchFamily="65" charset="-120"/>
                <a:cs typeface="Times New Roman" panose="02020603050405020304" pitchFamily="18" charset="0"/>
              </a:rPr>
              <a:t>四技二專統一</a:t>
            </a:r>
            <a:r>
              <a:rPr lang="zh-TW" altLang="en-US" sz="2100" b="1" spc="-30" dirty="0">
                <a:latin typeface="Times New Roman" panose="02020603050405020304" pitchFamily="18" charset="0"/>
                <a:ea typeface="標楷體" pitchFamily="65" charset="-120"/>
                <a:cs typeface="Times New Roman" panose="02020603050405020304" pitchFamily="18" charset="0"/>
              </a:rPr>
              <a:t>入學測驗准考證號碼</a:t>
            </a:r>
            <a:r>
              <a:rPr lang="zh-TW" altLang="en-US" sz="2100" spc="-30" dirty="0">
                <a:latin typeface="Times New Roman" panose="02020603050405020304" pitchFamily="18" charset="0"/>
                <a:ea typeface="標楷體" pitchFamily="65" charset="-120"/>
                <a:cs typeface="Times New Roman" panose="02020603050405020304" pitchFamily="18" charset="0"/>
              </a:rPr>
              <a:t>及</a:t>
            </a:r>
            <a:r>
              <a:rPr lang="zh-TW" altLang="en-US" sz="2100" b="1" spc="-30" dirty="0">
                <a:latin typeface="Times New Roman" panose="02020603050405020304" pitchFamily="18" charset="0"/>
                <a:ea typeface="標楷體" pitchFamily="65" charset="-120"/>
                <a:cs typeface="Times New Roman" panose="02020603050405020304" pitchFamily="18" charset="0"/>
              </a:rPr>
              <a:t>自行</a:t>
            </a:r>
            <a:r>
              <a:rPr lang="zh-TW" altLang="en-US" sz="2100" b="1" spc="-30" dirty="0" smtClean="0">
                <a:latin typeface="Times New Roman" panose="02020603050405020304" pitchFamily="18" charset="0"/>
                <a:ea typeface="標楷體" pitchFamily="65" charset="-120"/>
                <a:cs typeface="Times New Roman" panose="02020603050405020304" pitchFamily="18" charset="0"/>
              </a:rPr>
              <a:t>設定</a:t>
            </a:r>
            <a:r>
              <a:rPr lang="zh-TW" altLang="en-US" sz="2100" b="1" spc="-30" dirty="0">
                <a:latin typeface="Times New Roman" panose="02020603050405020304" pitchFamily="18" charset="0"/>
                <a:ea typeface="標楷體" pitchFamily="65" charset="-120"/>
                <a:cs typeface="Times New Roman" panose="02020603050405020304" pitchFamily="18" charset="0"/>
              </a:rPr>
              <a:t>之</a:t>
            </a:r>
            <a:r>
              <a:rPr lang="zh-TW" altLang="en-US" sz="2100" b="1" spc="-30" dirty="0" smtClean="0">
                <a:latin typeface="Times New Roman" panose="02020603050405020304" pitchFamily="18" charset="0"/>
                <a:ea typeface="標楷體" pitchFamily="65" charset="-120"/>
                <a:cs typeface="Times New Roman" panose="02020603050405020304" pitchFamily="18" charset="0"/>
              </a:rPr>
              <a:t>通行</a:t>
            </a:r>
            <a:r>
              <a:rPr lang="zh-TW" altLang="en-US" sz="2100" b="1" spc="-30" dirty="0">
                <a:latin typeface="Times New Roman" panose="02020603050405020304" pitchFamily="18" charset="0"/>
                <a:ea typeface="標楷體" pitchFamily="65" charset="-120"/>
                <a:cs typeface="Times New Roman" panose="02020603050405020304" pitchFamily="18" charset="0"/>
              </a:rPr>
              <a:t>碼</a:t>
            </a:r>
            <a:r>
              <a:rPr lang="zh-TW" altLang="en-US" sz="2100" spc="-30" dirty="0">
                <a:latin typeface="Times New Roman" panose="02020603050405020304" pitchFamily="18" charset="0"/>
                <a:ea typeface="標楷體" pitchFamily="65" charset="-120"/>
                <a:cs typeface="Times New Roman" panose="02020603050405020304" pitchFamily="18" charset="0"/>
              </a:rPr>
              <a:t>登入網路選填登記志願系統，完成網路選填登記志願並確定送出後，即不得以任何理由要求修改</a:t>
            </a:r>
            <a:r>
              <a:rPr lang="zh-TW" altLang="en-US" sz="2100" spc="-30" dirty="0" smtClean="0">
                <a:latin typeface="Times New Roman" panose="02020603050405020304" pitchFamily="18" charset="0"/>
                <a:ea typeface="標楷體" pitchFamily="65" charset="-120"/>
                <a:cs typeface="Times New Roman" panose="02020603050405020304" pitchFamily="18" charset="0"/>
              </a:rPr>
              <a:t>。</a:t>
            </a:r>
            <a:endParaRPr lang="en-US" altLang="zh-TW" sz="2100" spc="-30" dirty="0" smtClean="0">
              <a:latin typeface="Times New Roman" panose="02020603050405020304" pitchFamily="18" charset="0"/>
              <a:ea typeface="標楷體" pitchFamily="65" charset="-120"/>
              <a:cs typeface="Times New Roman" panose="02020603050405020304" pitchFamily="18" charset="0"/>
            </a:endParaRPr>
          </a:p>
          <a:p>
            <a:pPr marL="266400" indent="-266400" algn="just">
              <a:spcBef>
                <a:spcPts val="1200"/>
              </a:spcBef>
              <a:buFontTx/>
              <a:buAutoNum type="arabicPeriod"/>
              <a:defRPr/>
            </a:pPr>
            <a:r>
              <a:rPr lang="zh-TW" altLang="en-US" sz="2100" spc="-30" dirty="0" smtClean="0">
                <a:latin typeface="Times New Roman" panose="02020603050405020304" pitchFamily="18" charset="0"/>
                <a:ea typeface="標楷體" pitchFamily="65" charset="-120"/>
                <a:cs typeface="Times New Roman" panose="02020603050405020304" pitchFamily="18" charset="0"/>
              </a:rPr>
              <a:t>考生</a:t>
            </a:r>
            <a:r>
              <a:rPr lang="zh-TW" altLang="en-US" sz="2100" spc="-30" dirty="0">
                <a:latin typeface="Times New Roman" panose="02020603050405020304" pitchFamily="18" charset="0"/>
                <a:ea typeface="標楷體" pitchFamily="65" charset="-120"/>
                <a:cs typeface="Times New Roman" panose="02020603050405020304" pitchFamily="18" charset="0"/>
              </a:rPr>
              <a:t>網路選填登記志願之招生群</a:t>
            </a:r>
            <a:r>
              <a:rPr lang="en-US" altLang="zh-TW" sz="2100" spc="-30" dirty="0">
                <a:latin typeface="Times New Roman" panose="02020603050405020304" pitchFamily="18" charset="0"/>
                <a:ea typeface="標楷體" pitchFamily="65" charset="-120"/>
                <a:cs typeface="Times New Roman" panose="02020603050405020304" pitchFamily="18" charset="0"/>
              </a:rPr>
              <a:t>(</a:t>
            </a:r>
            <a:r>
              <a:rPr lang="zh-TW" altLang="en-US" sz="2100" spc="-30" dirty="0">
                <a:latin typeface="Times New Roman" panose="02020603050405020304" pitchFamily="18" charset="0"/>
                <a:ea typeface="標楷體" pitchFamily="65" charset="-120"/>
                <a:cs typeface="Times New Roman" panose="02020603050405020304" pitchFamily="18" charset="0"/>
              </a:rPr>
              <a:t>類</a:t>
            </a:r>
            <a:r>
              <a:rPr lang="en-US" altLang="zh-TW" sz="2100" spc="-30" dirty="0">
                <a:latin typeface="Times New Roman" panose="02020603050405020304" pitchFamily="18" charset="0"/>
                <a:ea typeface="標楷體" pitchFamily="65" charset="-120"/>
                <a:cs typeface="Times New Roman" panose="02020603050405020304" pitchFamily="18" charset="0"/>
              </a:rPr>
              <a:t>)</a:t>
            </a:r>
            <a:r>
              <a:rPr lang="zh-TW" altLang="en-US" sz="2100" spc="-30" dirty="0">
                <a:latin typeface="Times New Roman" panose="02020603050405020304" pitchFamily="18" charset="0"/>
                <a:ea typeface="標楷體" pitchFamily="65" charset="-120"/>
                <a:cs typeface="Times New Roman" panose="02020603050405020304" pitchFamily="18" charset="0"/>
              </a:rPr>
              <a:t>別須</a:t>
            </a:r>
            <a:r>
              <a:rPr lang="zh-TW" altLang="en-US" sz="2100" spc="-30" dirty="0" smtClean="0">
                <a:latin typeface="Times New Roman" panose="02020603050405020304" pitchFamily="18" charset="0"/>
                <a:ea typeface="標楷體" pitchFamily="65" charset="-120"/>
                <a:cs typeface="Times New Roman" panose="02020603050405020304" pitchFamily="18" charset="0"/>
              </a:rPr>
              <a:t>與四技二專統一</a:t>
            </a:r>
            <a:r>
              <a:rPr lang="zh-TW" altLang="en-US" sz="2100" spc="-30" dirty="0">
                <a:latin typeface="Times New Roman" panose="02020603050405020304" pitchFamily="18" charset="0"/>
                <a:ea typeface="標楷體" pitchFamily="65" charset="-120"/>
                <a:cs typeface="Times New Roman" panose="02020603050405020304" pitchFamily="18" charset="0"/>
              </a:rPr>
              <a:t>入學測驗之群</a:t>
            </a:r>
            <a:r>
              <a:rPr lang="en-US" altLang="zh-TW" sz="2100" spc="-30" dirty="0">
                <a:latin typeface="Times New Roman" panose="02020603050405020304" pitchFamily="18" charset="0"/>
                <a:ea typeface="標楷體" pitchFamily="65" charset="-120"/>
                <a:cs typeface="Times New Roman" panose="02020603050405020304" pitchFamily="18" charset="0"/>
              </a:rPr>
              <a:t>(</a:t>
            </a:r>
            <a:r>
              <a:rPr lang="zh-TW" altLang="en-US" sz="2100" spc="-30" dirty="0">
                <a:latin typeface="Times New Roman" panose="02020603050405020304" pitchFamily="18" charset="0"/>
                <a:ea typeface="標楷體" pitchFamily="65" charset="-120"/>
                <a:cs typeface="Times New Roman" panose="02020603050405020304" pitchFamily="18" charset="0"/>
              </a:rPr>
              <a:t>類</a:t>
            </a:r>
            <a:r>
              <a:rPr lang="en-US" altLang="zh-TW" sz="2100" spc="-30" dirty="0">
                <a:latin typeface="Times New Roman" panose="02020603050405020304" pitchFamily="18" charset="0"/>
                <a:ea typeface="標楷體" pitchFamily="65" charset="-120"/>
                <a:cs typeface="Times New Roman" panose="02020603050405020304" pitchFamily="18" charset="0"/>
              </a:rPr>
              <a:t>)</a:t>
            </a:r>
            <a:r>
              <a:rPr lang="zh-TW" altLang="en-US" sz="2100" spc="-30" dirty="0">
                <a:latin typeface="Times New Roman" panose="02020603050405020304" pitchFamily="18" charset="0"/>
                <a:ea typeface="標楷體" pitchFamily="65" charset="-120"/>
                <a:cs typeface="Times New Roman" panose="02020603050405020304" pitchFamily="18" charset="0"/>
              </a:rPr>
              <a:t>別相同。若群</a:t>
            </a:r>
            <a:r>
              <a:rPr lang="en-US" altLang="zh-TW" sz="2100" spc="-30" dirty="0">
                <a:latin typeface="Times New Roman" panose="02020603050405020304" pitchFamily="18" charset="0"/>
                <a:ea typeface="標楷體" pitchFamily="65" charset="-120"/>
                <a:cs typeface="Times New Roman" panose="02020603050405020304" pitchFamily="18" charset="0"/>
              </a:rPr>
              <a:t>(</a:t>
            </a:r>
            <a:r>
              <a:rPr lang="zh-TW" altLang="en-US" sz="2100" spc="-30" dirty="0">
                <a:latin typeface="Times New Roman" panose="02020603050405020304" pitchFamily="18" charset="0"/>
                <a:ea typeface="標楷體" pitchFamily="65" charset="-120"/>
                <a:cs typeface="Times New Roman" panose="02020603050405020304" pitchFamily="18" charset="0"/>
              </a:rPr>
              <a:t>類</a:t>
            </a:r>
            <a:r>
              <a:rPr lang="en-US" altLang="zh-TW" sz="2100" spc="-30" dirty="0">
                <a:latin typeface="Times New Roman" panose="02020603050405020304" pitchFamily="18" charset="0"/>
                <a:ea typeface="標楷體" pitchFamily="65" charset="-120"/>
                <a:cs typeface="Times New Roman" panose="02020603050405020304" pitchFamily="18" charset="0"/>
              </a:rPr>
              <a:t>)</a:t>
            </a:r>
            <a:r>
              <a:rPr lang="zh-TW" altLang="en-US" sz="2100" spc="-30" dirty="0">
                <a:latin typeface="Times New Roman" panose="02020603050405020304" pitchFamily="18" charset="0"/>
                <a:ea typeface="標楷體" pitchFamily="65" charset="-120"/>
                <a:cs typeface="Times New Roman" panose="02020603050405020304" pitchFamily="18" charset="0"/>
              </a:rPr>
              <a:t>別不同者，各科目原始分數不予採計</a:t>
            </a:r>
            <a:r>
              <a:rPr lang="zh-TW" altLang="en-US" sz="2100" spc="-30" dirty="0" smtClean="0">
                <a:latin typeface="Times New Roman" panose="02020603050405020304" pitchFamily="18" charset="0"/>
                <a:ea typeface="標楷體" pitchFamily="65" charset="-120"/>
                <a:cs typeface="Times New Roman" panose="02020603050405020304" pitchFamily="18" charset="0"/>
              </a:rPr>
              <a:t>。</a:t>
            </a:r>
            <a:endParaRPr lang="en-US" altLang="zh-TW" sz="2100" spc="-30" dirty="0" smtClean="0">
              <a:latin typeface="Times New Roman" panose="02020603050405020304" pitchFamily="18" charset="0"/>
              <a:ea typeface="標楷體" pitchFamily="65" charset="-120"/>
              <a:cs typeface="Times New Roman" panose="02020603050405020304" pitchFamily="18" charset="0"/>
            </a:endParaRPr>
          </a:p>
          <a:p>
            <a:pPr marL="0" indent="0" algn="just">
              <a:spcBef>
                <a:spcPts val="1200"/>
              </a:spcBef>
              <a:buNone/>
              <a:defRPr/>
            </a:pPr>
            <a:endParaRPr lang="zh-TW" altLang="en-US" sz="2100" spc="-30" dirty="0">
              <a:latin typeface="標楷體" pitchFamily="65" charset="-120"/>
              <a:ea typeface="標楷體" pitchFamily="65" charset="-120"/>
            </a:endParaRPr>
          </a:p>
          <a:p>
            <a:pPr marL="324000" indent="-324000" algn="just">
              <a:spcBef>
                <a:spcPts val="1200"/>
              </a:spcBef>
              <a:buFontTx/>
              <a:buAutoNum type="arabicPeriod"/>
              <a:defRPr/>
            </a:pPr>
            <a:endParaRPr lang="zh-TW" altLang="en-US" sz="2100" spc="-30" dirty="0">
              <a:latin typeface="標楷體" pitchFamily="65" charset="-120"/>
              <a:ea typeface="標楷體" pitchFamily="65" charset="-120"/>
            </a:endParaRPr>
          </a:p>
          <a:p>
            <a:pPr marL="324000" indent="-324000" algn="just">
              <a:spcBef>
                <a:spcPts val="1200"/>
              </a:spcBef>
              <a:buFontTx/>
              <a:buAutoNum type="arabicPeriod"/>
              <a:defRPr/>
            </a:pPr>
            <a:endParaRPr lang="en-US" altLang="zh-TW" sz="2100" spc="-30" dirty="0" smtClean="0">
              <a:latin typeface="標楷體" pitchFamily="65" charset="-120"/>
              <a:ea typeface="標楷體" pitchFamily="65" charset="-120"/>
            </a:endParaRPr>
          </a:p>
          <a:p>
            <a:pPr marL="324000" indent="-324000" algn="just">
              <a:spcBef>
                <a:spcPts val="1200"/>
              </a:spcBef>
              <a:buFontTx/>
              <a:buAutoNum type="arabicPeriod"/>
              <a:defRPr/>
            </a:pPr>
            <a:endParaRPr lang="en-US" altLang="zh-TW" sz="2100" spc="-30" dirty="0" smtClean="0">
              <a:latin typeface="標楷體" pitchFamily="65" charset="-120"/>
              <a:ea typeface="標楷體" pitchFamily="65" charset="-120"/>
            </a:endParaRPr>
          </a:p>
          <a:p>
            <a:pPr marL="324000" indent="-324000" algn="just">
              <a:spcBef>
                <a:spcPts val="1200"/>
              </a:spcBef>
              <a:buFontTx/>
              <a:buAutoNum type="arabicPeriod"/>
              <a:defRPr/>
            </a:pPr>
            <a:endParaRPr lang="en-US" altLang="zh-TW" sz="2100" spc="-30" dirty="0" smtClean="0">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23</a:t>
            </a:fld>
            <a:endParaRPr lang="en-US" altLang="zh-TW"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標題 1"/>
          <p:cNvSpPr>
            <a:spLocks noGrp="1"/>
          </p:cNvSpPr>
          <p:nvPr>
            <p:ph type="title"/>
          </p:nvPr>
        </p:nvSpPr>
        <p:spPr>
          <a:xfrm>
            <a:off x="468313" y="260350"/>
            <a:ext cx="7761287" cy="633413"/>
          </a:xfrm>
        </p:spPr>
        <p:txBody>
          <a:bodyPr/>
          <a:lstStyle/>
          <a:p>
            <a:r>
              <a:rPr lang="zh-TW" altLang="en-US" dirty="0" smtClean="0">
                <a:latin typeface="標楷體" pitchFamily="65" charset="-120"/>
                <a:ea typeface="標楷體" pitchFamily="65" charset="-120"/>
              </a:rPr>
              <a:t>三、招生作業說明</a:t>
            </a:r>
            <a:r>
              <a:rPr lang="en-US" altLang="zh-TW" dirty="0" smtClean="0">
                <a:latin typeface="標楷體" pitchFamily="65" charset="-120"/>
                <a:ea typeface="標楷體" pitchFamily="65" charset="-120"/>
              </a:rPr>
              <a:t>(</a:t>
            </a:r>
            <a:r>
              <a:rPr lang="zh-TW" altLang="en-US" dirty="0">
                <a:latin typeface="標楷體" pitchFamily="65" charset="-120"/>
                <a:ea typeface="標楷體" pitchFamily="65" charset="-120"/>
              </a:rPr>
              <a:t>六</a:t>
            </a:r>
            <a:r>
              <a:rPr lang="en-US" altLang="zh-TW" dirty="0" smtClean="0">
                <a:latin typeface="標楷體" pitchFamily="65" charset="-120"/>
                <a:ea typeface="標楷體" pitchFamily="65" charset="-120"/>
              </a:rPr>
              <a:t>)-</a:t>
            </a:r>
            <a:r>
              <a:rPr lang="zh-TW" altLang="en-US" b="1" dirty="0" smtClean="0">
                <a:solidFill>
                  <a:srgbClr val="FF0000"/>
                </a:solidFill>
                <a:latin typeface="標楷體" pitchFamily="65" charset="-120"/>
                <a:ea typeface="標楷體" pitchFamily="65" charset="-120"/>
                <a:cs typeface="Times New Roman" pitchFamily="18" charset="0"/>
              </a:rPr>
              <a:t>網路選填登記志願</a:t>
            </a:r>
            <a:r>
              <a:rPr lang="en-US" altLang="zh-TW" b="1" dirty="0" smtClean="0">
                <a:solidFill>
                  <a:srgbClr val="FF0000"/>
                </a:solidFill>
                <a:latin typeface="標楷體" pitchFamily="65" charset="-120"/>
                <a:ea typeface="標楷體" pitchFamily="65" charset="-120"/>
                <a:cs typeface="Times New Roman" pitchFamily="18" charset="0"/>
              </a:rPr>
              <a:t>(</a:t>
            </a:r>
            <a:r>
              <a:rPr lang="en-US" altLang="zh-TW" b="1" dirty="0" smtClean="0">
                <a:solidFill>
                  <a:srgbClr val="FF0000"/>
                </a:solidFill>
                <a:latin typeface="Times New Roman" panose="02020603050405020304" pitchFamily="18" charset="0"/>
                <a:ea typeface="標楷體" pitchFamily="65" charset="-120"/>
                <a:cs typeface="Times New Roman" panose="02020603050405020304" pitchFamily="18" charset="0"/>
              </a:rPr>
              <a:t>2/7</a:t>
            </a:r>
            <a:r>
              <a:rPr lang="en-US" altLang="zh-TW" b="1" dirty="0" smtClean="0">
                <a:solidFill>
                  <a:srgbClr val="FF0000"/>
                </a:solidFill>
                <a:latin typeface="標楷體" pitchFamily="65" charset="-120"/>
                <a:ea typeface="標楷體" pitchFamily="65" charset="-120"/>
                <a:cs typeface="Times New Roman" pitchFamily="18" charset="0"/>
              </a:rPr>
              <a:t>)</a:t>
            </a:r>
            <a:endParaRPr lang="zh-TW" altLang="en-US" b="1" dirty="0" smtClean="0">
              <a:solidFill>
                <a:srgbClr val="FF0000"/>
              </a:solidFill>
            </a:endParaRPr>
          </a:p>
        </p:txBody>
      </p:sp>
      <p:sp>
        <p:nvSpPr>
          <p:cNvPr id="29699" name="內容版面配置區 2"/>
          <p:cNvSpPr>
            <a:spLocks noGrp="1"/>
          </p:cNvSpPr>
          <p:nvPr>
            <p:ph idx="1"/>
          </p:nvPr>
        </p:nvSpPr>
        <p:spPr>
          <a:xfrm>
            <a:off x="467544" y="1268760"/>
            <a:ext cx="7920880" cy="4968552"/>
          </a:xfrm>
        </p:spPr>
        <p:txBody>
          <a:bodyPr/>
          <a:lstStyle/>
          <a:p>
            <a:pPr marL="266700" indent="-266700" algn="just">
              <a:buFont typeface="+mj-lt"/>
              <a:buAutoNum type="arabicPeriod" startAt="6"/>
            </a:pPr>
            <a:r>
              <a:rPr lang="zh-TW" altLang="en-US" sz="2400" dirty="0">
                <a:latin typeface="Times New Roman" panose="02020603050405020304" pitchFamily="18" charset="0"/>
                <a:ea typeface="標楷體" pitchFamily="65" charset="-120"/>
                <a:cs typeface="Times New Roman" panose="02020603050405020304" pitchFamily="18" charset="0"/>
              </a:rPr>
              <a:t>考生於其所參加之各群</a:t>
            </a:r>
            <a:r>
              <a:rPr lang="en-US" altLang="zh-TW" sz="2400" dirty="0">
                <a:latin typeface="Times New Roman" panose="02020603050405020304" pitchFamily="18" charset="0"/>
                <a:ea typeface="標楷體" pitchFamily="65" charset="-120"/>
                <a:cs typeface="Times New Roman" panose="02020603050405020304" pitchFamily="18" charset="0"/>
              </a:rPr>
              <a:t>(</a:t>
            </a:r>
            <a:r>
              <a:rPr lang="zh-TW" altLang="en-US" sz="2400" dirty="0">
                <a:latin typeface="Times New Roman" panose="02020603050405020304" pitchFamily="18" charset="0"/>
                <a:ea typeface="標楷體" pitchFamily="65" charset="-120"/>
                <a:cs typeface="Times New Roman" panose="02020603050405020304" pitchFamily="18" charset="0"/>
              </a:rPr>
              <a:t>類</a:t>
            </a:r>
            <a:r>
              <a:rPr lang="en-US" altLang="zh-TW" sz="2400" dirty="0">
                <a:latin typeface="Times New Roman" panose="02020603050405020304" pitchFamily="18" charset="0"/>
                <a:ea typeface="標楷體" pitchFamily="65" charset="-120"/>
                <a:cs typeface="Times New Roman" panose="02020603050405020304" pitchFamily="18" charset="0"/>
              </a:rPr>
              <a:t>)【</a:t>
            </a:r>
            <a:r>
              <a:rPr lang="zh-TW" altLang="en-US" sz="2400" dirty="0">
                <a:latin typeface="Times New Roman" panose="02020603050405020304" pitchFamily="18" charset="0"/>
                <a:ea typeface="標楷體" pitchFamily="65" charset="-120"/>
                <a:cs typeface="Times New Roman" panose="02020603050405020304" pitchFamily="18" charset="0"/>
              </a:rPr>
              <a:t>含單群</a:t>
            </a:r>
            <a:r>
              <a:rPr lang="en-US" altLang="zh-TW" sz="2400" dirty="0">
                <a:latin typeface="Times New Roman" panose="02020603050405020304" pitchFamily="18" charset="0"/>
                <a:ea typeface="標楷體" pitchFamily="65" charset="-120"/>
                <a:cs typeface="Times New Roman" panose="02020603050405020304" pitchFamily="18" charset="0"/>
              </a:rPr>
              <a:t>(</a:t>
            </a:r>
            <a:r>
              <a:rPr lang="zh-TW" altLang="en-US" sz="2400" dirty="0">
                <a:latin typeface="Times New Roman" panose="02020603050405020304" pitchFamily="18" charset="0"/>
                <a:ea typeface="標楷體" pitchFamily="65" charset="-120"/>
                <a:cs typeface="Times New Roman" panose="02020603050405020304" pitchFamily="18" charset="0"/>
              </a:rPr>
              <a:t>類</a:t>
            </a:r>
            <a:r>
              <a:rPr lang="en-US" altLang="zh-TW" sz="2400" dirty="0">
                <a:latin typeface="Times New Roman" panose="02020603050405020304" pitchFamily="18" charset="0"/>
                <a:ea typeface="標楷體" pitchFamily="65" charset="-120"/>
                <a:cs typeface="Times New Roman" panose="02020603050405020304" pitchFamily="18" charset="0"/>
              </a:rPr>
              <a:t>)</a:t>
            </a:r>
            <a:r>
              <a:rPr lang="zh-TW" altLang="en-US" sz="2400" dirty="0">
                <a:latin typeface="Times New Roman" panose="02020603050405020304" pitchFamily="18" charset="0"/>
                <a:ea typeface="標楷體" pitchFamily="65" charset="-120"/>
                <a:cs typeface="Times New Roman" panose="02020603050405020304" pitchFamily="18" charset="0"/>
              </a:rPr>
              <a:t>及跨群</a:t>
            </a:r>
            <a:r>
              <a:rPr lang="en-US" altLang="zh-TW" sz="2400" dirty="0">
                <a:latin typeface="Times New Roman" panose="02020603050405020304" pitchFamily="18" charset="0"/>
                <a:ea typeface="標楷體" pitchFamily="65" charset="-120"/>
                <a:cs typeface="Times New Roman" panose="02020603050405020304" pitchFamily="18" charset="0"/>
              </a:rPr>
              <a:t>(</a:t>
            </a:r>
            <a:r>
              <a:rPr lang="zh-TW" altLang="en-US" sz="2400" dirty="0">
                <a:latin typeface="Times New Roman" panose="02020603050405020304" pitchFamily="18" charset="0"/>
                <a:ea typeface="標楷體" pitchFamily="65" charset="-120"/>
                <a:cs typeface="Times New Roman" panose="02020603050405020304" pitchFamily="18" charset="0"/>
              </a:rPr>
              <a:t>類</a:t>
            </a:r>
            <a:r>
              <a:rPr lang="en-US" altLang="zh-TW" sz="2400" dirty="0">
                <a:latin typeface="Times New Roman" panose="02020603050405020304" pitchFamily="18" charset="0"/>
                <a:ea typeface="標楷體" pitchFamily="65" charset="-120"/>
                <a:cs typeface="Times New Roman" panose="02020603050405020304" pitchFamily="18" charset="0"/>
              </a:rPr>
              <a:t>)】</a:t>
            </a:r>
            <a:r>
              <a:rPr lang="zh-TW" altLang="en-US" sz="2400" dirty="0">
                <a:latin typeface="Times New Roman" panose="02020603050405020304" pitchFamily="18" charset="0"/>
                <a:ea typeface="標楷體" pitchFamily="65" charset="-120"/>
                <a:cs typeface="Times New Roman" panose="02020603050405020304" pitchFamily="18" charset="0"/>
              </a:rPr>
              <a:t>內，可選填登記校系科</a:t>
            </a:r>
            <a:r>
              <a:rPr lang="en-US" altLang="zh-TW" sz="2400" dirty="0">
                <a:latin typeface="Times New Roman" panose="02020603050405020304" pitchFamily="18" charset="0"/>
                <a:ea typeface="標楷體" pitchFamily="65" charset="-120"/>
                <a:cs typeface="Times New Roman" panose="02020603050405020304" pitchFamily="18" charset="0"/>
              </a:rPr>
              <a:t>(</a:t>
            </a:r>
            <a:r>
              <a:rPr lang="zh-TW" altLang="en-US" sz="2400" dirty="0" smtClean="0">
                <a:latin typeface="Times New Roman" panose="02020603050405020304" pitchFamily="18" charset="0"/>
                <a:ea typeface="標楷體" pitchFamily="65" charset="-120"/>
                <a:cs typeface="Times New Roman" panose="02020603050405020304" pitchFamily="18" charset="0"/>
              </a:rPr>
              <a:t>組</a:t>
            </a:r>
            <a:r>
              <a:rPr lang="en-US" altLang="zh-TW" sz="2400" dirty="0" smtClean="0">
                <a:latin typeface="Times New Roman" panose="02020603050405020304" pitchFamily="18" charset="0"/>
                <a:ea typeface="標楷體" pitchFamily="65" charset="-120"/>
                <a:cs typeface="Times New Roman" panose="02020603050405020304" pitchFamily="18" charset="0"/>
              </a:rPr>
              <a:t>)</a:t>
            </a:r>
            <a:r>
              <a:rPr lang="zh-TW" altLang="en-US" sz="2400" dirty="0" smtClean="0">
                <a:latin typeface="Times New Roman" panose="02020603050405020304" pitchFamily="18" charset="0"/>
                <a:ea typeface="標楷體" pitchFamily="65" charset="-120"/>
                <a:cs typeface="Times New Roman" panose="02020603050405020304" pitchFamily="18" charset="0"/>
              </a:rPr>
              <a:t>、</a:t>
            </a:r>
            <a:r>
              <a:rPr lang="zh-TW" altLang="en-US" sz="2400" dirty="0">
                <a:latin typeface="Times New Roman" panose="02020603050405020304" pitchFamily="18" charset="0"/>
                <a:ea typeface="標楷體" pitchFamily="65" charset="-120"/>
                <a:cs typeface="Times New Roman" panose="02020603050405020304" pitchFamily="18" charset="0"/>
              </a:rPr>
              <a:t>學程之志願總數，</a:t>
            </a:r>
            <a:r>
              <a:rPr lang="zh-TW" altLang="en-US" sz="2400" dirty="0">
                <a:solidFill>
                  <a:srgbClr val="FF0000"/>
                </a:solidFill>
                <a:latin typeface="Times New Roman" panose="02020603050405020304" pitchFamily="18" charset="0"/>
                <a:ea typeface="標楷體" pitchFamily="65" charset="-120"/>
                <a:cs typeface="Times New Roman" panose="02020603050405020304" pitchFamily="18" charset="0"/>
              </a:rPr>
              <a:t>最多以</a:t>
            </a:r>
            <a:r>
              <a:rPr lang="en-US" altLang="zh-TW" sz="2400" b="1" dirty="0">
                <a:solidFill>
                  <a:srgbClr val="FF0000"/>
                </a:solidFill>
                <a:latin typeface="Times New Roman" panose="02020603050405020304" pitchFamily="18" charset="0"/>
                <a:ea typeface="標楷體" pitchFamily="65" charset="-120"/>
                <a:cs typeface="Times New Roman" panose="02020603050405020304" pitchFamily="18" charset="0"/>
              </a:rPr>
              <a:t>199</a:t>
            </a:r>
            <a:r>
              <a:rPr lang="zh-TW" altLang="en-US" sz="2400" dirty="0">
                <a:solidFill>
                  <a:srgbClr val="FF0000"/>
                </a:solidFill>
                <a:latin typeface="Times New Roman" panose="02020603050405020304" pitchFamily="18" charset="0"/>
                <a:ea typeface="標楷體" pitchFamily="65" charset="-120"/>
                <a:cs typeface="Times New Roman" panose="02020603050405020304" pitchFamily="18" charset="0"/>
              </a:rPr>
              <a:t>個</a:t>
            </a:r>
            <a:r>
              <a:rPr lang="zh-TW" altLang="en-US" sz="2400" dirty="0" smtClean="0">
                <a:solidFill>
                  <a:srgbClr val="FF0000"/>
                </a:solidFill>
                <a:latin typeface="Times New Roman" panose="02020603050405020304" pitchFamily="18" charset="0"/>
                <a:ea typeface="標楷體" pitchFamily="65" charset="-120"/>
                <a:cs typeface="Times New Roman" panose="02020603050405020304" pitchFamily="18" charset="0"/>
              </a:rPr>
              <a:t>為限</a:t>
            </a:r>
            <a:r>
              <a:rPr lang="zh-TW" altLang="en-US" sz="2400" dirty="0" smtClean="0">
                <a:latin typeface="Times New Roman" panose="02020603050405020304" pitchFamily="18" charset="0"/>
                <a:ea typeface="標楷體" pitchFamily="65" charset="-120"/>
                <a:cs typeface="Times New Roman" panose="02020603050405020304" pitchFamily="18" charset="0"/>
              </a:rPr>
              <a:t>。</a:t>
            </a:r>
            <a:endParaRPr lang="en-US" altLang="zh-TW" sz="2400" dirty="0">
              <a:latin typeface="Times New Roman" panose="02020603050405020304" pitchFamily="18" charset="0"/>
              <a:ea typeface="標楷體" pitchFamily="65" charset="-120"/>
              <a:cs typeface="Times New Roman" panose="02020603050405020304" pitchFamily="18" charset="0"/>
            </a:endParaRPr>
          </a:p>
          <a:p>
            <a:pPr marL="266700" indent="-266700" algn="just">
              <a:buFont typeface="+mj-lt"/>
              <a:buAutoNum type="arabicPeriod" startAt="6"/>
            </a:pPr>
            <a:r>
              <a:rPr lang="zh-TW" altLang="en-US" sz="2400" dirty="0" smtClean="0">
                <a:latin typeface="Times New Roman" panose="02020603050405020304" pitchFamily="18" charset="0"/>
                <a:ea typeface="標楷體" pitchFamily="65" charset="-120"/>
                <a:cs typeface="Times New Roman" panose="02020603050405020304" pitchFamily="18" charset="0"/>
              </a:rPr>
              <a:t>各身分別考生可選填之志願：</a:t>
            </a:r>
            <a:endParaRPr lang="en-US" altLang="zh-TW" sz="2400" dirty="0" smtClean="0">
              <a:latin typeface="Times New Roman" panose="02020603050405020304" pitchFamily="18" charset="0"/>
              <a:ea typeface="標楷體" pitchFamily="65" charset="-120"/>
              <a:cs typeface="Times New Roman" panose="02020603050405020304" pitchFamily="18" charset="0"/>
            </a:endParaRPr>
          </a:p>
          <a:p>
            <a:pPr marL="0" indent="0">
              <a:buNone/>
            </a:pPr>
            <a:r>
              <a:rPr lang="zh-TW" altLang="en-US" sz="2400" dirty="0" smtClean="0">
                <a:solidFill>
                  <a:srgbClr val="0000CC"/>
                </a:solidFill>
                <a:latin typeface="標楷體" pitchFamily="65" charset="-120"/>
                <a:ea typeface="標楷體" pitchFamily="65" charset="-120"/>
              </a:rPr>
              <a:t>  </a:t>
            </a:r>
            <a:r>
              <a:rPr lang="en-US" altLang="zh-TW" sz="2400" dirty="0" smtClean="0">
                <a:solidFill>
                  <a:srgbClr val="0000CC"/>
                </a:solidFill>
                <a:latin typeface="標楷體" pitchFamily="65" charset="-120"/>
                <a:ea typeface="標楷體" pitchFamily="65" charset="-120"/>
              </a:rPr>
              <a:t>(</a:t>
            </a:r>
            <a:r>
              <a:rPr lang="en-US" altLang="zh-TW" sz="2400" dirty="0" smtClean="0">
                <a:solidFill>
                  <a:srgbClr val="0000CC"/>
                </a:solidFill>
                <a:latin typeface="Times New Roman" panose="02020603050405020304" pitchFamily="18" charset="0"/>
                <a:ea typeface="標楷體" pitchFamily="65" charset="-120"/>
                <a:cs typeface="Times New Roman" panose="02020603050405020304" pitchFamily="18" charset="0"/>
              </a:rPr>
              <a:t>1</a:t>
            </a:r>
            <a:r>
              <a:rPr lang="en-US" altLang="zh-TW" sz="2400" dirty="0" smtClean="0">
                <a:solidFill>
                  <a:srgbClr val="0000CC"/>
                </a:solidFill>
                <a:latin typeface="標楷體" pitchFamily="65" charset="-120"/>
                <a:ea typeface="標楷體" pitchFamily="65" charset="-120"/>
              </a:rPr>
              <a:t>)</a:t>
            </a:r>
            <a:r>
              <a:rPr lang="zh-TW" altLang="en-US" sz="2400" dirty="0" smtClean="0">
                <a:solidFill>
                  <a:srgbClr val="0000CC"/>
                </a:solidFill>
                <a:latin typeface="標楷體" pitchFamily="65" charset="-120"/>
                <a:ea typeface="標楷體" pitchFamily="65" charset="-120"/>
              </a:rPr>
              <a:t>一般生： </a:t>
            </a:r>
            <a:r>
              <a:rPr lang="en-US" altLang="zh-TW" sz="2400" dirty="0" smtClean="0">
                <a:latin typeface="標楷體" pitchFamily="65" charset="-120"/>
                <a:ea typeface="標楷體" pitchFamily="65" charset="-120"/>
              </a:rPr>
              <a:t/>
            </a:r>
            <a:br>
              <a:rPr lang="en-US" altLang="zh-TW" sz="2400" dirty="0" smtClean="0">
                <a:latin typeface="標楷體" pitchFamily="65" charset="-120"/>
                <a:ea typeface="標楷體" pitchFamily="65" charset="-120"/>
              </a:rPr>
            </a:br>
            <a:r>
              <a:rPr lang="zh-TW" altLang="en-US" sz="2400" dirty="0">
                <a:latin typeface="標楷體" pitchFamily="65" charset="-120"/>
                <a:ea typeface="標楷體" pitchFamily="65" charset="-120"/>
              </a:rPr>
              <a:t> </a:t>
            </a:r>
            <a:r>
              <a:rPr lang="zh-TW" altLang="en-US" sz="2400" dirty="0" smtClean="0">
                <a:latin typeface="標楷體" pitchFamily="65" charset="-120"/>
                <a:ea typeface="標楷體" pitchFamily="65" charset="-120"/>
              </a:rPr>
              <a:t>    </a:t>
            </a:r>
            <a:r>
              <a:rPr lang="zh-TW" altLang="en-US" sz="2400" b="1" dirty="0" smtClean="0">
                <a:latin typeface="標楷體" pitchFamily="65" charset="-120"/>
                <a:ea typeface="標楷體" pitchFamily="65" charset="-120"/>
              </a:rPr>
              <a:t>限</a:t>
            </a:r>
            <a:r>
              <a:rPr lang="zh-TW" altLang="en-US" sz="2400" b="1" dirty="0">
                <a:latin typeface="標楷體" pitchFamily="65" charset="-120"/>
                <a:ea typeface="標楷體" pitchFamily="65" charset="-120"/>
              </a:rPr>
              <a:t>選填登記</a:t>
            </a:r>
            <a:r>
              <a:rPr lang="zh-TW" altLang="en-US" sz="2400" b="1" dirty="0" smtClean="0">
                <a:latin typeface="標楷體" pitchFamily="65" charset="-120"/>
                <a:ea typeface="標楷體" pitchFamily="65" charset="-120"/>
              </a:rPr>
              <a:t>其參加</a:t>
            </a:r>
            <a:r>
              <a:rPr lang="zh-TW" altLang="en-US" sz="2400" b="1" dirty="0">
                <a:latin typeface="標楷體" pitchFamily="65" charset="-120"/>
                <a:ea typeface="標楷體" pitchFamily="65" charset="-120"/>
              </a:rPr>
              <a:t>本招生群</a:t>
            </a:r>
            <a:r>
              <a:rPr lang="en-US" altLang="zh-TW" sz="2400" b="1" dirty="0">
                <a:latin typeface="標楷體" pitchFamily="65" charset="-120"/>
                <a:ea typeface="標楷體" pitchFamily="65" charset="-120"/>
              </a:rPr>
              <a:t>(</a:t>
            </a:r>
            <a:r>
              <a:rPr lang="zh-TW" altLang="en-US" sz="2400" b="1" dirty="0">
                <a:latin typeface="標楷體" pitchFamily="65" charset="-120"/>
                <a:ea typeface="標楷體" pitchFamily="65" charset="-120"/>
              </a:rPr>
              <a:t>類</a:t>
            </a:r>
            <a:r>
              <a:rPr lang="en-US" altLang="zh-TW" sz="2400" b="1" dirty="0">
                <a:latin typeface="標楷體" pitchFamily="65" charset="-120"/>
                <a:ea typeface="標楷體" pitchFamily="65" charset="-120"/>
              </a:rPr>
              <a:t>)</a:t>
            </a:r>
            <a:r>
              <a:rPr lang="zh-TW" altLang="en-US" sz="2400" b="1" dirty="0">
                <a:latin typeface="標楷體" pitchFamily="65" charset="-120"/>
                <a:ea typeface="標楷體" pitchFamily="65" charset="-120"/>
              </a:rPr>
              <a:t>別內之各校</a:t>
            </a:r>
            <a:r>
              <a:rPr lang="zh-TW" altLang="en-US" sz="2400" b="1" dirty="0" smtClean="0">
                <a:latin typeface="標楷體" pitchFamily="65" charset="-120"/>
                <a:ea typeface="標楷體" pitchFamily="65" charset="-120"/>
              </a:rPr>
              <a:t>系科 </a:t>
            </a:r>
            <a:endParaRPr lang="en-US" altLang="zh-TW" sz="2400" b="1" dirty="0" smtClean="0">
              <a:latin typeface="標楷體" pitchFamily="65" charset="-120"/>
              <a:ea typeface="標楷體" pitchFamily="65" charset="-120"/>
            </a:endParaRPr>
          </a:p>
          <a:p>
            <a:pPr marL="0" indent="0">
              <a:buNone/>
            </a:pPr>
            <a:r>
              <a:rPr lang="zh-TW" altLang="en-US" sz="2400" b="1" dirty="0">
                <a:latin typeface="標楷體" pitchFamily="65" charset="-120"/>
                <a:ea typeface="標楷體" pitchFamily="65" charset="-120"/>
              </a:rPr>
              <a:t> </a:t>
            </a:r>
            <a:r>
              <a:rPr lang="zh-TW" altLang="en-US" sz="2400" b="1" dirty="0" smtClean="0">
                <a:latin typeface="標楷體" pitchFamily="65" charset="-120"/>
                <a:ea typeface="標楷體" pitchFamily="65" charset="-120"/>
              </a:rPr>
              <a:t>    </a:t>
            </a:r>
            <a:r>
              <a:rPr lang="en-US" altLang="zh-TW" sz="2400" b="1" dirty="0" smtClean="0">
                <a:latin typeface="標楷體" pitchFamily="65" charset="-120"/>
                <a:ea typeface="標楷體" pitchFamily="65" charset="-120"/>
              </a:rPr>
              <a:t>(</a:t>
            </a:r>
            <a:r>
              <a:rPr lang="zh-TW" altLang="en-US" sz="2400" b="1" dirty="0">
                <a:latin typeface="標楷體" pitchFamily="65" charset="-120"/>
                <a:ea typeface="標楷體" pitchFamily="65" charset="-120"/>
              </a:rPr>
              <a:t>組</a:t>
            </a:r>
            <a:r>
              <a:rPr lang="en-US" altLang="zh-TW" sz="2400" b="1" dirty="0">
                <a:latin typeface="標楷體" pitchFamily="65" charset="-120"/>
                <a:ea typeface="標楷體" pitchFamily="65" charset="-120"/>
              </a:rPr>
              <a:t>)</a:t>
            </a:r>
            <a:r>
              <a:rPr lang="zh-TW" altLang="en-US" sz="2400" b="1" dirty="0" smtClean="0">
                <a:latin typeface="標楷體" pitchFamily="65" charset="-120"/>
                <a:ea typeface="標楷體" pitchFamily="65" charset="-120"/>
              </a:rPr>
              <a:t>、學</a:t>
            </a:r>
            <a:r>
              <a:rPr lang="zh-TW" altLang="en-US" sz="2400" b="1" dirty="0">
                <a:latin typeface="標楷體" pitchFamily="65" charset="-120"/>
                <a:ea typeface="標楷體" pitchFamily="65" charset="-120"/>
              </a:rPr>
              <a:t>程</a:t>
            </a:r>
            <a:r>
              <a:rPr lang="zh-TW" altLang="en-US" sz="2400" b="1" dirty="0" smtClean="0">
                <a:latin typeface="標楷體" pitchFamily="65" charset="-120"/>
                <a:ea typeface="標楷體" pitchFamily="65" charset="-120"/>
              </a:rPr>
              <a:t>志願。</a:t>
            </a:r>
            <a:endParaRPr lang="en-US" altLang="zh-TW" sz="2400" b="1" dirty="0">
              <a:latin typeface="標楷體" pitchFamily="65" charset="-120"/>
              <a:ea typeface="標楷體" pitchFamily="65" charset="-120"/>
            </a:endParaRPr>
          </a:p>
          <a:p>
            <a:pPr marL="0" indent="0">
              <a:buNone/>
            </a:pPr>
            <a:r>
              <a:rPr lang="zh-TW" altLang="en-US" sz="2400" b="1" dirty="0" smtClean="0">
                <a:solidFill>
                  <a:srgbClr val="0000CC"/>
                </a:solidFill>
                <a:latin typeface="標楷體" pitchFamily="65" charset="-120"/>
                <a:ea typeface="標楷體" pitchFamily="65" charset="-120"/>
              </a:rPr>
              <a:t>  </a:t>
            </a:r>
            <a:r>
              <a:rPr lang="en-US" altLang="zh-TW" sz="2400" b="1" dirty="0" smtClean="0">
                <a:solidFill>
                  <a:srgbClr val="0000CC"/>
                </a:solidFill>
                <a:latin typeface="標楷體" pitchFamily="65" charset="-120"/>
                <a:ea typeface="標楷體" pitchFamily="65" charset="-120"/>
              </a:rPr>
              <a:t>(</a:t>
            </a:r>
            <a:r>
              <a:rPr lang="en-US" altLang="zh-TW" sz="2400" b="1" dirty="0" smtClean="0">
                <a:solidFill>
                  <a:srgbClr val="0000CC"/>
                </a:solidFill>
                <a:latin typeface="Times New Roman" panose="02020603050405020304" pitchFamily="18" charset="0"/>
                <a:ea typeface="標楷體" pitchFamily="65" charset="-120"/>
                <a:cs typeface="Times New Roman" panose="02020603050405020304" pitchFamily="18" charset="0"/>
              </a:rPr>
              <a:t>2</a:t>
            </a:r>
            <a:r>
              <a:rPr lang="en-US" altLang="zh-TW" sz="2400" b="1" dirty="0" smtClean="0">
                <a:solidFill>
                  <a:srgbClr val="0000CC"/>
                </a:solidFill>
                <a:latin typeface="標楷體" pitchFamily="65" charset="-120"/>
                <a:ea typeface="標楷體" pitchFamily="65" charset="-120"/>
              </a:rPr>
              <a:t>)</a:t>
            </a:r>
            <a:r>
              <a:rPr lang="zh-TW" altLang="en-US" sz="2400" dirty="0" smtClean="0">
                <a:solidFill>
                  <a:srgbClr val="0000CC"/>
                </a:solidFill>
                <a:latin typeface="標楷體" pitchFamily="65" charset="-120"/>
                <a:ea typeface="標楷體" pitchFamily="65" charset="-120"/>
              </a:rPr>
              <a:t>特種生：</a:t>
            </a:r>
            <a:r>
              <a:rPr lang="zh-TW" altLang="en-US" sz="2400" dirty="0" smtClean="0">
                <a:latin typeface="標楷體" pitchFamily="65" charset="-120"/>
                <a:ea typeface="標楷體" pitchFamily="65" charset="-120"/>
              </a:rPr>
              <a:t> </a:t>
            </a:r>
            <a:r>
              <a:rPr lang="en-US" altLang="zh-TW" sz="2400" dirty="0" smtClean="0">
                <a:latin typeface="標楷體" pitchFamily="65" charset="-120"/>
                <a:ea typeface="標楷體" pitchFamily="65" charset="-120"/>
              </a:rPr>
              <a:t/>
            </a:r>
            <a:br>
              <a:rPr lang="en-US" altLang="zh-TW" sz="2400" dirty="0" smtClean="0">
                <a:latin typeface="標楷體" pitchFamily="65" charset="-120"/>
                <a:ea typeface="標楷體" pitchFamily="65" charset="-120"/>
              </a:rPr>
            </a:br>
            <a:r>
              <a:rPr lang="zh-TW" altLang="en-US" sz="2400" dirty="0" smtClean="0">
                <a:latin typeface="標楷體" pitchFamily="65" charset="-120"/>
                <a:ea typeface="標楷體" pitchFamily="65" charset="-120"/>
              </a:rPr>
              <a:t>     </a:t>
            </a:r>
            <a:r>
              <a:rPr lang="zh-TW" altLang="en-US" sz="2400" b="1" dirty="0" smtClean="0">
                <a:latin typeface="標楷體" pitchFamily="65" charset="-120"/>
                <a:ea typeface="標楷體" pitchFamily="65" charset="-120"/>
              </a:rPr>
              <a:t>除可選填登記其參加本招生群</a:t>
            </a:r>
            <a:r>
              <a:rPr lang="en-US" altLang="zh-TW" sz="2400" b="1" dirty="0" smtClean="0">
                <a:latin typeface="標楷體" pitchFamily="65" charset="-120"/>
                <a:ea typeface="標楷體" pitchFamily="65" charset="-120"/>
              </a:rPr>
              <a:t>(</a:t>
            </a:r>
            <a:r>
              <a:rPr lang="zh-TW" altLang="en-US" sz="2400" b="1" dirty="0" smtClean="0">
                <a:latin typeface="標楷體" pitchFamily="65" charset="-120"/>
                <a:ea typeface="標楷體" pitchFamily="65" charset="-120"/>
              </a:rPr>
              <a:t>類</a:t>
            </a:r>
            <a:r>
              <a:rPr lang="en-US" altLang="zh-TW" sz="2400" b="1" dirty="0" smtClean="0">
                <a:latin typeface="標楷體" pitchFamily="65" charset="-120"/>
                <a:ea typeface="標楷體" pitchFamily="65" charset="-120"/>
              </a:rPr>
              <a:t>)</a:t>
            </a:r>
            <a:r>
              <a:rPr lang="zh-TW" altLang="en-US" sz="2400" b="1" dirty="0" smtClean="0">
                <a:latin typeface="標楷體" pitchFamily="65" charset="-120"/>
                <a:ea typeface="標楷體" pitchFamily="65" charset="-120"/>
              </a:rPr>
              <a:t>別內有提供該特  </a:t>
            </a:r>
            <a:endParaRPr lang="en-US" altLang="zh-TW" sz="2400" b="1" dirty="0" smtClean="0">
              <a:latin typeface="標楷體" pitchFamily="65" charset="-120"/>
              <a:ea typeface="標楷體" pitchFamily="65" charset="-120"/>
            </a:endParaRPr>
          </a:p>
          <a:p>
            <a:pPr marL="0" indent="0">
              <a:buNone/>
            </a:pPr>
            <a:r>
              <a:rPr lang="zh-TW" altLang="en-US" sz="2400" b="1" dirty="0">
                <a:latin typeface="標楷體" pitchFamily="65" charset="-120"/>
                <a:ea typeface="標楷體" pitchFamily="65" charset="-120"/>
              </a:rPr>
              <a:t> </a:t>
            </a:r>
            <a:r>
              <a:rPr lang="zh-TW" altLang="en-US" sz="2400" b="1" dirty="0" smtClean="0">
                <a:latin typeface="標楷體" pitchFamily="65" charset="-120"/>
                <a:ea typeface="標楷體" pitchFamily="65" charset="-120"/>
              </a:rPr>
              <a:t>    種生名額之校系科</a:t>
            </a:r>
            <a:r>
              <a:rPr lang="en-US" altLang="zh-TW" sz="2400" b="1" dirty="0" smtClean="0">
                <a:latin typeface="標楷體" pitchFamily="65" charset="-120"/>
                <a:ea typeface="標楷體" pitchFamily="65" charset="-120"/>
              </a:rPr>
              <a:t>(</a:t>
            </a:r>
            <a:r>
              <a:rPr lang="zh-TW" altLang="en-US" sz="2400" b="1" dirty="0" smtClean="0">
                <a:latin typeface="標楷體" pitchFamily="65" charset="-120"/>
                <a:ea typeface="標楷體" pitchFamily="65" charset="-120"/>
              </a:rPr>
              <a:t>組</a:t>
            </a:r>
            <a:r>
              <a:rPr lang="en-US" altLang="zh-TW" sz="2400" b="1" dirty="0" smtClean="0">
                <a:latin typeface="標楷體" pitchFamily="65" charset="-120"/>
                <a:ea typeface="標楷體" pitchFamily="65" charset="-120"/>
              </a:rPr>
              <a:t>)</a:t>
            </a:r>
            <a:r>
              <a:rPr lang="zh-TW" altLang="en-US" sz="2400" b="1" dirty="0" smtClean="0">
                <a:latin typeface="標楷體" pitchFamily="65" charset="-120"/>
                <a:ea typeface="標楷體" pitchFamily="65" charset="-120"/>
              </a:rPr>
              <a:t>、學程，亦可選填其本招生</a:t>
            </a:r>
            <a:endParaRPr lang="en-US" altLang="zh-TW" sz="2400" b="1" dirty="0" smtClean="0">
              <a:latin typeface="標楷體" pitchFamily="65" charset="-120"/>
              <a:ea typeface="標楷體" pitchFamily="65" charset="-120"/>
            </a:endParaRPr>
          </a:p>
          <a:p>
            <a:pPr marL="0" indent="0">
              <a:buNone/>
            </a:pPr>
            <a:r>
              <a:rPr lang="zh-TW" altLang="en-US" sz="2400" b="1" dirty="0">
                <a:latin typeface="標楷體" pitchFamily="65" charset="-120"/>
                <a:ea typeface="標楷體" pitchFamily="65" charset="-120"/>
              </a:rPr>
              <a:t> </a:t>
            </a:r>
            <a:r>
              <a:rPr lang="zh-TW" altLang="en-US" sz="2400" b="1" dirty="0" smtClean="0">
                <a:latin typeface="標楷體" pitchFamily="65" charset="-120"/>
                <a:ea typeface="標楷體" pitchFamily="65" charset="-120"/>
              </a:rPr>
              <a:t>    群</a:t>
            </a:r>
            <a:r>
              <a:rPr lang="en-US" altLang="zh-TW" sz="2400" b="1" dirty="0" smtClean="0">
                <a:latin typeface="標楷體" pitchFamily="65" charset="-120"/>
                <a:ea typeface="標楷體" pitchFamily="65" charset="-120"/>
              </a:rPr>
              <a:t>(</a:t>
            </a:r>
            <a:r>
              <a:rPr lang="zh-TW" altLang="en-US" sz="2400" b="1" dirty="0" smtClean="0">
                <a:latin typeface="標楷體" pitchFamily="65" charset="-120"/>
                <a:ea typeface="標楷體" pitchFamily="65" charset="-120"/>
              </a:rPr>
              <a:t>類</a:t>
            </a:r>
            <a:r>
              <a:rPr lang="en-US" altLang="zh-TW" sz="2400" b="1" dirty="0" smtClean="0">
                <a:latin typeface="標楷體" pitchFamily="65" charset="-120"/>
                <a:ea typeface="標楷體" pitchFamily="65" charset="-120"/>
              </a:rPr>
              <a:t>)</a:t>
            </a:r>
            <a:r>
              <a:rPr lang="zh-TW" altLang="en-US" sz="2400" b="1" dirty="0" smtClean="0">
                <a:latin typeface="標楷體" pitchFamily="65" charset="-120"/>
                <a:ea typeface="標楷體" pitchFamily="65" charset="-120"/>
              </a:rPr>
              <a:t>別內，僅有一般生招生名額之校系科</a:t>
            </a:r>
            <a:r>
              <a:rPr lang="en-US" altLang="zh-TW" sz="2400" b="1" dirty="0" smtClean="0">
                <a:latin typeface="標楷體" pitchFamily="65" charset="-120"/>
                <a:ea typeface="標楷體" pitchFamily="65" charset="-120"/>
              </a:rPr>
              <a:t>(</a:t>
            </a:r>
            <a:r>
              <a:rPr lang="zh-TW" altLang="en-US" sz="2400" b="1" dirty="0" smtClean="0">
                <a:latin typeface="標楷體" pitchFamily="65" charset="-120"/>
                <a:ea typeface="標楷體" pitchFamily="65" charset="-120"/>
              </a:rPr>
              <a:t>組</a:t>
            </a:r>
            <a:r>
              <a:rPr lang="en-US" altLang="zh-TW" sz="2400" b="1" dirty="0" smtClean="0">
                <a:latin typeface="標楷體" pitchFamily="65" charset="-120"/>
                <a:ea typeface="標楷體" pitchFamily="65" charset="-120"/>
              </a:rPr>
              <a:t>)</a:t>
            </a:r>
            <a:r>
              <a:rPr lang="zh-TW" altLang="en-US" sz="2400" b="1" dirty="0" smtClean="0">
                <a:latin typeface="標楷體" pitchFamily="65" charset="-120"/>
                <a:ea typeface="標楷體" pitchFamily="65" charset="-120"/>
              </a:rPr>
              <a:t>、</a:t>
            </a:r>
            <a:endParaRPr lang="en-US" altLang="zh-TW" sz="2400" b="1" dirty="0" smtClean="0">
              <a:latin typeface="標楷體" pitchFamily="65" charset="-120"/>
              <a:ea typeface="標楷體" pitchFamily="65" charset="-120"/>
            </a:endParaRPr>
          </a:p>
          <a:p>
            <a:pPr marL="0" indent="0">
              <a:buNone/>
            </a:pPr>
            <a:r>
              <a:rPr lang="zh-TW" altLang="en-US" sz="2400" b="1" dirty="0">
                <a:latin typeface="標楷體" pitchFamily="65" charset="-120"/>
                <a:ea typeface="標楷體" pitchFamily="65" charset="-120"/>
              </a:rPr>
              <a:t> </a:t>
            </a:r>
            <a:r>
              <a:rPr lang="zh-TW" altLang="en-US" sz="2400" b="1" dirty="0" smtClean="0">
                <a:latin typeface="標楷體" pitchFamily="65" charset="-120"/>
                <a:ea typeface="標楷體" pitchFamily="65" charset="-120"/>
              </a:rPr>
              <a:t>    學程。</a:t>
            </a:r>
            <a:endParaRPr lang="en-US" altLang="zh-TW" sz="2400" b="1" dirty="0" smtClean="0">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24</a:t>
            </a:fld>
            <a:endParaRPr lang="en-US" altLang="zh-TW"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extLst>
              <p:ext uri="{D42A27DB-BD31-4B8C-83A1-F6EECF244321}">
                <p14:modId xmlns:p14="http://schemas.microsoft.com/office/powerpoint/2010/main" xmlns="" val="3939524397"/>
              </p:ext>
            </p:extLst>
          </p:nvPr>
        </p:nvGraphicFramePr>
        <p:xfrm>
          <a:off x="323528" y="1642807"/>
          <a:ext cx="7992888" cy="4666016"/>
        </p:xfrm>
        <a:graphic>
          <a:graphicData uri="http://schemas.openxmlformats.org/drawingml/2006/table">
            <a:tbl>
              <a:tblPr>
                <a:tableStyleId>{5C22544A-7EE6-4342-B048-85BDC9FD1C3A}</a:tableStyleId>
              </a:tblPr>
              <a:tblGrid>
                <a:gridCol w="384910"/>
                <a:gridCol w="441905"/>
                <a:gridCol w="1728192"/>
                <a:gridCol w="2160240"/>
                <a:gridCol w="504056"/>
                <a:gridCol w="504056"/>
                <a:gridCol w="432048"/>
                <a:gridCol w="432048"/>
                <a:gridCol w="648072"/>
                <a:gridCol w="360040"/>
                <a:gridCol w="397321"/>
              </a:tblGrid>
              <a:tr h="234556">
                <a:tc rowSpan="2">
                  <a:txBody>
                    <a:bodyPr/>
                    <a:lstStyle/>
                    <a:p>
                      <a:pPr marL="0" algn="ctr" defTabSz="914400" rtl="0" eaLnBrk="1" fontAlgn="ctr" latinLnBrk="0" hangingPunct="1">
                        <a:spcAft>
                          <a:spcPts val="0"/>
                        </a:spcAft>
                      </a:pPr>
                      <a:r>
                        <a:rPr lang="zh-TW" altLang="en-US" sz="1600" kern="100" dirty="0" smtClean="0">
                          <a:solidFill>
                            <a:schemeClr val="dk1"/>
                          </a:solidFill>
                          <a:effectLst/>
                          <a:latin typeface="標楷體" pitchFamily="65" charset="-120"/>
                          <a:ea typeface="標楷體" pitchFamily="65" charset="-120"/>
                          <a:cs typeface="+mn-cs"/>
                        </a:rPr>
                        <a:t>群</a:t>
                      </a:r>
                      <a:endParaRPr lang="en-US" altLang="zh-TW" sz="1600" kern="100" dirty="0" smtClean="0">
                        <a:solidFill>
                          <a:schemeClr val="dk1"/>
                        </a:solidFill>
                        <a:effectLst/>
                        <a:latin typeface="標楷體" pitchFamily="65" charset="-120"/>
                        <a:ea typeface="標楷體" pitchFamily="65" charset="-120"/>
                        <a:cs typeface="+mn-cs"/>
                      </a:endParaRPr>
                    </a:p>
                    <a:p>
                      <a:pPr marL="0" algn="ctr" defTabSz="914400" rtl="0" eaLnBrk="1" fontAlgn="ctr" latinLnBrk="0" hangingPunct="1">
                        <a:spcAft>
                          <a:spcPts val="0"/>
                        </a:spcAft>
                      </a:pPr>
                      <a:r>
                        <a:rPr lang="zh-TW" altLang="en-US" sz="1600" kern="100" dirty="0" smtClean="0">
                          <a:solidFill>
                            <a:schemeClr val="dk1"/>
                          </a:solidFill>
                          <a:effectLst/>
                          <a:latin typeface="標楷體" pitchFamily="65" charset="-120"/>
                          <a:ea typeface="標楷體" pitchFamily="65" charset="-120"/>
                          <a:cs typeface="+mn-cs"/>
                        </a:rPr>
                        <a:t>類</a:t>
                      </a:r>
                      <a:endParaRPr lang="en-US" altLang="zh-TW" sz="1600" kern="100" dirty="0" smtClean="0">
                        <a:solidFill>
                          <a:schemeClr val="dk1"/>
                        </a:solidFill>
                        <a:effectLst/>
                        <a:latin typeface="標楷體" pitchFamily="65" charset="-120"/>
                        <a:ea typeface="標楷體" pitchFamily="65" charset="-120"/>
                        <a:cs typeface="+mn-cs"/>
                      </a:endParaRPr>
                    </a:p>
                    <a:p>
                      <a:pPr marL="0" algn="ctr" defTabSz="914400" rtl="0" eaLnBrk="1" fontAlgn="ctr" latinLnBrk="0" hangingPunct="1">
                        <a:spcAft>
                          <a:spcPts val="0"/>
                        </a:spcAft>
                      </a:pPr>
                      <a:r>
                        <a:rPr lang="zh-TW" altLang="en-US" sz="1600" kern="100" dirty="0" smtClean="0">
                          <a:solidFill>
                            <a:schemeClr val="dk1"/>
                          </a:solidFill>
                          <a:effectLst/>
                          <a:latin typeface="標楷體" pitchFamily="65" charset="-120"/>
                          <a:ea typeface="標楷體" pitchFamily="65" charset="-120"/>
                          <a:cs typeface="+mn-cs"/>
                        </a:rPr>
                        <a:t>別</a:t>
                      </a:r>
                      <a:endParaRPr lang="zh-TW" sz="1600" kern="100" dirty="0">
                        <a:solidFill>
                          <a:schemeClr val="dk1"/>
                        </a:solidFill>
                        <a:effectLst/>
                        <a:latin typeface="標楷體" pitchFamily="65" charset="-120"/>
                        <a:ea typeface="標楷體" pitchFamily="65" charset="-120"/>
                        <a:cs typeface="+mn-cs"/>
                      </a:endParaRPr>
                    </a:p>
                  </a:txBody>
                  <a:tcPr marL="17781" marR="17781" marT="0" marB="0" anchor="ctr">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a:txBody>
                    <a:bodyPr/>
                    <a:lstStyle/>
                    <a:p>
                      <a:pPr algn="ctr" fontAlgn="ctr">
                        <a:spcAft>
                          <a:spcPts val="0"/>
                        </a:spcAft>
                      </a:pPr>
                      <a:r>
                        <a:rPr lang="zh-TW" sz="1400" kern="100" dirty="0">
                          <a:effectLst/>
                          <a:latin typeface="標楷體" pitchFamily="65" charset="-120"/>
                          <a:ea typeface="標楷體" pitchFamily="65" charset="-120"/>
                        </a:rPr>
                        <a:t>志願</a:t>
                      </a:r>
                      <a:endParaRPr lang="zh-TW" sz="2400" kern="100" dirty="0">
                        <a:effectLst/>
                        <a:latin typeface="標楷體" pitchFamily="65" charset="-120"/>
                        <a:ea typeface="標楷體" pitchFamily="65" charset="-120"/>
                      </a:endParaRPr>
                    </a:p>
                    <a:p>
                      <a:pPr algn="ctr" fontAlgn="ctr">
                        <a:spcAft>
                          <a:spcPts val="0"/>
                        </a:spcAft>
                      </a:pPr>
                      <a:r>
                        <a:rPr lang="zh-TW" sz="1400" kern="100" dirty="0">
                          <a:effectLst/>
                          <a:latin typeface="標楷體" pitchFamily="65" charset="-120"/>
                          <a:ea typeface="標楷體" pitchFamily="65" charset="-120"/>
                        </a:rPr>
                        <a:t>代碼</a:t>
                      </a:r>
                      <a:endParaRPr lang="zh-TW" sz="24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a:txBody>
                    <a:bodyPr/>
                    <a:lstStyle/>
                    <a:p>
                      <a:pPr algn="ctr" fontAlgn="ctr">
                        <a:spcAft>
                          <a:spcPts val="0"/>
                        </a:spcAft>
                      </a:pPr>
                      <a:r>
                        <a:rPr lang="zh-TW" sz="1600" kern="100" dirty="0">
                          <a:effectLst/>
                          <a:latin typeface="標楷體" pitchFamily="65" charset="-120"/>
                          <a:ea typeface="標楷體" pitchFamily="65" charset="-120"/>
                        </a:rPr>
                        <a:t>學校名稱</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a:txBody>
                    <a:bodyPr/>
                    <a:lstStyle/>
                    <a:p>
                      <a:pPr algn="ctr" fontAlgn="ctr">
                        <a:spcAft>
                          <a:spcPts val="0"/>
                        </a:spcAft>
                      </a:pPr>
                      <a:r>
                        <a:rPr lang="zh-TW" altLang="zh-TW" sz="1600" kern="100" dirty="0" smtClean="0">
                          <a:effectLst/>
                          <a:latin typeface="標楷體" pitchFamily="65" charset="-120"/>
                          <a:ea typeface="標楷體" pitchFamily="65" charset="-120"/>
                        </a:rPr>
                        <a:t>系科</a:t>
                      </a:r>
                      <a:r>
                        <a:rPr lang="en-US" altLang="zh-TW" sz="1600" kern="100" dirty="0" smtClean="0">
                          <a:effectLst/>
                          <a:latin typeface="標楷體" pitchFamily="65" charset="-120"/>
                          <a:ea typeface="標楷體" pitchFamily="65" charset="-120"/>
                        </a:rPr>
                        <a:t>(</a:t>
                      </a:r>
                      <a:r>
                        <a:rPr lang="zh-TW" altLang="zh-TW" sz="1600" kern="100" dirty="0" smtClean="0">
                          <a:effectLst/>
                          <a:latin typeface="標楷體" pitchFamily="65" charset="-120"/>
                          <a:ea typeface="標楷體" pitchFamily="65" charset="-120"/>
                        </a:rPr>
                        <a:t>組</a:t>
                      </a:r>
                      <a:r>
                        <a:rPr lang="en-US" altLang="zh-TW" sz="1600" kern="100" dirty="0" smtClean="0">
                          <a:effectLst/>
                          <a:latin typeface="標楷體" pitchFamily="65" charset="-120"/>
                          <a:ea typeface="標楷體" pitchFamily="65" charset="-120"/>
                        </a:rPr>
                        <a:t>)</a:t>
                      </a:r>
                      <a:r>
                        <a:rPr lang="zh-TW" altLang="en-US" sz="1600" kern="100" dirty="0" smtClean="0">
                          <a:effectLst/>
                          <a:latin typeface="標楷體" pitchFamily="65" charset="-120"/>
                          <a:ea typeface="標楷體" pitchFamily="65" charset="-120"/>
                        </a:rPr>
                        <a:t>、學程</a:t>
                      </a:r>
                      <a:endParaRPr lang="zh-TW" alt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a:txBody>
                    <a:bodyPr/>
                    <a:lstStyle/>
                    <a:p>
                      <a:pPr algn="ctr" fontAlgn="ctr">
                        <a:spcAft>
                          <a:spcPts val="0"/>
                        </a:spcAft>
                      </a:pPr>
                      <a:r>
                        <a:rPr lang="zh-TW" sz="1200" kern="100" dirty="0">
                          <a:effectLst/>
                          <a:latin typeface="標楷體" pitchFamily="65" charset="-120"/>
                          <a:ea typeface="標楷體" pitchFamily="65" charset="-120"/>
                        </a:rPr>
                        <a:t>一般生</a:t>
                      </a:r>
                      <a:endParaRPr lang="zh-TW" sz="2000" kern="100" dirty="0">
                        <a:effectLst/>
                        <a:latin typeface="標楷體" pitchFamily="65" charset="-120"/>
                        <a:ea typeface="標楷體" pitchFamily="65" charset="-120"/>
                      </a:endParaRPr>
                    </a:p>
                    <a:p>
                      <a:pPr algn="ctr" fontAlgn="ctr">
                        <a:spcAft>
                          <a:spcPts val="0"/>
                        </a:spcAft>
                      </a:pPr>
                      <a:r>
                        <a:rPr lang="zh-TW" sz="1200" kern="100" dirty="0">
                          <a:effectLst/>
                          <a:latin typeface="標楷體" pitchFamily="65" charset="-120"/>
                          <a:ea typeface="標楷體" pitchFamily="65" charset="-120"/>
                        </a:rPr>
                        <a:t>名</a:t>
                      </a:r>
                      <a:r>
                        <a:rPr lang="en-US" sz="1200" kern="100" dirty="0">
                          <a:effectLst/>
                          <a:latin typeface="標楷體" pitchFamily="65" charset="-120"/>
                          <a:ea typeface="標楷體" pitchFamily="65" charset="-120"/>
                        </a:rPr>
                        <a:t>  </a:t>
                      </a:r>
                      <a:r>
                        <a:rPr lang="zh-TW" sz="1200" kern="100" dirty="0">
                          <a:effectLst/>
                          <a:latin typeface="標楷體" pitchFamily="65" charset="-120"/>
                          <a:ea typeface="標楷體" pitchFamily="65" charset="-120"/>
                        </a:rPr>
                        <a:t>額</a:t>
                      </a:r>
                      <a:endParaRPr lang="zh-TW" sz="20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6">
                  <a:txBody>
                    <a:bodyPr/>
                    <a:lstStyle/>
                    <a:p>
                      <a:pPr algn="ctr" fontAlgn="ctr">
                        <a:spcAft>
                          <a:spcPts val="0"/>
                        </a:spcAft>
                      </a:pPr>
                      <a:r>
                        <a:rPr lang="zh-TW" sz="1600" kern="100" dirty="0">
                          <a:effectLst/>
                          <a:latin typeface="標楷體" pitchFamily="65" charset="-120"/>
                          <a:ea typeface="標楷體" pitchFamily="65" charset="-120"/>
                        </a:rPr>
                        <a:t>外加名額</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85766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fontAlgn="ctr">
                        <a:spcAft>
                          <a:spcPts val="0"/>
                        </a:spcAft>
                      </a:pPr>
                      <a:r>
                        <a:rPr lang="zh-TW" sz="1200" kern="100" dirty="0">
                          <a:effectLst/>
                          <a:latin typeface="標楷體" pitchFamily="65" charset="-120"/>
                          <a:ea typeface="標楷體" pitchFamily="65" charset="-120"/>
                        </a:rPr>
                        <a:t>原住</a:t>
                      </a:r>
                      <a:endParaRPr lang="zh-TW" sz="2000" kern="100" dirty="0">
                        <a:effectLst/>
                        <a:latin typeface="標楷體" pitchFamily="65" charset="-120"/>
                        <a:ea typeface="標楷體" pitchFamily="65" charset="-120"/>
                      </a:endParaRPr>
                    </a:p>
                    <a:p>
                      <a:pPr algn="ctr" fontAlgn="ctr">
                        <a:spcAft>
                          <a:spcPts val="0"/>
                        </a:spcAft>
                      </a:pPr>
                      <a:r>
                        <a:rPr lang="zh-TW" sz="1200" kern="100" dirty="0">
                          <a:effectLst/>
                          <a:latin typeface="標楷體" pitchFamily="65" charset="-120"/>
                          <a:ea typeface="標楷體" pitchFamily="65" charset="-120"/>
                        </a:rPr>
                        <a:t>民生</a:t>
                      </a:r>
                      <a:endParaRPr lang="zh-TW" sz="20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spcAft>
                          <a:spcPts val="0"/>
                        </a:spcAft>
                      </a:pPr>
                      <a:r>
                        <a:rPr lang="zh-TW" sz="1200" kern="100" dirty="0">
                          <a:effectLst/>
                          <a:latin typeface="標楷體" pitchFamily="65" charset="-120"/>
                          <a:ea typeface="標楷體" pitchFamily="65" charset="-120"/>
                        </a:rPr>
                        <a:t>退伍</a:t>
                      </a:r>
                      <a:endParaRPr lang="zh-TW" sz="2000" kern="100" dirty="0">
                        <a:effectLst/>
                        <a:latin typeface="標楷體" pitchFamily="65" charset="-120"/>
                        <a:ea typeface="標楷體" pitchFamily="65" charset="-120"/>
                      </a:endParaRPr>
                    </a:p>
                    <a:p>
                      <a:pPr algn="ctr" fontAlgn="ctr">
                        <a:spcAft>
                          <a:spcPts val="0"/>
                        </a:spcAft>
                      </a:pPr>
                      <a:r>
                        <a:rPr lang="zh-TW" sz="1200" kern="100" dirty="0">
                          <a:effectLst/>
                          <a:latin typeface="標楷體" pitchFamily="65" charset="-120"/>
                          <a:ea typeface="標楷體" pitchFamily="65" charset="-120"/>
                        </a:rPr>
                        <a:t>軍人</a:t>
                      </a:r>
                      <a:endParaRPr lang="zh-TW" sz="2000" kern="100" dirty="0">
                        <a:effectLst/>
                        <a:latin typeface="標楷體" pitchFamily="65" charset="-120"/>
                        <a:ea typeface="標楷體" pitchFamily="65" charset="-12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spcAft>
                          <a:spcPts val="0"/>
                        </a:spcAft>
                      </a:pPr>
                      <a:r>
                        <a:rPr lang="zh-TW" sz="1200" kern="100" dirty="0">
                          <a:effectLst/>
                          <a:latin typeface="標楷體" pitchFamily="65" charset="-120"/>
                          <a:ea typeface="標楷體" pitchFamily="65" charset="-120"/>
                        </a:rPr>
                        <a:t>僑</a:t>
                      </a:r>
                      <a:endParaRPr lang="zh-TW" sz="2000" kern="100" dirty="0">
                        <a:effectLst/>
                        <a:latin typeface="標楷體" pitchFamily="65" charset="-120"/>
                        <a:ea typeface="標楷體" pitchFamily="65" charset="-120"/>
                      </a:endParaRPr>
                    </a:p>
                    <a:p>
                      <a:pPr algn="ctr" fontAlgn="ctr">
                        <a:spcAft>
                          <a:spcPts val="0"/>
                        </a:spcAft>
                      </a:pPr>
                      <a:r>
                        <a:rPr lang="zh-TW" sz="1200" kern="100" dirty="0">
                          <a:effectLst/>
                          <a:latin typeface="標楷體" pitchFamily="65" charset="-120"/>
                          <a:ea typeface="標楷體" pitchFamily="65" charset="-120"/>
                        </a:rPr>
                        <a:t>生</a:t>
                      </a:r>
                      <a:endParaRPr lang="zh-TW" sz="2000" kern="100" dirty="0">
                        <a:effectLst/>
                        <a:latin typeface="標楷體" pitchFamily="65" charset="-120"/>
                        <a:ea typeface="標楷體" pitchFamily="65" charset="-12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spcAft>
                          <a:spcPts val="0"/>
                        </a:spcAft>
                      </a:pPr>
                      <a:r>
                        <a:rPr lang="zh-TW" sz="1200" kern="100" dirty="0">
                          <a:effectLst/>
                          <a:latin typeface="標楷體" pitchFamily="65" charset="-120"/>
                          <a:ea typeface="標楷體" pitchFamily="65" charset="-120"/>
                        </a:rPr>
                        <a:t>境外科技</a:t>
                      </a:r>
                      <a:endParaRPr lang="zh-TW" sz="2000" kern="100" dirty="0">
                        <a:effectLst/>
                        <a:latin typeface="標楷體" pitchFamily="65" charset="-120"/>
                        <a:ea typeface="標楷體" pitchFamily="65" charset="-120"/>
                      </a:endParaRPr>
                    </a:p>
                    <a:p>
                      <a:pPr algn="ctr" fontAlgn="ctr">
                        <a:spcAft>
                          <a:spcPts val="0"/>
                        </a:spcAft>
                      </a:pPr>
                      <a:r>
                        <a:rPr lang="zh-TW" sz="1200" kern="100" dirty="0">
                          <a:effectLst/>
                          <a:latin typeface="標楷體" pitchFamily="65" charset="-120"/>
                          <a:ea typeface="標楷體" pitchFamily="65" charset="-120"/>
                        </a:rPr>
                        <a:t>人才子女</a:t>
                      </a:r>
                      <a:endParaRPr lang="zh-TW" sz="2000" kern="100" dirty="0">
                        <a:effectLst/>
                        <a:latin typeface="標楷體" pitchFamily="65" charset="-120"/>
                        <a:ea typeface="標楷體" pitchFamily="65" charset="-12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spcAft>
                          <a:spcPts val="0"/>
                        </a:spcAft>
                      </a:pPr>
                      <a:r>
                        <a:rPr lang="zh-TW" altLang="en-US" sz="1200" kern="100" dirty="0" smtClean="0">
                          <a:effectLst/>
                          <a:latin typeface="標楷體" pitchFamily="65" charset="-120"/>
                          <a:ea typeface="標楷體" pitchFamily="65" charset="-120"/>
                        </a:rPr>
                        <a:t>蒙藏生</a:t>
                      </a:r>
                      <a:endParaRPr lang="zh-TW" sz="1200" kern="100" dirty="0">
                        <a:effectLst/>
                        <a:latin typeface="標楷體" pitchFamily="65" charset="-120"/>
                        <a:ea typeface="標楷體" pitchFamily="65" charset="-12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spcAft>
                          <a:spcPts val="0"/>
                        </a:spcAft>
                      </a:pPr>
                      <a:r>
                        <a:rPr lang="zh-TW" altLang="en-US" sz="1200" kern="100" dirty="0" smtClean="0">
                          <a:effectLst/>
                          <a:latin typeface="標楷體" pitchFamily="65" charset="-120"/>
                          <a:ea typeface="標楷體" pitchFamily="65" charset="-120"/>
                        </a:rPr>
                        <a:t>政府派外子女</a:t>
                      </a:r>
                      <a:endParaRPr lang="zh-TW" sz="1200" kern="100" dirty="0">
                        <a:effectLst/>
                        <a:latin typeface="標楷體" pitchFamily="65" charset="-120"/>
                        <a:ea typeface="標楷體" pitchFamily="65" charset="-12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51834">
                <a:tc rowSpan="10">
                  <a:txBody>
                    <a:bodyPr/>
                    <a:lstStyle/>
                    <a:p>
                      <a:pPr algn="ctr" fontAlgn="ctr">
                        <a:spcAft>
                          <a:spcPts val="0"/>
                        </a:spcAft>
                      </a:pPr>
                      <a:r>
                        <a:rPr lang="en-US" altLang="zh-TW" sz="1800" kern="100" dirty="0" smtClean="0">
                          <a:effectLst/>
                          <a:latin typeface="Times New Roman" pitchFamily="18" charset="0"/>
                          <a:ea typeface="標楷體" pitchFamily="65" charset="-120"/>
                          <a:cs typeface="Times New Roman" pitchFamily="18" charset="0"/>
                        </a:rPr>
                        <a:t>01</a:t>
                      </a:r>
                    </a:p>
                    <a:p>
                      <a:pPr algn="ctr" fontAlgn="ctr">
                        <a:spcAft>
                          <a:spcPts val="0"/>
                        </a:spcAft>
                      </a:pPr>
                      <a:r>
                        <a:rPr lang="zh-TW" altLang="en-US" sz="1800" kern="100" dirty="0" smtClean="0">
                          <a:effectLst/>
                          <a:latin typeface="Times New Roman" pitchFamily="18" charset="0"/>
                          <a:ea typeface="標楷體" pitchFamily="65" charset="-120"/>
                          <a:cs typeface="Times New Roman" pitchFamily="18" charset="0"/>
                        </a:rPr>
                        <a:t>機</a:t>
                      </a:r>
                      <a:endParaRPr lang="en-US" altLang="zh-TW" sz="1800" kern="100" dirty="0" smtClean="0">
                        <a:effectLst/>
                        <a:latin typeface="Times New Roman" pitchFamily="18" charset="0"/>
                        <a:ea typeface="標楷體" pitchFamily="65" charset="-120"/>
                        <a:cs typeface="Times New Roman" pitchFamily="18" charset="0"/>
                      </a:endParaRPr>
                    </a:p>
                    <a:p>
                      <a:pPr algn="ctr" fontAlgn="ctr">
                        <a:spcAft>
                          <a:spcPts val="0"/>
                        </a:spcAft>
                      </a:pPr>
                      <a:r>
                        <a:rPr lang="zh-TW" altLang="en-US" sz="1800" kern="100" dirty="0" smtClean="0">
                          <a:effectLst/>
                          <a:latin typeface="Times New Roman" pitchFamily="18" charset="0"/>
                          <a:ea typeface="標楷體" pitchFamily="65" charset="-120"/>
                          <a:cs typeface="Times New Roman" pitchFamily="18" charset="0"/>
                        </a:rPr>
                        <a:t>械</a:t>
                      </a:r>
                      <a:endParaRPr lang="en-US" altLang="zh-TW" sz="1800" kern="100" dirty="0" smtClean="0">
                        <a:effectLst/>
                        <a:latin typeface="Times New Roman" pitchFamily="18" charset="0"/>
                        <a:ea typeface="標楷體" pitchFamily="65" charset="-120"/>
                        <a:cs typeface="Times New Roman" pitchFamily="18" charset="0"/>
                      </a:endParaRPr>
                    </a:p>
                    <a:p>
                      <a:pPr algn="ctr" fontAlgn="ctr">
                        <a:spcAft>
                          <a:spcPts val="0"/>
                        </a:spcAft>
                      </a:pPr>
                      <a:r>
                        <a:rPr lang="zh-TW" altLang="en-US" sz="1800" kern="100" dirty="0" smtClean="0">
                          <a:effectLst/>
                          <a:latin typeface="Times New Roman" pitchFamily="18" charset="0"/>
                          <a:ea typeface="標楷體" pitchFamily="65" charset="-120"/>
                          <a:cs typeface="Times New Roman" pitchFamily="18" charset="0"/>
                        </a:rPr>
                        <a:t>群</a:t>
                      </a:r>
                      <a:endParaRPr lang="zh-TW" sz="1800" kern="100" dirty="0">
                        <a:effectLst/>
                        <a:latin typeface="Times New Roman" pitchFamily="18" charset="0"/>
                        <a:ea typeface="標楷體" pitchFamily="65" charset="-120"/>
                        <a:cs typeface="Times New Roman" pitchFamily="18" charset="0"/>
                      </a:endParaRPr>
                    </a:p>
                    <a:p>
                      <a:pPr algn="ctr" fontAlgn="ctr">
                        <a:spcAft>
                          <a:spcPts val="0"/>
                        </a:spcAft>
                      </a:pPr>
                      <a:endParaRPr lang="en-US" altLang="zh-TW" sz="1800" kern="100" dirty="0" smtClean="0">
                        <a:effectLst/>
                        <a:latin typeface="Times New Roman" pitchFamily="18" charset="0"/>
                        <a:ea typeface="標楷體" pitchFamily="65" charset="-120"/>
                        <a:cs typeface="Times New Roman" pitchFamily="18" charset="0"/>
                      </a:endParaRPr>
                    </a:p>
                  </a:txBody>
                  <a:tcPr marL="17781" marR="17781" marT="0" marB="0" anchor="ctr">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ctr">
                        <a:spcAft>
                          <a:spcPts val="0"/>
                        </a:spcAft>
                      </a:pPr>
                      <a:r>
                        <a:rPr lang="en-US" altLang="zh-TW" sz="1200" b="1" kern="100" spc="-50" baseline="0" dirty="0" smtClean="0">
                          <a:effectLst/>
                          <a:latin typeface="Times New Roman" pitchFamily="18" charset="0"/>
                          <a:cs typeface="Times New Roman" pitchFamily="18" charset="0"/>
                        </a:rPr>
                        <a:t>01</a:t>
                      </a:r>
                      <a:r>
                        <a:rPr lang="en-US" sz="1200" b="1" kern="100" spc="-50" baseline="0" dirty="0" smtClean="0">
                          <a:effectLst/>
                          <a:latin typeface="Times New Roman" pitchFamily="18" charset="0"/>
                          <a:cs typeface="Times New Roman" pitchFamily="18" charset="0"/>
                        </a:rPr>
                        <a:t>001</a:t>
                      </a:r>
                      <a:endParaRPr lang="zh-TW" sz="2000" b="1" kern="100" spc="-50" baseline="0" dirty="0">
                        <a:effectLst/>
                        <a:latin typeface="Times New Roman" pitchFamily="18" charset="0"/>
                        <a:ea typeface="新細明體"/>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sz="1600" kern="100" smtClean="0">
                          <a:effectLst/>
                          <a:latin typeface="標楷體" pitchFamily="65" charset="-120"/>
                          <a:ea typeface="標楷體" pitchFamily="65" charset="-120"/>
                        </a:rPr>
                        <a:t>國立臺灣科技大學</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sz="1600" kern="100" smtClean="0">
                          <a:effectLst/>
                          <a:latin typeface="標楷體" pitchFamily="65" charset="-120"/>
                          <a:ea typeface="標楷體" pitchFamily="65" charset="-120"/>
                        </a:rPr>
                        <a:t>機械工程系</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63</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3</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3</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1834">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01</a:t>
                      </a:r>
                      <a:r>
                        <a:rPr lang="en-US" sz="1200" b="1" kern="100" spc="-50" baseline="0" dirty="0" smtClean="0">
                          <a:solidFill>
                            <a:schemeClr val="dk1"/>
                          </a:solidFill>
                          <a:effectLst/>
                          <a:latin typeface="Times New Roman" pitchFamily="18" charset="0"/>
                          <a:ea typeface="+mn-ea"/>
                          <a:cs typeface="Times New Roman" pitchFamily="18" charset="0"/>
                        </a:rPr>
                        <a:t>002</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sz="1600" kern="100" dirty="0" smtClean="0">
                          <a:effectLst/>
                          <a:latin typeface="標楷體" pitchFamily="65" charset="-120"/>
                          <a:ea typeface="標楷體" pitchFamily="65" charset="-120"/>
                        </a:rPr>
                        <a:t>國立臺灣科技大學</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sz="1600" kern="100" dirty="0" smtClean="0">
                          <a:effectLst/>
                          <a:latin typeface="標楷體" pitchFamily="65" charset="-120"/>
                          <a:ea typeface="標楷體" pitchFamily="65" charset="-120"/>
                        </a:rPr>
                        <a:t>材料科學與工程系</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8</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1</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1834">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01</a:t>
                      </a:r>
                      <a:r>
                        <a:rPr lang="en-US" sz="1200" b="1" kern="100" spc="-50" baseline="0" dirty="0" smtClean="0">
                          <a:solidFill>
                            <a:schemeClr val="dk1"/>
                          </a:solidFill>
                          <a:effectLst/>
                          <a:latin typeface="Times New Roman" pitchFamily="18" charset="0"/>
                          <a:ea typeface="+mn-ea"/>
                          <a:cs typeface="Times New Roman" pitchFamily="18" charset="0"/>
                        </a:rPr>
                        <a:t>003</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fontAlgn="ctr">
                        <a:spcAft>
                          <a:spcPts val="0"/>
                        </a:spcAft>
                      </a:pPr>
                      <a:r>
                        <a:rPr lang="zh-TW" sz="1600" kern="100" smtClean="0">
                          <a:effectLst/>
                          <a:latin typeface="標楷體" pitchFamily="65" charset="-120"/>
                          <a:ea typeface="標楷體" pitchFamily="65" charset="-120"/>
                        </a:rPr>
                        <a:t>國立雲林科技大學</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sz="1600" kern="100" smtClean="0">
                          <a:effectLst/>
                          <a:latin typeface="標楷體" pitchFamily="65" charset="-120"/>
                          <a:ea typeface="標楷體" pitchFamily="65" charset="-120"/>
                        </a:rPr>
                        <a:t>機械工程系</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45</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3</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3</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1834">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01</a:t>
                      </a:r>
                      <a:r>
                        <a:rPr lang="en-US" sz="1200" b="1" kern="100" spc="-50" baseline="0" dirty="0" smtClean="0">
                          <a:solidFill>
                            <a:schemeClr val="dk1"/>
                          </a:solidFill>
                          <a:effectLst/>
                          <a:latin typeface="Times New Roman" pitchFamily="18" charset="0"/>
                          <a:ea typeface="+mn-ea"/>
                          <a:cs typeface="Times New Roman" pitchFamily="18" charset="0"/>
                        </a:rPr>
                        <a:t>004</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sz="1600" kern="100" smtClean="0">
                          <a:effectLst/>
                          <a:latin typeface="標楷體" pitchFamily="65" charset="-120"/>
                          <a:ea typeface="標楷體" pitchFamily="65" charset="-120"/>
                        </a:rPr>
                        <a:t>國立雲林科技大學</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altLang="en-US" sz="1600" kern="100" smtClean="0">
                          <a:effectLst/>
                          <a:latin typeface="標楷體" pitchFamily="65" charset="-120"/>
                          <a:ea typeface="標楷體" pitchFamily="65" charset="-120"/>
                        </a:rPr>
                        <a:t>環境與安全衛生工程</a:t>
                      </a:r>
                      <a:r>
                        <a:rPr lang="zh-TW" sz="1600" kern="100" smtClean="0">
                          <a:effectLst/>
                          <a:latin typeface="標楷體" pitchFamily="65" charset="-120"/>
                          <a:ea typeface="標楷體" pitchFamily="65" charset="-120"/>
                        </a:rPr>
                        <a:t>系</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4</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1834">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01</a:t>
                      </a:r>
                      <a:r>
                        <a:rPr lang="en-US" sz="1200" b="1" kern="100" spc="-50" baseline="0" dirty="0" smtClean="0">
                          <a:solidFill>
                            <a:schemeClr val="dk1"/>
                          </a:solidFill>
                          <a:effectLst/>
                          <a:latin typeface="Times New Roman" pitchFamily="18" charset="0"/>
                          <a:ea typeface="+mn-ea"/>
                          <a:cs typeface="Times New Roman" pitchFamily="18" charset="0"/>
                        </a:rPr>
                        <a:t>005</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sz="1600" kern="100" smtClean="0">
                          <a:effectLst/>
                          <a:latin typeface="標楷體" pitchFamily="65" charset="-120"/>
                          <a:ea typeface="標楷體" pitchFamily="65" charset="-120"/>
                        </a:rPr>
                        <a:t>國立</a:t>
                      </a:r>
                      <a:r>
                        <a:rPr lang="zh-TW" altLang="en-US" sz="1600" kern="100" smtClean="0">
                          <a:effectLst/>
                          <a:latin typeface="標楷體" pitchFamily="65" charset="-120"/>
                          <a:ea typeface="標楷體" pitchFamily="65" charset="-120"/>
                        </a:rPr>
                        <a:t>雲林</a:t>
                      </a:r>
                      <a:r>
                        <a:rPr lang="zh-TW" sz="1600" kern="100" smtClean="0">
                          <a:effectLst/>
                          <a:latin typeface="標楷體" pitchFamily="65" charset="-120"/>
                          <a:ea typeface="標楷體" pitchFamily="65" charset="-120"/>
                        </a:rPr>
                        <a:t>科技大學</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altLang="en-US" sz="1600" kern="100" smtClean="0">
                          <a:effectLst/>
                          <a:latin typeface="標楷體" pitchFamily="65" charset="-120"/>
                          <a:ea typeface="標楷體" pitchFamily="65" charset="-120"/>
                        </a:rPr>
                        <a:t>工業工程與管理</a:t>
                      </a:r>
                      <a:r>
                        <a:rPr lang="zh-TW" sz="1600" kern="100" smtClean="0">
                          <a:effectLst/>
                          <a:latin typeface="標楷體" pitchFamily="65" charset="-120"/>
                          <a:ea typeface="標楷體" pitchFamily="65" charset="-120"/>
                        </a:rPr>
                        <a:t>系</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11</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0</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1834">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01</a:t>
                      </a:r>
                      <a:r>
                        <a:rPr lang="en-US" sz="1200" b="1" kern="100" spc="-50" baseline="0" dirty="0" smtClean="0">
                          <a:solidFill>
                            <a:schemeClr val="dk1"/>
                          </a:solidFill>
                          <a:effectLst/>
                          <a:latin typeface="Times New Roman" pitchFamily="18" charset="0"/>
                          <a:ea typeface="+mn-ea"/>
                          <a:cs typeface="Times New Roman" pitchFamily="18" charset="0"/>
                        </a:rPr>
                        <a:t>006</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fontAlgn="ctr">
                        <a:spcAft>
                          <a:spcPts val="0"/>
                        </a:spcAft>
                      </a:pPr>
                      <a:r>
                        <a:rPr lang="zh-TW" sz="1600" kern="100" smtClean="0">
                          <a:effectLst/>
                          <a:latin typeface="標楷體" pitchFamily="65" charset="-120"/>
                          <a:ea typeface="標楷體" pitchFamily="65" charset="-120"/>
                        </a:rPr>
                        <a:t>國立</a:t>
                      </a:r>
                      <a:r>
                        <a:rPr lang="zh-TW" altLang="en-US" sz="1600" kern="100" smtClean="0">
                          <a:effectLst/>
                          <a:latin typeface="標楷體" pitchFamily="65" charset="-120"/>
                          <a:ea typeface="標楷體" pitchFamily="65" charset="-120"/>
                        </a:rPr>
                        <a:t>雲林</a:t>
                      </a:r>
                      <a:r>
                        <a:rPr lang="zh-TW" sz="1600" kern="100" smtClean="0">
                          <a:effectLst/>
                          <a:latin typeface="標楷體" pitchFamily="65" charset="-120"/>
                          <a:ea typeface="標楷體" pitchFamily="65" charset="-120"/>
                        </a:rPr>
                        <a:t>科技大學</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fontAlgn="ctr">
                        <a:spcAft>
                          <a:spcPts val="0"/>
                        </a:spcAft>
                      </a:pPr>
                      <a:r>
                        <a:rPr lang="zh-TW" altLang="en-US" sz="1600" kern="100" smtClean="0">
                          <a:effectLst/>
                          <a:latin typeface="標楷體" pitchFamily="65" charset="-120"/>
                          <a:ea typeface="標楷體" pitchFamily="65" charset="-120"/>
                        </a:rPr>
                        <a:t>工業設計系</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5</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0</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r h="328133">
                <a:tc vMerge="1">
                  <a:txBody>
                    <a:bodyPr/>
                    <a:lstStyle/>
                    <a:p>
                      <a:pPr algn="ctr" fontAlgn="ctr">
                        <a:spcAft>
                          <a:spcPts val="0"/>
                        </a:spcAft>
                      </a:pPr>
                      <a:endParaRPr lang="zh-TW" sz="1800" kern="100" dirty="0">
                        <a:effectLst/>
                        <a:latin typeface="Times New Roman" pitchFamily="18" charset="0"/>
                        <a:ea typeface="標楷體" pitchFamily="65" charset="-120"/>
                        <a:cs typeface="Times New Roman" pitchFamily="18" charset="0"/>
                      </a:endParaRPr>
                    </a:p>
                  </a:txBody>
                  <a:tcPr marL="17781" marR="17781" marT="0" marB="0" anchor="ctr">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01</a:t>
                      </a:r>
                      <a:r>
                        <a:rPr lang="en-US" sz="1200" b="1" kern="100" spc="-50" baseline="0" dirty="0" smtClean="0">
                          <a:solidFill>
                            <a:schemeClr val="dk1"/>
                          </a:solidFill>
                          <a:effectLst/>
                          <a:latin typeface="Times New Roman" pitchFamily="18" charset="0"/>
                          <a:ea typeface="+mn-ea"/>
                          <a:cs typeface="Times New Roman" pitchFamily="18" charset="0"/>
                        </a:rPr>
                        <a:t>00</a:t>
                      </a:r>
                      <a:r>
                        <a:rPr lang="en-US" altLang="zh-TW" sz="1200" b="1" kern="100" spc="-50" baseline="0" dirty="0" smtClean="0">
                          <a:solidFill>
                            <a:schemeClr val="dk1"/>
                          </a:solidFill>
                          <a:effectLst/>
                          <a:latin typeface="Times New Roman" pitchFamily="18" charset="0"/>
                          <a:ea typeface="+mn-ea"/>
                          <a:cs typeface="Times New Roman" pitchFamily="18" charset="0"/>
                        </a:rPr>
                        <a:t>7</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ctr" latinLnBrk="0" hangingPunct="1">
                        <a:spcAft>
                          <a:spcPts val="0"/>
                        </a:spcAft>
                      </a:pPr>
                      <a:r>
                        <a:rPr lang="zh-TW" sz="1600" kern="100" smtClean="0">
                          <a:solidFill>
                            <a:schemeClr val="dk1"/>
                          </a:solidFill>
                          <a:effectLst/>
                          <a:latin typeface="標楷體" pitchFamily="65" charset="-120"/>
                          <a:ea typeface="標楷體" pitchFamily="65" charset="-120"/>
                          <a:cs typeface="+mn-cs"/>
                        </a:rPr>
                        <a:t>國立</a:t>
                      </a:r>
                      <a:r>
                        <a:rPr lang="zh-TW" altLang="en-US" sz="1600" kern="100" smtClean="0">
                          <a:solidFill>
                            <a:schemeClr val="dk1"/>
                          </a:solidFill>
                          <a:effectLst/>
                          <a:latin typeface="標楷體" pitchFamily="65" charset="-120"/>
                          <a:ea typeface="標楷體" pitchFamily="65" charset="-120"/>
                          <a:cs typeface="+mn-cs"/>
                        </a:rPr>
                        <a:t>屏東</a:t>
                      </a:r>
                      <a:r>
                        <a:rPr lang="zh-TW" sz="1600" kern="100" smtClean="0">
                          <a:solidFill>
                            <a:schemeClr val="dk1"/>
                          </a:solidFill>
                          <a:effectLst/>
                          <a:latin typeface="標楷體" pitchFamily="65" charset="-120"/>
                          <a:ea typeface="標楷體" pitchFamily="65" charset="-120"/>
                          <a:cs typeface="+mn-cs"/>
                        </a:rPr>
                        <a:t>科技大學</a:t>
                      </a:r>
                      <a:endParaRPr lang="zh-TW" sz="1600" kern="100" dirty="0">
                        <a:solidFill>
                          <a:schemeClr val="dk1"/>
                        </a:solidFill>
                        <a:effectLst/>
                        <a:latin typeface="標楷體" pitchFamily="65" charset="-120"/>
                        <a:ea typeface="標楷體" pitchFamily="65" charset="-120"/>
                        <a:cs typeface="+mn-cs"/>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ctr" latinLnBrk="0" hangingPunct="1">
                        <a:spcAft>
                          <a:spcPts val="0"/>
                        </a:spcAft>
                      </a:pPr>
                      <a:r>
                        <a:rPr lang="zh-TW" altLang="en-US" sz="1600" kern="100" smtClean="0">
                          <a:solidFill>
                            <a:schemeClr val="dk1"/>
                          </a:solidFill>
                          <a:effectLst/>
                          <a:latin typeface="標楷體" pitchFamily="65" charset="-120"/>
                          <a:ea typeface="標楷體" pitchFamily="65" charset="-120"/>
                          <a:cs typeface="+mn-cs"/>
                        </a:rPr>
                        <a:t>機械工程</a:t>
                      </a:r>
                      <a:r>
                        <a:rPr lang="zh-TW" sz="1600" kern="100" smtClean="0">
                          <a:solidFill>
                            <a:schemeClr val="dk1"/>
                          </a:solidFill>
                          <a:effectLst/>
                          <a:latin typeface="標楷體" pitchFamily="65" charset="-120"/>
                          <a:ea typeface="標楷體" pitchFamily="65" charset="-120"/>
                          <a:cs typeface="+mn-cs"/>
                        </a:rPr>
                        <a:t>系</a:t>
                      </a:r>
                      <a:endParaRPr lang="zh-TW" sz="1600" kern="100" dirty="0">
                        <a:solidFill>
                          <a:schemeClr val="dk1"/>
                        </a:solidFill>
                        <a:effectLst/>
                        <a:latin typeface="標楷體" pitchFamily="65" charset="-120"/>
                        <a:ea typeface="標楷體" pitchFamily="65" charset="-120"/>
                        <a:cs typeface="+mn-cs"/>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29</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8133">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01</a:t>
                      </a:r>
                      <a:r>
                        <a:rPr lang="en-US" sz="1200" b="1" kern="100" spc="-50" baseline="0" dirty="0" smtClean="0">
                          <a:solidFill>
                            <a:schemeClr val="dk1"/>
                          </a:solidFill>
                          <a:effectLst/>
                          <a:latin typeface="Times New Roman" pitchFamily="18" charset="0"/>
                          <a:ea typeface="+mn-ea"/>
                          <a:cs typeface="Times New Roman" pitchFamily="18" charset="0"/>
                        </a:rPr>
                        <a:t>00</a:t>
                      </a:r>
                      <a:r>
                        <a:rPr lang="en-US" altLang="zh-TW" sz="1200" b="1" kern="100" spc="-50" baseline="0" dirty="0" smtClean="0">
                          <a:solidFill>
                            <a:schemeClr val="dk1"/>
                          </a:solidFill>
                          <a:effectLst/>
                          <a:latin typeface="Times New Roman" pitchFamily="18" charset="0"/>
                          <a:ea typeface="+mn-ea"/>
                          <a:cs typeface="Times New Roman" pitchFamily="18" charset="0"/>
                        </a:rPr>
                        <a:t>8</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ctr" latinLnBrk="0" hangingPunct="1">
                        <a:spcAft>
                          <a:spcPts val="0"/>
                        </a:spcAft>
                      </a:pPr>
                      <a:r>
                        <a:rPr lang="zh-TW" sz="1600" kern="100" smtClean="0">
                          <a:solidFill>
                            <a:schemeClr val="dk1"/>
                          </a:solidFill>
                          <a:effectLst/>
                          <a:latin typeface="標楷體" pitchFamily="65" charset="-120"/>
                          <a:ea typeface="標楷體" pitchFamily="65" charset="-120"/>
                          <a:cs typeface="+mn-cs"/>
                        </a:rPr>
                        <a:t>國立</a:t>
                      </a:r>
                      <a:r>
                        <a:rPr lang="zh-TW" altLang="en-US" sz="1600" kern="100" smtClean="0">
                          <a:solidFill>
                            <a:schemeClr val="dk1"/>
                          </a:solidFill>
                          <a:effectLst/>
                          <a:latin typeface="標楷體" pitchFamily="65" charset="-120"/>
                          <a:ea typeface="標楷體" pitchFamily="65" charset="-120"/>
                          <a:cs typeface="+mn-cs"/>
                        </a:rPr>
                        <a:t>屏東</a:t>
                      </a:r>
                      <a:r>
                        <a:rPr lang="zh-TW" sz="1600" kern="100" smtClean="0">
                          <a:solidFill>
                            <a:schemeClr val="dk1"/>
                          </a:solidFill>
                          <a:effectLst/>
                          <a:latin typeface="標楷體" pitchFamily="65" charset="-120"/>
                          <a:ea typeface="標楷體" pitchFamily="65" charset="-120"/>
                          <a:cs typeface="+mn-cs"/>
                        </a:rPr>
                        <a:t>科技大學</a:t>
                      </a:r>
                      <a:endParaRPr lang="zh-TW" sz="1600" kern="100" dirty="0">
                        <a:solidFill>
                          <a:schemeClr val="dk1"/>
                        </a:solidFill>
                        <a:effectLst/>
                        <a:latin typeface="標楷體" pitchFamily="65" charset="-120"/>
                        <a:ea typeface="標楷體" pitchFamily="65" charset="-120"/>
                        <a:cs typeface="+mn-cs"/>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ctr" latinLnBrk="0" hangingPunct="1">
                        <a:spcAft>
                          <a:spcPts val="0"/>
                        </a:spcAft>
                      </a:pPr>
                      <a:r>
                        <a:rPr lang="zh-TW" altLang="en-US" sz="1600" kern="100" smtClean="0">
                          <a:solidFill>
                            <a:schemeClr val="dk1"/>
                          </a:solidFill>
                          <a:effectLst/>
                          <a:latin typeface="標楷體" pitchFamily="65" charset="-120"/>
                          <a:ea typeface="標楷體" pitchFamily="65" charset="-120"/>
                          <a:cs typeface="+mn-cs"/>
                        </a:rPr>
                        <a:t>生物機電工程</a:t>
                      </a:r>
                      <a:r>
                        <a:rPr lang="zh-TW" sz="1600" kern="100" smtClean="0">
                          <a:solidFill>
                            <a:schemeClr val="dk1"/>
                          </a:solidFill>
                          <a:effectLst/>
                          <a:latin typeface="標楷體" pitchFamily="65" charset="-120"/>
                          <a:ea typeface="標楷體" pitchFamily="65" charset="-120"/>
                          <a:cs typeface="+mn-cs"/>
                        </a:rPr>
                        <a:t>系</a:t>
                      </a:r>
                      <a:endParaRPr lang="zh-TW" sz="1600" kern="100" dirty="0">
                        <a:solidFill>
                          <a:schemeClr val="dk1"/>
                        </a:solidFill>
                        <a:effectLst/>
                        <a:latin typeface="標楷體" pitchFamily="65" charset="-120"/>
                        <a:ea typeface="標楷體" pitchFamily="65" charset="-120"/>
                        <a:cs typeface="+mn-cs"/>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8</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8133">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01</a:t>
                      </a:r>
                      <a:r>
                        <a:rPr lang="en-US" sz="1200" b="1" kern="100" spc="-50" baseline="0" dirty="0" smtClean="0">
                          <a:solidFill>
                            <a:schemeClr val="dk1"/>
                          </a:solidFill>
                          <a:effectLst/>
                          <a:latin typeface="Times New Roman" pitchFamily="18" charset="0"/>
                          <a:ea typeface="+mn-ea"/>
                          <a:cs typeface="Times New Roman" pitchFamily="18" charset="0"/>
                        </a:rPr>
                        <a:t>00</a:t>
                      </a:r>
                      <a:r>
                        <a:rPr lang="en-US" altLang="zh-TW" sz="1200" b="1" kern="100" spc="-50" baseline="0" dirty="0" smtClean="0">
                          <a:solidFill>
                            <a:schemeClr val="dk1"/>
                          </a:solidFill>
                          <a:effectLst/>
                          <a:latin typeface="Times New Roman" pitchFamily="18" charset="0"/>
                          <a:ea typeface="+mn-ea"/>
                          <a:cs typeface="Times New Roman" pitchFamily="18" charset="0"/>
                        </a:rPr>
                        <a:t>9</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TW" altLang="zh-TW" sz="1600" kern="100" dirty="0" smtClean="0">
                          <a:solidFill>
                            <a:schemeClr val="dk1"/>
                          </a:solidFill>
                          <a:effectLst/>
                          <a:latin typeface="標楷體" pitchFamily="65" charset="-120"/>
                          <a:ea typeface="標楷體" pitchFamily="65" charset="-120"/>
                          <a:cs typeface="+mn-cs"/>
                        </a:rPr>
                        <a:t>國立</a:t>
                      </a:r>
                      <a:r>
                        <a:rPr lang="zh-TW" altLang="en-US" sz="1600" kern="100" dirty="0" smtClean="0">
                          <a:solidFill>
                            <a:schemeClr val="dk1"/>
                          </a:solidFill>
                          <a:effectLst/>
                          <a:latin typeface="標楷體" pitchFamily="65" charset="-120"/>
                          <a:ea typeface="標楷體" pitchFamily="65" charset="-120"/>
                          <a:cs typeface="+mn-cs"/>
                        </a:rPr>
                        <a:t>臺北</a:t>
                      </a:r>
                      <a:r>
                        <a:rPr lang="zh-TW" altLang="zh-TW" sz="1600" kern="100" dirty="0" smtClean="0">
                          <a:solidFill>
                            <a:schemeClr val="dk1"/>
                          </a:solidFill>
                          <a:effectLst/>
                          <a:latin typeface="標楷體" pitchFamily="65" charset="-120"/>
                          <a:ea typeface="標楷體" pitchFamily="65" charset="-120"/>
                          <a:cs typeface="+mn-cs"/>
                        </a:rPr>
                        <a:t>科技大學</a:t>
                      </a: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TW" altLang="en-US" sz="1600" kern="100" dirty="0" smtClean="0">
                          <a:solidFill>
                            <a:schemeClr val="dk1"/>
                          </a:solidFill>
                          <a:effectLst/>
                          <a:latin typeface="標楷體" pitchFamily="65" charset="-120"/>
                          <a:ea typeface="標楷體" pitchFamily="65" charset="-120"/>
                          <a:cs typeface="+mn-cs"/>
                        </a:rPr>
                        <a:t>機械工程</a:t>
                      </a:r>
                      <a:r>
                        <a:rPr lang="zh-TW" altLang="zh-TW" sz="1600" kern="100" dirty="0" smtClean="0">
                          <a:solidFill>
                            <a:schemeClr val="dk1"/>
                          </a:solidFill>
                          <a:effectLst/>
                          <a:latin typeface="標楷體" pitchFamily="65" charset="-120"/>
                          <a:ea typeface="標楷體" pitchFamily="65" charset="-120"/>
                          <a:cs typeface="+mn-cs"/>
                        </a:rPr>
                        <a:t>系</a:t>
                      </a:r>
                      <a:r>
                        <a:rPr lang="zh-TW" altLang="en-US" sz="1600" kern="100" dirty="0" smtClean="0">
                          <a:solidFill>
                            <a:schemeClr val="dk1"/>
                          </a:solidFill>
                          <a:effectLst/>
                          <a:latin typeface="標楷體" pitchFamily="65" charset="-120"/>
                          <a:ea typeface="標楷體" pitchFamily="65" charset="-120"/>
                          <a:cs typeface="+mn-cs"/>
                        </a:rPr>
                        <a:t>精密機電組</a:t>
                      </a:r>
                      <a:endParaRPr lang="zh-TW" altLang="zh-TW" sz="1600" kern="100" dirty="0" smtClean="0">
                        <a:solidFill>
                          <a:schemeClr val="dk1"/>
                        </a:solidFill>
                        <a:effectLst/>
                        <a:latin typeface="標楷體" pitchFamily="65" charset="-120"/>
                        <a:ea typeface="標楷體" pitchFamily="65" charset="-120"/>
                        <a:cs typeface="+mn-cs"/>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13</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9112">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01</a:t>
                      </a:r>
                      <a:r>
                        <a:rPr lang="en-US" sz="1200" b="1" kern="100" spc="-50" baseline="0" dirty="0" smtClean="0">
                          <a:solidFill>
                            <a:schemeClr val="dk1"/>
                          </a:solidFill>
                          <a:effectLst/>
                          <a:latin typeface="Times New Roman" pitchFamily="18" charset="0"/>
                          <a:ea typeface="+mn-ea"/>
                          <a:cs typeface="Times New Roman" pitchFamily="18" charset="0"/>
                        </a:rPr>
                        <a:t>0</a:t>
                      </a:r>
                      <a:r>
                        <a:rPr lang="en-US" altLang="zh-TW" sz="1200" b="1" kern="100" spc="-50" baseline="0" dirty="0" smtClean="0">
                          <a:solidFill>
                            <a:schemeClr val="dk1"/>
                          </a:solidFill>
                          <a:effectLst/>
                          <a:latin typeface="Times New Roman" pitchFamily="18" charset="0"/>
                          <a:ea typeface="+mn-ea"/>
                          <a:cs typeface="Times New Roman" pitchFamily="18" charset="0"/>
                        </a:rPr>
                        <a:t>10</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TW" altLang="zh-TW" sz="1600" kern="100" smtClean="0">
                          <a:solidFill>
                            <a:schemeClr val="dk1"/>
                          </a:solidFill>
                          <a:effectLst/>
                          <a:latin typeface="標楷體" pitchFamily="65" charset="-120"/>
                          <a:ea typeface="標楷體" pitchFamily="65" charset="-120"/>
                          <a:cs typeface="+mn-cs"/>
                        </a:rPr>
                        <a:t>國立</a:t>
                      </a:r>
                      <a:r>
                        <a:rPr lang="zh-TW" altLang="en-US" sz="1600" kern="100" smtClean="0">
                          <a:solidFill>
                            <a:schemeClr val="dk1"/>
                          </a:solidFill>
                          <a:effectLst/>
                          <a:latin typeface="標楷體" pitchFamily="65" charset="-120"/>
                          <a:ea typeface="標楷體" pitchFamily="65" charset="-120"/>
                          <a:cs typeface="+mn-cs"/>
                        </a:rPr>
                        <a:t>臺北</a:t>
                      </a:r>
                      <a:r>
                        <a:rPr lang="zh-TW" altLang="zh-TW" sz="1600" kern="100" smtClean="0">
                          <a:solidFill>
                            <a:schemeClr val="dk1"/>
                          </a:solidFill>
                          <a:effectLst/>
                          <a:latin typeface="標楷體" pitchFamily="65" charset="-120"/>
                          <a:ea typeface="標楷體" pitchFamily="65" charset="-120"/>
                          <a:cs typeface="+mn-cs"/>
                        </a:rPr>
                        <a:t>科技大學</a:t>
                      </a:r>
                      <a:endParaRPr lang="zh-TW" altLang="zh-TW" sz="1600" kern="100" dirty="0" smtClean="0">
                        <a:solidFill>
                          <a:schemeClr val="dk1"/>
                        </a:solidFill>
                        <a:effectLst/>
                        <a:latin typeface="標楷體" pitchFamily="65" charset="-120"/>
                        <a:ea typeface="標楷體" pitchFamily="65" charset="-120"/>
                        <a:cs typeface="+mn-cs"/>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TW" altLang="en-US" sz="1600" kern="100" dirty="0" smtClean="0">
                          <a:solidFill>
                            <a:schemeClr val="dk1"/>
                          </a:solidFill>
                          <a:effectLst/>
                          <a:latin typeface="標楷體" pitchFamily="65" charset="-120"/>
                          <a:ea typeface="標楷體" pitchFamily="65" charset="-120"/>
                          <a:cs typeface="+mn-cs"/>
                        </a:rPr>
                        <a:t>機械工程</a:t>
                      </a:r>
                      <a:r>
                        <a:rPr lang="zh-TW" altLang="zh-TW" sz="1600" kern="100" dirty="0" smtClean="0">
                          <a:solidFill>
                            <a:schemeClr val="dk1"/>
                          </a:solidFill>
                          <a:effectLst/>
                          <a:latin typeface="標楷體" pitchFamily="65" charset="-120"/>
                          <a:ea typeface="標楷體" pitchFamily="65" charset="-120"/>
                          <a:cs typeface="+mn-cs"/>
                        </a:rPr>
                        <a:t>系</a:t>
                      </a:r>
                      <a:r>
                        <a:rPr lang="zh-TW" altLang="en-US" sz="1600" kern="100" dirty="0" smtClean="0">
                          <a:solidFill>
                            <a:schemeClr val="dk1"/>
                          </a:solidFill>
                          <a:effectLst/>
                          <a:latin typeface="標楷體" pitchFamily="65" charset="-120"/>
                          <a:ea typeface="標楷體" pitchFamily="65" charset="-120"/>
                          <a:cs typeface="+mn-cs"/>
                        </a:rPr>
                        <a:t>精密設計組</a:t>
                      </a:r>
                      <a:endParaRPr lang="zh-TW" altLang="zh-TW" sz="1600" kern="100" dirty="0" smtClean="0">
                        <a:solidFill>
                          <a:schemeClr val="dk1"/>
                        </a:solidFill>
                        <a:effectLst/>
                        <a:latin typeface="標楷體" pitchFamily="65" charset="-120"/>
                        <a:ea typeface="標楷體" pitchFamily="65" charset="-120"/>
                        <a:cs typeface="+mn-cs"/>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13</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bl>
          </a:graphicData>
        </a:graphic>
      </p:graphicFrame>
      <p:sp>
        <p:nvSpPr>
          <p:cNvPr id="30838" name="文字方塊 5"/>
          <p:cNvSpPr txBox="1">
            <a:spLocks noChangeArrowheads="1"/>
          </p:cNvSpPr>
          <p:nvPr/>
        </p:nvSpPr>
        <p:spPr bwMode="auto">
          <a:xfrm>
            <a:off x="482179" y="1104900"/>
            <a:ext cx="3873797" cy="461665"/>
          </a:xfrm>
          <a:prstGeom prst="rect">
            <a:avLst/>
          </a:prstGeom>
          <a:noFill/>
          <a:ln w="9525">
            <a:noFill/>
            <a:miter lim="800000"/>
            <a:headEnd/>
            <a:tailEnd/>
          </a:ln>
        </p:spPr>
        <p:txBody>
          <a:bodyPr wrap="square">
            <a:spAutoFit/>
          </a:bodyPr>
          <a:lstStyle/>
          <a:p>
            <a:r>
              <a:rPr lang="zh-TW" altLang="en-US" sz="2400" smtClean="0">
                <a:latin typeface="Times New Roman" pitchFamily="18" charset="0"/>
                <a:ea typeface="標楷體" pitchFamily="65" charset="-120"/>
                <a:cs typeface="Times New Roman" pitchFamily="18" charset="0"/>
              </a:rPr>
              <a:t>例：</a:t>
            </a:r>
            <a:r>
              <a:rPr lang="en-US" altLang="zh-TW" sz="2400" smtClean="0">
                <a:latin typeface="Times New Roman" pitchFamily="18" charset="0"/>
                <a:ea typeface="標楷體" pitchFamily="65" charset="-120"/>
                <a:cs typeface="Times New Roman" pitchFamily="18" charset="0"/>
              </a:rPr>
              <a:t>01</a:t>
            </a:r>
            <a:r>
              <a:rPr lang="zh-TW" altLang="en-US" sz="2400" dirty="0">
                <a:latin typeface="Times New Roman" pitchFamily="18" charset="0"/>
                <a:ea typeface="標楷體" pitchFamily="65" charset="-120"/>
                <a:cs typeface="Times New Roman" pitchFamily="18" charset="0"/>
              </a:rPr>
              <a:t>機械群</a:t>
            </a:r>
            <a:r>
              <a:rPr lang="zh-TW" altLang="en-US" sz="2400" b="1" dirty="0">
                <a:solidFill>
                  <a:srgbClr val="0000CC"/>
                </a:solidFill>
                <a:effectLst>
                  <a:outerShdw blurRad="38100" dist="38100" dir="2700000" algn="tl">
                    <a:srgbClr val="000000">
                      <a:alpha val="43137"/>
                    </a:srgbClr>
                  </a:outerShdw>
                </a:effectLst>
                <a:latin typeface="Times New Roman" pitchFamily="18" charset="0"/>
                <a:ea typeface="標楷體" pitchFamily="65" charset="-120"/>
                <a:cs typeface="Times New Roman" pitchFamily="18" charset="0"/>
              </a:rPr>
              <a:t>一般生</a:t>
            </a:r>
            <a:r>
              <a:rPr lang="en-US" altLang="zh-TW" sz="2400" dirty="0">
                <a:latin typeface="Times New Roman" pitchFamily="18" charset="0"/>
                <a:ea typeface="標楷體" pitchFamily="65" charset="-120"/>
                <a:cs typeface="Times New Roman" pitchFamily="18" charset="0"/>
              </a:rPr>
              <a:t>	</a:t>
            </a:r>
            <a:endParaRPr lang="zh-TW" altLang="en-US" sz="2400" dirty="0">
              <a:latin typeface="Times New Roman" pitchFamily="18" charset="0"/>
              <a:ea typeface="標楷體" pitchFamily="65" charset="-120"/>
              <a:cs typeface="Times New Roman" pitchFamily="18" charset="0"/>
            </a:endParaRPr>
          </a:p>
        </p:txBody>
      </p:sp>
      <p:sp>
        <p:nvSpPr>
          <p:cNvPr id="30839" name="標題 1"/>
          <p:cNvSpPr>
            <a:spLocks noGrp="1"/>
          </p:cNvSpPr>
          <p:nvPr>
            <p:ph type="title"/>
          </p:nvPr>
        </p:nvSpPr>
        <p:spPr>
          <a:xfrm>
            <a:off x="395288" y="260350"/>
            <a:ext cx="8064500" cy="633413"/>
          </a:xfrm>
        </p:spPr>
        <p:txBody>
          <a:bodyPr/>
          <a:lstStyle/>
          <a:p>
            <a:r>
              <a:rPr lang="zh-TW" altLang="en-US" dirty="0" smtClean="0">
                <a:latin typeface="標楷體" pitchFamily="65" charset="-120"/>
                <a:ea typeface="標楷體" pitchFamily="65" charset="-120"/>
              </a:rPr>
              <a:t>三、招生作業說明</a:t>
            </a:r>
            <a:r>
              <a:rPr lang="en-US" altLang="zh-TW" dirty="0" smtClean="0">
                <a:latin typeface="標楷體" pitchFamily="65" charset="-120"/>
                <a:ea typeface="標楷體" pitchFamily="65" charset="-120"/>
              </a:rPr>
              <a:t>(</a:t>
            </a:r>
            <a:r>
              <a:rPr lang="zh-TW" altLang="en-US" dirty="0">
                <a:latin typeface="標楷體" pitchFamily="65" charset="-120"/>
                <a:ea typeface="標楷體" pitchFamily="65" charset="-120"/>
              </a:rPr>
              <a:t>六</a:t>
            </a:r>
            <a:r>
              <a:rPr lang="en-US" altLang="zh-TW" dirty="0" smtClean="0">
                <a:latin typeface="標楷體" pitchFamily="65" charset="-120"/>
                <a:ea typeface="標楷體" pitchFamily="65" charset="-120"/>
              </a:rPr>
              <a:t>)-</a:t>
            </a:r>
            <a:r>
              <a:rPr lang="zh-TW" altLang="en-US" b="1" dirty="0" smtClean="0">
                <a:solidFill>
                  <a:srgbClr val="FF0000"/>
                </a:solidFill>
                <a:latin typeface="標楷體" pitchFamily="65" charset="-120"/>
                <a:ea typeface="標楷體" pitchFamily="65" charset="-120"/>
                <a:cs typeface="Times New Roman" pitchFamily="18" charset="0"/>
              </a:rPr>
              <a:t>網路選填登記志願</a:t>
            </a:r>
            <a:r>
              <a:rPr lang="en-US" altLang="zh-TW" b="1" dirty="0" smtClean="0">
                <a:solidFill>
                  <a:srgbClr val="FF0000"/>
                </a:solidFill>
                <a:latin typeface="標楷體" pitchFamily="65" charset="-120"/>
                <a:ea typeface="標楷體" pitchFamily="65" charset="-120"/>
                <a:cs typeface="Times New Roman" pitchFamily="18" charset="0"/>
              </a:rPr>
              <a:t>(</a:t>
            </a:r>
            <a:r>
              <a:rPr lang="en-US" altLang="zh-TW" b="1" dirty="0" smtClean="0">
                <a:solidFill>
                  <a:srgbClr val="FF0000"/>
                </a:solidFill>
                <a:latin typeface="Times New Roman" panose="02020603050405020304" pitchFamily="18" charset="0"/>
                <a:ea typeface="標楷體" pitchFamily="65" charset="-120"/>
                <a:cs typeface="Times New Roman" panose="02020603050405020304" pitchFamily="18" charset="0"/>
              </a:rPr>
              <a:t>3/7</a:t>
            </a:r>
            <a:r>
              <a:rPr lang="en-US" altLang="zh-TW" b="1" dirty="0" smtClean="0">
                <a:solidFill>
                  <a:srgbClr val="FF0000"/>
                </a:solidFill>
                <a:latin typeface="標楷體" pitchFamily="65" charset="-120"/>
                <a:ea typeface="標楷體" pitchFamily="65" charset="-120"/>
                <a:cs typeface="Times New Roman" pitchFamily="18" charset="0"/>
              </a:rPr>
              <a:t>)</a:t>
            </a:r>
            <a:endParaRPr lang="zh-TW" altLang="en-US" dirty="0" smtClean="0"/>
          </a:p>
        </p:txBody>
      </p:sp>
      <p:sp>
        <p:nvSpPr>
          <p:cNvPr id="5" name="矩形 4"/>
          <p:cNvSpPr/>
          <p:nvPr/>
        </p:nvSpPr>
        <p:spPr>
          <a:xfrm>
            <a:off x="5058245" y="1647456"/>
            <a:ext cx="504825" cy="4630600"/>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6" name="矩形 5"/>
          <p:cNvSpPr/>
          <p:nvPr/>
        </p:nvSpPr>
        <p:spPr>
          <a:xfrm>
            <a:off x="323528" y="2754922"/>
            <a:ext cx="4752404" cy="3527895"/>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30842" name="標題 1"/>
          <p:cNvSpPr txBox="1">
            <a:spLocks/>
          </p:cNvSpPr>
          <p:nvPr/>
        </p:nvSpPr>
        <p:spPr bwMode="auto">
          <a:xfrm>
            <a:off x="6958012" y="1019177"/>
            <a:ext cx="1152525" cy="633412"/>
          </a:xfrm>
          <a:prstGeom prst="rect">
            <a:avLst/>
          </a:prstGeom>
          <a:noFill/>
          <a:ln w="9525">
            <a:noFill/>
            <a:miter lim="800000"/>
            <a:headEnd/>
            <a:tailEnd/>
          </a:ln>
        </p:spPr>
        <p:txBody>
          <a:bodyPr anchor="ctr"/>
          <a:lstStyle/>
          <a:p>
            <a:pPr eaLnBrk="0" hangingPunct="0"/>
            <a:r>
              <a:rPr lang="zh-TW" altLang="en-US" sz="2800" dirty="0">
                <a:solidFill>
                  <a:schemeClr val="tx2"/>
                </a:solidFill>
                <a:latin typeface="標楷體" pitchFamily="65" charset="-120"/>
                <a:ea typeface="標楷體" pitchFamily="65" charset="-120"/>
              </a:rPr>
              <a:t>範例</a:t>
            </a:r>
            <a:r>
              <a:rPr lang="en-US" altLang="zh-TW" sz="2800" dirty="0">
                <a:solidFill>
                  <a:schemeClr val="tx2"/>
                </a:solidFill>
                <a:latin typeface="Times New Roman" panose="02020603050405020304" pitchFamily="18" charset="0"/>
                <a:ea typeface="標楷體" pitchFamily="65" charset="-120"/>
                <a:cs typeface="Times New Roman" panose="02020603050405020304" pitchFamily="18" charset="0"/>
              </a:rPr>
              <a:t>1</a:t>
            </a:r>
            <a:endParaRPr lang="zh-TW" altLang="en-US" sz="2800" dirty="0">
              <a:solidFill>
                <a:schemeClr val="tx2"/>
              </a:solidFill>
              <a:latin typeface="Times New Roman" panose="02020603050405020304" pitchFamily="18" charset="0"/>
              <a:ea typeface="標楷體" pitchFamily="65" charset="-120"/>
              <a:cs typeface="Times New Roman" panose="02020603050405020304" pitchFamily="18" charset="0"/>
            </a:endParaRPr>
          </a:p>
        </p:txBody>
      </p:sp>
      <p:sp>
        <p:nvSpPr>
          <p:cNvPr id="3" name="投影片編號版面配置區 2"/>
          <p:cNvSpPr>
            <a:spLocks noGrp="1"/>
          </p:cNvSpPr>
          <p:nvPr>
            <p:ph type="sldNum" sz="quarter" idx="12"/>
          </p:nvPr>
        </p:nvSpPr>
        <p:spPr/>
        <p:txBody>
          <a:bodyPr/>
          <a:lstStyle/>
          <a:p>
            <a:pPr>
              <a:defRPr/>
            </a:pPr>
            <a:fld id="{AA39E74D-A58A-46CC-986A-EE1885732F1F}" type="slidenum">
              <a:rPr lang="zh-TW" altLang="en-US" smtClean="0"/>
              <a:pPr>
                <a:defRPr/>
              </a:pPr>
              <a:t>25</a:t>
            </a:fld>
            <a:endParaRPr lang="en-US" altLang="zh-TW" dirty="0"/>
          </a:p>
        </p:txBody>
      </p:sp>
    </p:spTree>
    <p:extLst>
      <p:ext uri="{BB962C8B-B14F-4D97-AF65-F5344CB8AC3E}">
        <p14:creationId xmlns:p14="http://schemas.microsoft.com/office/powerpoint/2010/main" xmlns="" val="23543926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文字方塊 5"/>
          <p:cNvSpPr txBox="1">
            <a:spLocks noChangeArrowheads="1"/>
          </p:cNvSpPr>
          <p:nvPr/>
        </p:nvSpPr>
        <p:spPr bwMode="auto">
          <a:xfrm>
            <a:off x="468313" y="1131120"/>
            <a:ext cx="4248150" cy="461963"/>
          </a:xfrm>
          <a:prstGeom prst="rect">
            <a:avLst/>
          </a:prstGeom>
          <a:noFill/>
          <a:ln w="9525">
            <a:noFill/>
            <a:miter lim="800000"/>
            <a:headEnd/>
            <a:tailEnd/>
          </a:ln>
        </p:spPr>
        <p:txBody>
          <a:bodyPr anchor="t">
            <a:spAutoFit/>
          </a:bodyPr>
          <a:lstStyle/>
          <a:p>
            <a:r>
              <a:rPr lang="zh-TW" altLang="en-US" sz="2400" dirty="0" smtClean="0">
                <a:latin typeface="Times New Roman" pitchFamily="18" charset="0"/>
                <a:ea typeface="標楷體" pitchFamily="65" charset="-120"/>
                <a:cs typeface="Times New Roman" pitchFamily="18" charset="0"/>
              </a:rPr>
              <a:t>例：</a:t>
            </a:r>
            <a:r>
              <a:rPr lang="en-US" altLang="zh-TW" sz="2400" dirty="0" smtClean="0">
                <a:latin typeface="Times New Roman" pitchFamily="18" charset="0"/>
                <a:ea typeface="標楷體" pitchFamily="65" charset="-120"/>
                <a:cs typeface="Times New Roman" pitchFamily="18" charset="0"/>
              </a:rPr>
              <a:t>01</a:t>
            </a:r>
            <a:r>
              <a:rPr lang="zh-TW" altLang="en-US" sz="2400" dirty="0">
                <a:latin typeface="Times New Roman" pitchFamily="18" charset="0"/>
                <a:ea typeface="標楷體" pitchFamily="65" charset="-120"/>
                <a:cs typeface="Times New Roman" pitchFamily="18" charset="0"/>
              </a:rPr>
              <a:t>機械群</a:t>
            </a:r>
            <a:r>
              <a:rPr lang="zh-TW" altLang="en-US" sz="2400" b="1" dirty="0">
                <a:solidFill>
                  <a:srgbClr val="0000CC"/>
                </a:solidFill>
                <a:effectLst>
                  <a:outerShdw blurRad="38100" dist="38100" dir="2700000" algn="tl">
                    <a:srgbClr val="000000">
                      <a:alpha val="43137"/>
                    </a:srgbClr>
                  </a:outerShdw>
                </a:effectLst>
                <a:latin typeface="Times New Roman" pitchFamily="18" charset="0"/>
                <a:ea typeface="標楷體" pitchFamily="65" charset="-120"/>
                <a:cs typeface="Times New Roman" pitchFamily="18" charset="0"/>
              </a:rPr>
              <a:t>原住民生</a:t>
            </a:r>
          </a:p>
        </p:txBody>
      </p:sp>
      <p:sp>
        <p:nvSpPr>
          <p:cNvPr id="32771" name="標題 1"/>
          <p:cNvSpPr>
            <a:spLocks noGrp="1"/>
          </p:cNvSpPr>
          <p:nvPr>
            <p:ph type="title"/>
          </p:nvPr>
        </p:nvSpPr>
        <p:spPr>
          <a:xfrm>
            <a:off x="395288" y="260350"/>
            <a:ext cx="8064500" cy="633413"/>
          </a:xfrm>
        </p:spPr>
        <p:txBody>
          <a:bodyPr/>
          <a:lstStyle/>
          <a:p>
            <a:r>
              <a:rPr lang="zh-TW" altLang="en-US" dirty="0" smtClean="0">
                <a:latin typeface="標楷體" pitchFamily="65" charset="-120"/>
                <a:ea typeface="標楷體" pitchFamily="65" charset="-120"/>
              </a:rPr>
              <a:t>三、招生作業說明</a:t>
            </a:r>
            <a:r>
              <a:rPr lang="en-US" altLang="zh-TW" dirty="0" smtClean="0">
                <a:latin typeface="標楷體" pitchFamily="65" charset="-120"/>
                <a:ea typeface="標楷體" pitchFamily="65" charset="-120"/>
              </a:rPr>
              <a:t>(</a:t>
            </a:r>
            <a:r>
              <a:rPr lang="zh-TW" altLang="en-US" dirty="0">
                <a:latin typeface="標楷體" pitchFamily="65" charset="-120"/>
                <a:ea typeface="標楷體" pitchFamily="65" charset="-120"/>
              </a:rPr>
              <a:t>六</a:t>
            </a:r>
            <a:r>
              <a:rPr lang="en-US" altLang="zh-TW" dirty="0" smtClean="0">
                <a:latin typeface="標楷體" pitchFamily="65" charset="-120"/>
                <a:ea typeface="標楷體" pitchFamily="65" charset="-120"/>
              </a:rPr>
              <a:t>)-</a:t>
            </a:r>
            <a:r>
              <a:rPr lang="zh-TW" altLang="en-US" b="1" dirty="0" smtClean="0">
                <a:solidFill>
                  <a:srgbClr val="FF0000"/>
                </a:solidFill>
                <a:latin typeface="標楷體" pitchFamily="65" charset="-120"/>
                <a:ea typeface="標楷體" pitchFamily="65" charset="-120"/>
                <a:cs typeface="Times New Roman" pitchFamily="18" charset="0"/>
              </a:rPr>
              <a:t>網路選填登記志願</a:t>
            </a:r>
            <a:r>
              <a:rPr lang="en-US" altLang="zh-TW" b="1" dirty="0" smtClean="0">
                <a:solidFill>
                  <a:srgbClr val="FF0000"/>
                </a:solidFill>
                <a:latin typeface="標楷體" pitchFamily="65" charset="-120"/>
                <a:ea typeface="標楷體" pitchFamily="65" charset="-120"/>
                <a:cs typeface="Times New Roman" pitchFamily="18" charset="0"/>
              </a:rPr>
              <a:t>(</a:t>
            </a:r>
            <a:r>
              <a:rPr lang="en-US" altLang="zh-TW" b="1" dirty="0">
                <a:solidFill>
                  <a:srgbClr val="FF0000"/>
                </a:solidFill>
                <a:latin typeface="Times New Roman" panose="02020603050405020304" pitchFamily="18" charset="0"/>
                <a:ea typeface="標楷體" pitchFamily="65" charset="-120"/>
                <a:cs typeface="Times New Roman" panose="02020603050405020304" pitchFamily="18" charset="0"/>
              </a:rPr>
              <a:t>4</a:t>
            </a:r>
            <a:r>
              <a:rPr lang="en-US" altLang="zh-TW" b="1" dirty="0" smtClean="0">
                <a:solidFill>
                  <a:srgbClr val="FF0000"/>
                </a:solidFill>
                <a:latin typeface="Times New Roman" panose="02020603050405020304" pitchFamily="18" charset="0"/>
                <a:ea typeface="標楷體" pitchFamily="65" charset="-120"/>
                <a:cs typeface="Times New Roman" panose="02020603050405020304" pitchFamily="18" charset="0"/>
              </a:rPr>
              <a:t>/7</a:t>
            </a:r>
            <a:r>
              <a:rPr lang="en-US" altLang="zh-TW" b="1" dirty="0" smtClean="0">
                <a:solidFill>
                  <a:srgbClr val="FF0000"/>
                </a:solidFill>
                <a:latin typeface="標楷體" pitchFamily="65" charset="-120"/>
                <a:ea typeface="標楷體" pitchFamily="65" charset="-120"/>
                <a:cs typeface="Times New Roman" pitchFamily="18" charset="0"/>
              </a:rPr>
              <a:t>)</a:t>
            </a:r>
            <a:endParaRPr lang="zh-TW" altLang="en-US" dirty="0" smtClean="0"/>
          </a:p>
        </p:txBody>
      </p:sp>
      <p:sp>
        <p:nvSpPr>
          <p:cNvPr id="32772" name="標題 1"/>
          <p:cNvSpPr txBox="1">
            <a:spLocks/>
          </p:cNvSpPr>
          <p:nvPr/>
        </p:nvSpPr>
        <p:spPr bwMode="auto">
          <a:xfrm>
            <a:off x="6946925" y="1045394"/>
            <a:ext cx="1152525" cy="633413"/>
          </a:xfrm>
          <a:prstGeom prst="rect">
            <a:avLst/>
          </a:prstGeom>
          <a:noFill/>
          <a:ln w="9525">
            <a:noFill/>
            <a:miter lim="800000"/>
            <a:headEnd/>
            <a:tailEnd/>
          </a:ln>
        </p:spPr>
        <p:txBody>
          <a:bodyPr anchor="ctr"/>
          <a:lstStyle/>
          <a:p>
            <a:pPr eaLnBrk="0" hangingPunct="0"/>
            <a:r>
              <a:rPr lang="zh-TW" altLang="en-US" sz="2800" dirty="0" smtClean="0">
                <a:solidFill>
                  <a:schemeClr val="tx2"/>
                </a:solidFill>
                <a:latin typeface="標楷體" pitchFamily="65" charset="-120"/>
                <a:ea typeface="標楷體" pitchFamily="65" charset="-120"/>
              </a:rPr>
              <a:t>範例</a:t>
            </a:r>
            <a:r>
              <a:rPr lang="en-US" altLang="zh-TW" sz="2800" dirty="0">
                <a:solidFill>
                  <a:schemeClr val="tx2"/>
                </a:solidFill>
                <a:latin typeface="Times New Roman" panose="02020603050405020304" pitchFamily="18" charset="0"/>
                <a:ea typeface="標楷體" pitchFamily="65" charset="-120"/>
                <a:cs typeface="Times New Roman" panose="02020603050405020304" pitchFamily="18" charset="0"/>
              </a:rPr>
              <a:t>2</a:t>
            </a:r>
            <a:endParaRPr lang="zh-TW" altLang="en-US" sz="2800" dirty="0">
              <a:solidFill>
                <a:schemeClr val="tx2"/>
              </a:solidFill>
              <a:latin typeface="Times New Roman" panose="02020603050405020304" pitchFamily="18" charset="0"/>
              <a:ea typeface="標楷體" pitchFamily="65" charset="-120"/>
              <a:cs typeface="Times New Roman" panose="02020603050405020304" pitchFamily="18" charset="0"/>
            </a:endParaRPr>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26</a:t>
            </a:fld>
            <a:endParaRPr lang="en-US" altLang="zh-TW" dirty="0"/>
          </a:p>
        </p:txBody>
      </p:sp>
      <p:graphicFrame>
        <p:nvGraphicFramePr>
          <p:cNvPr id="11" name="表格 10"/>
          <p:cNvGraphicFramePr>
            <a:graphicFrameLocks noGrp="1"/>
          </p:cNvGraphicFramePr>
          <p:nvPr>
            <p:extLst>
              <p:ext uri="{D42A27DB-BD31-4B8C-83A1-F6EECF244321}">
                <p14:modId xmlns:p14="http://schemas.microsoft.com/office/powerpoint/2010/main" xmlns="" val="2644716228"/>
              </p:ext>
            </p:extLst>
          </p:nvPr>
        </p:nvGraphicFramePr>
        <p:xfrm>
          <a:off x="376315" y="1678807"/>
          <a:ext cx="7992888" cy="4666016"/>
        </p:xfrm>
        <a:graphic>
          <a:graphicData uri="http://schemas.openxmlformats.org/drawingml/2006/table">
            <a:tbl>
              <a:tblPr>
                <a:tableStyleId>{5C22544A-7EE6-4342-B048-85BDC9FD1C3A}</a:tableStyleId>
              </a:tblPr>
              <a:tblGrid>
                <a:gridCol w="384910"/>
                <a:gridCol w="441905"/>
                <a:gridCol w="1728192"/>
                <a:gridCol w="2160240"/>
                <a:gridCol w="504056"/>
                <a:gridCol w="504056"/>
                <a:gridCol w="432048"/>
                <a:gridCol w="432048"/>
                <a:gridCol w="648072"/>
                <a:gridCol w="360040"/>
                <a:gridCol w="397321"/>
              </a:tblGrid>
              <a:tr h="234556">
                <a:tc rowSpan="2">
                  <a:txBody>
                    <a:bodyPr/>
                    <a:lstStyle/>
                    <a:p>
                      <a:pPr marL="0" algn="ctr" defTabSz="914400" rtl="0" eaLnBrk="1" fontAlgn="ctr" latinLnBrk="0" hangingPunct="1">
                        <a:spcAft>
                          <a:spcPts val="0"/>
                        </a:spcAft>
                      </a:pPr>
                      <a:r>
                        <a:rPr lang="zh-TW" altLang="en-US" sz="1600" kern="100" dirty="0" smtClean="0">
                          <a:solidFill>
                            <a:schemeClr val="dk1"/>
                          </a:solidFill>
                          <a:effectLst/>
                          <a:latin typeface="標楷體" pitchFamily="65" charset="-120"/>
                          <a:ea typeface="標楷體" pitchFamily="65" charset="-120"/>
                          <a:cs typeface="+mn-cs"/>
                        </a:rPr>
                        <a:t>群</a:t>
                      </a:r>
                      <a:endParaRPr lang="en-US" altLang="zh-TW" sz="1600" kern="100" dirty="0" smtClean="0">
                        <a:solidFill>
                          <a:schemeClr val="dk1"/>
                        </a:solidFill>
                        <a:effectLst/>
                        <a:latin typeface="標楷體" pitchFamily="65" charset="-120"/>
                        <a:ea typeface="標楷體" pitchFamily="65" charset="-120"/>
                        <a:cs typeface="+mn-cs"/>
                      </a:endParaRPr>
                    </a:p>
                    <a:p>
                      <a:pPr marL="0" algn="ctr" defTabSz="914400" rtl="0" eaLnBrk="1" fontAlgn="ctr" latinLnBrk="0" hangingPunct="1">
                        <a:spcAft>
                          <a:spcPts val="0"/>
                        </a:spcAft>
                      </a:pPr>
                      <a:r>
                        <a:rPr lang="zh-TW" altLang="en-US" sz="1600" kern="100" dirty="0" smtClean="0">
                          <a:solidFill>
                            <a:schemeClr val="dk1"/>
                          </a:solidFill>
                          <a:effectLst/>
                          <a:latin typeface="標楷體" pitchFamily="65" charset="-120"/>
                          <a:ea typeface="標楷體" pitchFamily="65" charset="-120"/>
                          <a:cs typeface="+mn-cs"/>
                        </a:rPr>
                        <a:t>類</a:t>
                      </a:r>
                      <a:endParaRPr lang="en-US" altLang="zh-TW" sz="1600" kern="100" dirty="0" smtClean="0">
                        <a:solidFill>
                          <a:schemeClr val="dk1"/>
                        </a:solidFill>
                        <a:effectLst/>
                        <a:latin typeface="標楷體" pitchFamily="65" charset="-120"/>
                        <a:ea typeface="標楷體" pitchFamily="65" charset="-120"/>
                        <a:cs typeface="+mn-cs"/>
                      </a:endParaRPr>
                    </a:p>
                    <a:p>
                      <a:pPr marL="0" algn="ctr" defTabSz="914400" rtl="0" eaLnBrk="1" fontAlgn="ctr" latinLnBrk="0" hangingPunct="1">
                        <a:spcAft>
                          <a:spcPts val="0"/>
                        </a:spcAft>
                      </a:pPr>
                      <a:r>
                        <a:rPr lang="zh-TW" altLang="en-US" sz="1600" kern="100" dirty="0" smtClean="0">
                          <a:solidFill>
                            <a:schemeClr val="dk1"/>
                          </a:solidFill>
                          <a:effectLst/>
                          <a:latin typeface="標楷體" pitchFamily="65" charset="-120"/>
                          <a:ea typeface="標楷體" pitchFamily="65" charset="-120"/>
                          <a:cs typeface="+mn-cs"/>
                        </a:rPr>
                        <a:t>別</a:t>
                      </a:r>
                      <a:endParaRPr lang="zh-TW" sz="1600" kern="100" dirty="0">
                        <a:solidFill>
                          <a:schemeClr val="dk1"/>
                        </a:solidFill>
                        <a:effectLst/>
                        <a:latin typeface="標楷體" pitchFamily="65" charset="-120"/>
                        <a:ea typeface="標楷體" pitchFamily="65" charset="-120"/>
                        <a:cs typeface="+mn-cs"/>
                      </a:endParaRPr>
                    </a:p>
                  </a:txBody>
                  <a:tcPr marL="17781" marR="17781" marT="0" marB="0" anchor="ctr">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a:txBody>
                    <a:bodyPr/>
                    <a:lstStyle/>
                    <a:p>
                      <a:pPr algn="ctr" fontAlgn="ctr">
                        <a:spcAft>
                          <a:spcPts val="0"/>
                        </a:spcAft>
                      </a:pPr>
                      <a:r>
                        <a:rPr lang="zh-TW" sz="1400" kern="100" dirty="0">
                          <a:effectLst/>
                          <a:latin typeface="標楷體" pitchFamily="65" charset="-120"/>
                          <a:ea typeface="標楷體" pitchFamily="65" charset="-120"/>
                        </a:rPr>
                        <a:t>志願</a:t>
                      </a:r>
                      <a:endParaRPr lang="zh-TW" sz="2400" kern="100" dirty="0">
                        <a:effectLst/>
                        <a:latin typeface="標楷體" pitchFamily="65" charset="-120"/>
                        <a:ea typeface="標楷體" pitchFamily="65" charset="-120"/>
                      </a:endParaRPr>
                    </a:p>
                    <a:p>
                      <a:pPr algn="ctr" fontAlgn="ctr">
                        <a:spcAft>
                          <a:spcPts val="0"/>
                        </a:spcAft>
                      </a:pPr>
                      <a:r>
                        <a:rPr lang="zh-TW" sz="1400" kern="100" dirty="0">
                          <a:effectLst/>
                          <a:latin typeface="標楷體" pitchFamily="65" charset="-120"/>
                          <a:ea typeface="標楷體" pitchFamily="65" charset="-120"/>
                        </a:rPr>
                        <a:t>代碼</a:t>
                      </a:r>
                      <a:endParaRPr lang="zh-TW" sz="24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a:txBody>
                    <a:bodyPr/>
                    <a:lstStyle/>
                    <a:p>
                      <a:pPr algn="ctr" fontAlgn="ctr">
                        <a:spcAft>
                          <a:spcPts val="0"/>
                        </a:spcAft>
                      </a:pPr>
                      <a:r>
                        <a:rPr lang="zh-TW" sz="1600" kern="100" dirty="0">
                          <a:effectLst/>
                          <a:latin typeface="標楷體" pitchFamily="65" charset="-120"/>
                          <a:ea typeface="標楷體" pitchFamily="65" charset="-120"/>
                        </a:rPr>
                        <a:t>學校名稱</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a:txBody>
                    <a:bodyPr/>
                    <a:lstStyle/>
                    <a:p>
                      <a:pPr algn="ctr" fontAlgn="ctr">
                        <a:spcAft>
                          <a:spcPts val="0"/>
                        </a:spcAft>
                      </a:pPr>
                      <a:r>
                        <a:rPr lang="zh-TW" altLang="zh-TW" sz="1600" kern="100" dirty="0" smtClean="0">
                          <a:effectLst/>
                          <a:latin typeface="標楷體" pitchFamily="65" charset="-120"/>
                          <a:ea typeface="標楷體" pitchFamily="65" charset="-120"/>
                        </a:rPr>
                        <a:t>系科</a:t>
                      </a:r>
                      <a:r>
                        <a:rPr lang="en-US" altLang="zh-TW" sz="1600" kern="100" dirty="0" smtClean="0">
                          <a:effectLst/>
                          <a:latin typeface="標楷體" pitchFamily="65" charset="-120"/>
                          <a:ea typeface="標楷體" pitchFamily="65" charset="-120"/>
                        </a:rPr>
                        <a:t>(</a:t>
                      </a:r>
                      <a:r>
                        <a:rPr lang="zh-TW" altLang="zh-TW" sz="1600" kern="100" dirty="0" smtClean="0">
                          <a:effectLst/>
                          <a:latin typeface="標楷體" pitchFamily="65" charset="-120"/>
                          <a:ea typeface="標楷體" pitchFamily="65" charset="-120"/>
                        </a:rPr>
                        <a:t>組</a:t>
                      </a:r>
                      <a:r>
                        <a:rPr lang="en-US" altLang="zh-TW" sz="1600" kern="100" dirty="0" smtClean="0">
                          <a:effectLst/>
                          <a:latin typeface="標楷體" pitchFamily="65" charset="-120"/>
                          <a:ea typeface="標楷體" pitchFamily="65" charset="-120"/>
                        </a:rPr>
                        <a:t>)</a:t>
                      </a:r>
                      <a:r>
                        <a:rPr lang="zh-TW" altLang="en-US" sz="1600" kern="100" dirty="0" smtClean="0">
                          <a:effectLst/>
                          <a:latin typeface="標楷體" pitchFamily="65" charset="-120"/>
                          <a:ea typeface="標楷體" pitchFamily="65" charset="-120"/>
                        </a:rPr>
                        <a:t>、學程</a:t>
                      </a:r>
                      <a:endParaRPr lang="zh-TW" alt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a:txBody>
                    <a:bodyPr/>
                    <a:lstStyle/>
                    <a:p>
                      <a:pPr algn="ctr" fontAlgn="ctr">
                        <a:spcAft>
                          <a:spcPts val="0"/>
                        </a:spcAft>
                      </a:pPr>
                      <a:r>
                        <a:rPr lang="zh-TW" sz="1200" kern="100" dirty="0">
                          <a:effectLst/>
                          <a:latin typeface="標楷體" pitchFamily="65" charset="-120"/>
                          <a:ea typeface="標楷體" pitchFamily="65" charset="-120"/>
                        </a:rPr>
                        <a:t>一般生</a:t>
                      </a:r>
                      <a:endParaRPr lang="zh-TW" sz="2000" kern="100" dirty="0">
                        <a:effectLst/>
                        <a:latin typeface="標楷體" pitchFamily="65" charset="-120"/>
                        <a:ea typeface="標楷體" pitchFamily="65" charset="-120"/>
                      </a:endParaRPr>
                    </a:p>
                    <a:p>
                      <a:pPr algn="ctr" fontAlgn="ctr">
                        <a:spcAft>
                          <a:spcPts val="0"/>
                        </a:spcAft>
                      </a:pPr>
                      <a:r>
                        <a:rPr lang="zh-TW" sz="1200" kern="100" dirty="0">
                          <a:effectLst/>
                          <a:latin typeface="標楷體" pitchFamily="65" charset="-120"/>
                          <a:ea typeface="標楷體" pitchFamily="65" charset="-120"/>
                        </a:rPr>
                        <a:t>名</a:t>
                      </a:r>
                      <a:r>
                        <a:rPr lang="en-US" sz="1200" kern="100" dirty="0">
                          <a:effectLst/>
                          <a:latin typeface="標楷體" pitchFamily="65" charset="-120"/>
                          <a:ea typeface="標楷體" pitchFamily="65" charset="-120"/>
                        </a:rPr>
                        <a:t>  </a:t>
                      </a:r>
                      <a:r>
                        <a:rPr lang="zh-TW" sz="1200" kern="100" dirty="0">
                          <a:effectLst/>
                          <a:latin typeface="標楷體" pitchFamily="65" charset="-120"/>
                          <a:ea typeface="標楷體" pitchFamily="65" charset="-120"/>
                        </a:rPr>
                        <a:t>額</a:t>
                      </a:r>
                      <a:endParaRPr lang="zh-TW" sz="20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6">
                  <a:txBody>
                    <a:bodyPr/>
                    <a:lstStyle/>
                    <a:p>
                      <a:pPr algn="ctr" fontAlgn="ctr">
                        <a:spcAft>
                          <a:spcPts val="0"/>
                        </a:spcAft>
                      </a:pPr>
                      <a:r>
                        <a:rPr lang="zh-TW" sz="1600" kern="100" dirty="0">
                          <a:effectLst/>
                          <a:latin typeface="標楷體" pitchFamily="65" charset="-120"/>
                          <a:ea typeface="標楷體" pitchFamily="65" charset="-120"/>
                        </a:rPr>
                        <a:t>外加名額</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857661">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fontAlgn="ctr">
                        <a:spcAft>
                          <a:spcPts val="0"/>
                        </a:spcAft>
                      </a:pPr>
                      <a:r>
                        <a:rPr lang="zh-TW" sz="1200" kern="100" dirty="0">
                          <a:effectLst/>
                          <a:latin typeface="標楷體" pitchFamily="65" charset="-120"/>
                          <a:ea typeface="標楷體" pitchFamily="65" charset="-120"/>
                        </a:rPr>
                        <a:t>原住</a:t>
                      </a:r>
                      <a:endParaRPr lang="zh-TW" sz="2000" kern="100" dirty="0">
                        <a:effectLst/>
                        <a:latin typeface="標楷體" pitchFamily="65" charset="-120"/>
                        <a:ea typeface="標楷體" pitchFamily="65" charset="-120"/>
                      </a:endParaRPr>
                    </a:p>
                    <a:p>
                      <a:pPr algn="ctr" fontAlgn="ctr">
                        <a:spcAft>
                          <a:spcPts val="0"/>
                        </a:spcAft>
                      </a:pPr>
                      <a:r>
                        <a:rPr lang="zh-TW" sz="1200" kern="100" dirty="0">
                          <a:effectLst/>
                          <a:latin typeface="標楷體" pitchFamily="65" charset="-120"/>
                          <a:ea typeface="標楷體" pitchFamily="65" charset="-120"/>
                        </a:rPr>
                        <a:t>民生</a:t>
                      </a:r>
                      <a:endParaRPr lang="zh-TW" sz="20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spcAft>
                          <a:spcPts val="0"/>
                        </a:spcAft>
                      </a:pPr>
                      <a:r>
                        <a:rPr lang="zh-TW" sz="1200" kern="100" dirty="0">
                          <a:effectLst/>
                          <a:latin typeface="標楷體" pitchFamily="65" charset="-120"/>
                          <a:ea typeface="標楷體" pitchFamily="65" charset="-120"/>
                        </a:rPr>
                        <a:t>退伍</a:t>
                      </a:r>
                      <a:endParaRPr lang="zh-TW" sz="2000" kern="100" dirty="0">
                        <a:effectLst/>
                        <a:latin typeface="標楷體" pitchFamily="65" charset="-120"/>
                        <a:ea typeface="標楷體" pitchFamily="65" charset="-120"/>
                      </a:endParaRPr>
                    </a:p>
                    <a:p>
                      <a:pPr algn="ctr" fontAlgn="ctr">
                        <a:spcAft>
                          <a:spcPts val="0"/>
                        </a:spcAft>
                      </a:pPr>
                      <a:r>
                        <a:rPr lang="zh-TW" sz="1200" kern="100" dirty="0">
                          <a:effectLst/>
                          <a:latin typeface="標楷體" pitchFamily="65" charset="-120"/>
                          <a:ea typeface="標楷體" pitchFamily="65" charset="-120"/>
                        </a:rPr>
                        <a:t>軍人</a:t>
                      </a:r>
                      <a:endParaRPr lang="zh-TW" sz="2000" kern="100" dirty="0">
                        <a:effectLst/>
                        <a:latin typeface="標楷體" pitchFamily="65" charset="-120"/>
                        <a:ea typeface="標楷體" pitchFamily="65" charset="-12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spcAft>
                          <a:spcPts val="0"/>
                        </a:spcAft>
                      </a:pPr>
                      <a:r>
                        <a:rPr lang="zh-TW" sz="1200" kern="100" dirty="0">
                          <a:effectLst/>
                          <a:latin typeface="標楷體" pitchFamily="65" charset="-120"/>
                          <a:ea typeface="標楷體" pitchFamily="65" charset="-120"/>
                        </a:rPr>
                        <a:t>僑</a:t>
                      </a:r>
                      <a:endParaRPr lang="zh-TW" sz="2000" kern="100" dirty="0">
                        <a:effectLst/>
                        <a:latin typeface="標楷體" pitchFamily="65" charset="-120"/>
                        <a:ea typeface="標楷體" pitchFamily="65" charset="-120"/>
                      </a:endParaRPr>
                    </a:p>
                    <a:p>
                      <a:pPr algn="ctr" fontAlgn="ctr">
                        <a:spcAft>
                          <a:spcPts val="0"/>
                        </a:spcAft>
                      </a:pPr>
                      <a:r>
                        <a:rPr lang="zh-TW" sz="1200" kern="100" dirty="0">
                          <a:effectLst/>
                          <a:latin typeface="標楷體" pitchFamily="65" charset="-120"/>
                          <a:ea typeface="標楷體" pitchFamily="65" charset="-120"/>
                        </a:rPr>
                        <a:t>生</a:t>
                      </a:r>
                      <a:endParaRPr lang="zh-TW" sz="2000" kern="100" dirty="0">
                        <a:effectLst/>
                        <a:latin typeface="標楷體" pitchFamily="65" charset="-120"/>
                        <a:ea typeface="標楷體" pitchFamily="65" charset="-12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spcAft>
                          <a:spcPts val="0"/>
                        </a:spcAft>
                      </a:pPr>
                      <a:r>
                        <a:rPr lang="zh-TW" sz="1200" kern="100" dirty="0">
                          <a:effectLst/>
                          <a:latin typeface="標楷體" pitchFamily="65" charset="-120"/>
                          <a:ea typeface="標楷體" pitchFamily="65" charset="-120"/>
                        </a:rPr>
                        <a:t>境外科技</a:t>
                      </a:r>
                      <a:endParaRPr lang="zh-TW" sz="2000" kern="100" dirty="0">
                        <a:effectLst/>
                        <a:latin typeface="標楷體" pitchFamily="65" charset="-120"/>
                        <a:ea typeface="標楷體" pitchFamily="65" charset="-120"/>
                      </a:endParaRPr>
                    </a:p>
                    <a:p>
                      <a:pPr algn="ctr" fontAlgn="ctr">
                        <a:spcAft>
                          <a:spcPts val="0"/>
                        </a:spcAft>
                      </a:pPr>
                      <a:r>
                        <a:rPr lang="zh-TW" sz="1200" kern="100" dirty="0">
                          <a:effectLst/>
                          <a:latin typeface="標楷體" pitchFamily="65" charset="-120"/>
                          <a:ea typeface="標楷體" pitchFamily="65" charset="-120"/>
                        </a:rPr>
                        <a:t>人才子女</a:t>
                      </a:r>
                      <a:endParaRPr lang="zh-TW" sz="2000" kern="100" dirty="0">
                        <a:effectLst/>
                        <a:latin typeface="標楷體" pitchFamily="65" charset="-120"/>
                        <a:ea typeface="標楷體" pitchFamily="65" charset="-12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spcAft>
                          <a:spcPts val="0"/>
                        </a:spcAft>
                      </a:pPr>
                      <a:r>
                        <a:rPr lang="zh-TW" altLang="en-US" sz="1200" kern="100" dirty="0" smtClean="0">
                          <a:effectLst/>
                          <a:latin typeface="標楷體" pitchFamily="65" charset="-120"/>
                          <a:ea typeface="標楷體" pitchFamily="65" charset="-120"/>
                        </a:rPr>
                        <a:t>蒙藏生</a:t>
                      </a:r>
                      <a:endParaRPr lang="zh-TW" sz="1200" kern="100" dirty="0">
                        <a:effectLst/>
                        <a:latin typeface="標楷體" pitchFamily="65" charset="-120"/>
                        <a:ea typeface="標楷體" pitchFamily="65" charset="-12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spcAft>
                          <a:spcPts val="0"/>
                        </a:spcAft>
                      </a:pPr>
                      <a:r>
                        <a:rPr lang="zh-TW" altLang="en-US" sz="1200" kern="100" dirty="0" smtClean="0">
                          <a:effectLst/>
                          <a:latin typeface="標楷體" pitchFamily="65" charset="-120"/>
                          <a:ea typeface="標楷體" pitchFamily="65" charset="-120"/>
                        </a:rPr>
                        <a:t>政府派外子女</a:t>
                      </a:r>
                      <a:endParaRPr lang="zh-TW" sz="1200" kern="100" dirty="0">
                        <a:effectLst/>
                        <a:latin typeface="標楷體" pitchFamily="65" charset="-120"/>
                        <a:ea typeface="標楷體" pitchFamily="65" charset="-12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51834">
                <a:tc rowSpan="10">
                  <a:txBody>
                    <a:bodyPr/>
                    <a:lstStyle/>
                    <a:p>
                      <a:pPr algn="ctr" fontAlgn="ctr">
                        <a:spcAft>
                          <a:spcPts val="0"/>
                        </a:spcAft>
                      </a:pPr>
                      <a:r>
                        <a:rPr lang="en-US" altLang="zh-TW" sz="1800" kern="100" dirty="0" smtClean="0">
                          <a:effectLst/>
                          <a:latin typeface="Times New Roman" pitchFamily="18" charset="0"/>
                          <a:ea typeface="標楷體" pitchFamily="65" charset="-120"/>
                          <a:cs typeface="Times New Roman" pitchFamily="18" charset="0"/>
                        </a:rPr>
                        <a:t>01</a:t>
                      </a:r>
                    </a:p>
                    <a:p>
                      <a:pPr algn="ctr" fontAlgn="ctr">
                        <a:spcAft>
                          <a:spcPts val="0"/>
                        </a:spcAft>
                      </a:pPr>
                      <a:r>
                        <a:rPr lang="zh-TW" altLang="en-US" sz="1800" kern="100" dirty="0" smtClean="0">
                          <a:effectLst/>
                          <a:latin typeface="Times New Roman" pitchFamily="18" charset="0"/>
                          <a:ea typeface="標楷體" pitchFamily="65" charset="-120"/>
                          <a:cs typeface="Times New Roman" pitchFamily="18" charset="0"/>
                        </a:rPr>
                        <a:t>機</a:t>
                      </a:r>
                      <a:endParaRPr lang="en-US" altLang="zh-TW" sz="1800" kern="100" dirty="0" smtClean="0">
                        <a:effectLst/>
                        <a:latin typeface="Times New Roman" pitchFamily="18" charset="0"/>
                        <a:ea typeface="標楷體" pitchFamily="65" charset="-120"/>
                        <a:cs typeface="Times New Roman" pitchFamily="18" charset="0"/>
                      </a:endParaRPr>
                    </a:p>
                    <a:p>
                      <a:pPr algn="ctr" fontAlgn="ctr">
                        <a:spcAft>
                          <a:spcPts val="0"/>
                        </a:spcAft>
                      </a:pPr>
                      <a:r>
                        <a:rPr lang="zh-TW" altLang="en-US" sz="1800" kern="100" dirty="0" smtClean="0">
                          <a:effectLst/>
                          <a:latin typeface="Times New Roman" pitchFamily="18" charset="0"/>
                          <a:ea typeface="標楷體" pitchFamily="65" charset="-120"/>
                          <a:cs typeface="Times New Roman" pitchFamily="18" charset="0"/>
                        </a:rPr>
                        <a:t>械</a:t>
                      </a:r>
                      <a:endParaRPr lang="en-US" altLang="zh-TW" sz="1800" kern="100" dirty="0" smtClean="0">
                        <a:effectLst/>
                        <a:latin typeface="Times New Roman" pitchFamily="18" charset="0"/>
                        <a:ea typeface="標楷體" pitchFamily="65" charset="-120"/>
                        <a:cs typeface="Times New Roman" pitchFamily="18" charset="0"/>
                      </a:endParaRPr>
                    </a:p>
                    <a:p>
                      <a:pPr algn="ctr" fontAlgn="ctr">
                        <a:spcAft>
                          <a:spcPts val="0"/>
                        </a:spcAft>
                      </a:pPr>
                      <a:r>
                        <a:rPr lang="zh-TW" altLang="en-US" sz="1800" kern="100" dirty="0" smtClean="0">
                          <a:effectLst/>
                          <a:latin typeface="Times New Roman" pitchFamily="18" charset="0"/>
                          <a:ea typeface="標楷體" pitchFamily="65" charset="-120"/>
                          <a:cs typeface="Times New Roman" pitchFamily="18" charset="0"/>
                        </a:rPr>
                        <a:t>群</a:t>
                      </a:r>
                      <a:endParaRPr lang="zh-TW" sz="1800" kern="100" dirty="0">
                        <a:effectLst/>
                        <a:latin typeface="Times New Roman" pitchFamily="18" charset="0"/>
                        <a:ea typeface="標楷體" pitchFamily="65" charset="-120"/>
                        <a:cs typeface="Times New Roman" pitchFamily="18" charset="0"/>
                      </a:endParaRPr>
                    </a:p>
                    <a:p>
                      <a:pPr algn="ctr" fontAlgn="ctr">
                        <a:spcAft>
                          <a:spcPts val="0"/>
                        </a:spcAft>
                      </a:pPr>
                      <a:endParaRPr lang="en-US" altLang="zh-TW" sz="1800" kern="100" dirty="0" smtClean="0">
                        <a:effectLst/>
                        <a:latin typeface="Times New Roman" pitchFamily="18" charset="0"/>
                        <a:ea typeface="標楷體" pitchFamily="65" charset="-120"/>
                        <a:cs typeface="Times New Roman" pitchFamily="18" charset="0"/>
                      </a:endParaRPr>
                    </a:p>
                  </a:txBody>
                  <a:tcPr marL="17781" marR="17781" marT="0" marB="0" anchor="ctr">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ctr">
                        <a:spcAft>
                          <a:spcPts val="0"/>
                        </a:spcAft>
                      </a:pPr>
                      <a:r>
                        <a:rPr lang="en-US" altLang="zh-TW" sz="1200" b="1" kern="100" spc="-50" baseline="0" dirty="0" smtClean="0">
                          <a:effectLst/>
                          <a:latin typeface="Times New Roman" pitchFamily="18" charset="0"/>
                          <a:cs typeface="Times New Roman" pitchFamily="18" charset="0"/>
                        </a:rPr>
                        <a:t>01</a:t>
                      </a:r>
                      <a:r>
                        <a:rPr lang="en-US" sz="1200" b="1" kern="100" spc="-50" baseline="0" dirty="0" smtClean="0">
                          <a:effectLst/>
                          <a:latin typeface="Times New Roman" pitchFamily="18" charset="0"/>
                          <a:cs typeface="Times New Roman" pitchFamily="18" charset="0"/>
                        </a:rPr>
                        <a:t>001</a:t>
                      </a:r>
                      <a:endParaRPr lang="zh-TW" sz="2000" b="1" kern="100" spc="-50" baseline="0" dirty="0">
                        <a:effectLst/>
                        <a:latin typeface="Times New Roman" pitchFamily="18" charset="0"/>
                        <a:ea typeface="新細明體"/>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sz="1600" kern="100" smtClean="0">
                          <a:effectLst/>
                          <a:latin typeface="標楷體" pitchFamily="65" charset="-120"/>
                          <a:ea typeface="標楷體" pitchFamily="65" charset="-120"/>
                        </a:rPr>
                        <a:t>國立臺灣科技大學</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sz="1600" kern="100" smtClean="0">
                          <a:effectLst/>
                          <a:latin typeface="標楷體" pitchFamily="65" charset="-120"/>
                          <a:ea typeface="標楷體" pitchFamily="65" charset="-120"/>
                        </a:rPr>
                        <a:t>機械工程系</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63</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3</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3</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1834">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01</a:t>
                      </a:r>
                      <a:r>
                        <a:rPr lang="en-US" sz="1200" b="1" kern="100" spc="-50" baseline="0" dirty="0" smtClean="0">
                          <a:solidFill>
                            <a:schemeClr val="dk1"/>
                          </a:solidFill>
                          <a:effectLst/>
                          <a:latin typeface="Times New Roman" pitchFamily="18" charset="0"/>
                          <a:ea typeface="+mn-ea"/>
                          <a:cs typeface="Times New Roman" pitchFamily="18" charset="0"/>
                        </a:rPr>
                        <a:t>002</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sz="1600" kern="100" smtClean="0">
                          <a:effectLst/>
                          <a:latin typeface="標楷體" pitchFamily="65" charset="-120"/>
                          <a:ea typeface="標楷體" pitchFamily="65" charset="-120"/>
                        </a:rPr>
                        <a:t>國立臺灣科技大學</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sz="1600" kern="100" smtClean="0">
                          <a:effectLst/>
                          <a:latin typeface="標楷體" pitchFamily="65" charset="-120"/>
                          <a:ea typeface="標楷體" pitchFamily="65" charset="-120"/>
                        </a:rPr>
                        <a:t>材料科學與工程系</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8</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1</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1834">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01</a:t>
                      </a:r>
                      <a:r>
                        <a:rPr lang="en-US" sz="1200" b="1" kern="100" spc="-50" baseline="0" dirty="0" smtClean="0">
                          <a:solidFill>
                            <a:schemeClr val="dk1"/>
                          </a:solidFill>
                          <a:effectLst/>
                          <a:latin typeface="Times New Roman" pitchFamily="18" charset="0"/>
                          <a:ea typeface="+mn-ea"/>
                          <a:cs typeface="Times New Roman" pitchFamily="18" charset="0"/>
                        </a:rPr>
                        <a:t>003</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fontAlgn="ctr">
                        <a:spcAft>
                          <a:spcPts val="0"/>
                        </a:spcAft>
                      </a:pPr>
                      <a:r>
                        <a:rPr lang="zh-TW" sz="1600" kern="100" smtClean="0">
                          <a:effectLst/>
                          <a:latin typeface="標楷體" pitchFamily="65" charset="-120"/>
                          <a:ea typeface="標楷體" pitchFamily="65" charset="-120"/>
                        </a:rPr>
                        <a:t>國立雲林科技大學</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sz="1600" kern="100" smtClean="0">
                          <a:effectLst/>
                          <a:latin typeface="標楷體" pitchFamily="65" charset="-120"/>
                          <a:ea typeface="標楷體" pitchFamily="65" charset="-120"/>
                        </a:rPr>
                        <a:t>機械工程系</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45</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3</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3</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3</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1834">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01</a:t>
                      </a:r>
                      <a:r>
                        <a:rPr lang="en-US" sz="1200" b="1" kern="100" spc="-50" baseline="0" dirty="0" smtClean="0">
                          <a:solidFill>
                            <a:schemeClr val="dk1"/>
                          </a:solidFill>
                          <a:effectLst/>
                          <a:latin typeface="Times New Roman" pitchFamily="18" charset="0"/>
                          <a:ea typeface="+mn-ea"/>
                          <a:cs typeface="Times New Roman" pitchFamily="18" charset="0"/>
                        </a:rPr>
                        <a:t>004</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sz="1600" kern="100" smtClean="0">
                          <a:effectLst/>
                          <a:latin typeface="標楷體" pitchFamily="65" charset="-120"/>
                          <a:ea typeface="標楷體" pitchFamily="65" charset="-120"/>
                        </a:rPr>
                        <a:t>國立雲林科技大學</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altLang="en-US" sz="1600" kern="100" smtClean="0">
                          <a:effectLst/>
                          <a:latin typeface="標楷體" pitchFamily="65" charset="-120"/>
                          <a:ea typeface="標楷體" pitchFamily="65" charset="-120"/>
                        </a:rPr>
                        <a:t>環境與安全衛生工程</a:t>
                      </a:r>
                      <a:r>
                        <a:rPr lang="zh-TW" sz="1600" kern="100" smtClean="0">
                          <a:effectLst/>
                          <a:latin typeface="標楷體" pitchFamily="65" charset="-120"/>
                          <a:ea typeface="標楷體" pitchFamily="65" charset="-120"/>
                        </a:rPr>
                        <a:t>系</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4</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1834">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01</a:t>
                      </a:r>
                      <a:r>
                        <a:rPr lang="en-US" sz="1200" b="1" kern="100" spc="-50" baseline="0" dirty="0" smtClean="0">
                          <a:solidFill>
                            <a:schemeClr val="dk1"/>
                          </a:solidFill>
                          <a:effectLst/>
                          <a:latin typeface="Times New Roman" pitchFamily="18" charset="0"/>
                          <a:ea typeface="+mn-ea"/>
                          <a:cs typeface="Times New Roman" pitchFamily="18" charset="0"/>
                        </a:rPr>
                        <a:t>005</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sz="1600" kern="100" smtClean="0">
                          <a:effectLst/>
                          <a:latin typeface="標楷體" pitchFamily="65" charset="-120"/>
                          <a:ea typeface="標楷體" pitchFamily="65" charset="-120"/>
                        </a:rPr>
                        <a:t>國立</a:t>
                      </a:r>
                      <a:r>
                        <a:rPr lang="zh-TW" altLang="en-US" sz="1600" kern="100" smtClean="0">
                          <a:effectLst/>
                          <a:latin typeface="標楷體" pitchFamily="65" charset="-120"/>
                          <a:ea typeface="標楷體" pitchFamily="65" charset="-120"/>
                        </a:rPr>
                        <a:t>雲林</a:t>
                      </a:r>
                      <a:r>
                        <a:rPr lang="zh-TW" sz="1600" kern="100" smtClean="0">
                          <a:effectLst/>
                          <a:latin typeface="標楷體" pitchFamily="65" charset="-120"/>
                          <a:ea typeface="標楷體" pitchFamily="65" charset="-120"/>
                        </a:rPr>
                        <a:t>科技大學</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altLang="en-US" sz="1600" kern="100" smtClean="0">
                          <a:effectLst/>
                          <a:latin typeface="標楷體" pitchFamily="65" charset="-120"/>
                          <a:ea typeface="標楷體" pitchFamily="65" charset="-120"/>
                        </a:rPr>
                        <a:t>工業工程與管理</a:t>
                      </a:r>
                      <a:r>
                        <a:rPr lang="zh-TW" sz="1600" kern="100" smtClean="0">
                          <a:effectLst/>
                          <a:latin typeface="標楷體" pitchFamily="65" charset="-120"/>
                          <a:ea typeface="標楷體" pitchFamily="65" charset="-120"/>
                        </a:rPr>
                        <a:t>系</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11</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0</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51834">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01</a:t>
                      </a:r>
                      <a:r>
                        <a:rPr lang="en-US" sz="1200" b="1" kern="100" spc="-50" baseline="0" dirty="0" smtClean="0">
                          <a:solidFill>
                            <a:schemeClr val="dk1"/>
                          </a:solidFill>
                          <a:effectLst/>
                          <a:latin typeface="Times New Roman" pitchFamily="18" charset="0"/>
                          <a:ea typeface="+mn-ea"/>
                          <a:cs typeface="Times New Roman" pitchFamily="18" charset="0"/>
                        </a:rPr>
                        <a:t>006</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fontAlgn="ctr">
                        <a:spcAft>
                          <a:spcPts val="0"/>
                        </a:spcAft>
                      </a:pPr>
                      <a:r>
                        <a:rPr lang="zh-TW" sz="1600" kern="100" smtClean="0">
                          <a:effectLst/>
                          <a:latin typeface="標楷體" pitchFamily="65" charset="-120"/>
                          <a:ea typeface="標楷體" pitchFamily="65" charset="-120"/>
                        </a:rPr>
                        <a:t>國立</a:t>
                      </a:r>
                      <a:r>
                        <a:rPr lang="zh-TW" altLang="en-US" sz="1600" kern="100" smtClean="0">
                          <a:effectLst/>
                          <a:latin typeface="標楷體" pitchFamily="65" charset="-120"/>
                          <a:ea typeface="標楷體" pitchFamily="65" charset="-120"/>
                        </a:rPr>
                        <a:t>雲林</a:t>
                      </a:r>
                      <a:r>
                        <a:rPr lang="zh-TW" sz="1600" kern="100" smtClean="0">
                          <a:effectLst/>
                          <a:latin typeface="標楷體" pitchFamily="65" charset="-120"/>
                          <a:ea typeface="標楷體" pitchFamily="65" charset="-120"/>
                        </a:rPr>
                        <a:t>科技大學</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fontAlgn="ctr">
                        <a:spcAft>
                          <a:spcPts val="0"/>
                        </a:spcAft>
                      </a:pPr>
                      <a:r>
                        <a:rPr lang="zh-TW" altLang="en-US" sz="1600" kern="100" smtClean="0">
                          <a:effectLst/>
                          <a:latin typeface="標楷體" pitchFamily="65" charset="-120"/>
                          <a:ea typeface="標楷體" pitchFamily="65" charset="-120"/>
                        </a:rPr>
                        <a:t>工業設計系</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5</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0</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r h="328133">
                <a:tc vMerge="1">
                  <a:txBody>
                    <a:bodyPr/>
                    <a:lstStyle/>
                    <a:p>
                      <a:pPr algn="ctr" fontAlgn="ctr">
                        <a:spcAft>
                          <a:spcPts val="0"/>
                        </a:spcAft>
                      </a:pPr>
                      <a:endParaRPr lang="zh-TW" sz="1800" kern="100" dirty="0">
                        <a:effectLst/>
                        <a:latin typeface="Times New Roman" pitchFamily="18" charset="0"/>
                        <a:ea typeface="標楷體" pitchFamily="65" charset="-120"/>
                        <a:cs typeface="Times New Roman" pitchFamily="18" charset="0"/>
                      </a:endParaRPr>
                    </a:p>
                  </a:txBody>
                  <a:tcPr marL="17781" marR="17781" marT="0" marB="0" anchor="ctr">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01</a:t>
                      </a:r>
                      <a:r>
                        <a:rPr lang="en-US" sz="1200" b="1" kern="100" spc="-50" baseline="0" dirty="0" smtClean="0">
                          <a:solidFill>
                            <a:schemeClr val="dk1"/>
                          </a:solidFill>
                          <a:effectLst/>
                          <a:latin typeface="Times New Roman" pitchFamily="18" charset="0"/>
                          <a:ea typeface="+mn-ea"/>
                          <a:cs typeface="Times New Roman" pitchFamily="18" charset="0"/>
                        </a:rPr>
                        <a:t>00</a:t>
                      </a:r>
                      <a:r>
                        <a:rPr lang="en-US" altLang="zh-TW" sz="1200" b="1" kern="100" spc="-50" baseline="0" dirty="0" smtClean="0">
                          <a:solidFill>
                            <a:schemeClr val="dk1"/>
                          </a:solidFill>
                          <a:effectLst/>
                          <a:latin typeface="Times New Roman" pitchFamily="18" charset="0"/>
                          <a:ea typeface="+mn-ea"/>
                          <a:cs typeface="Times New Roman" pitchFamily="18" charset="0"/>
                        </a:rPr>
                        <a:t>7</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ctr" latinLnBrk="0" hangingPunct="1">
                        <a:spcAft>
                          <a:spcPts val="0"/>
                        </a:spcAft>
                      </a:pPr>
                      <a:r>
                        <a:rPr lang="zh-TW" sz="1600" kern="100" smtClean="0">
                          <a:solidFill>
                            <a:schemeClr val="dk1"/>
                          </a:solidFill>
                          <a:effectLst/>
                          <a:latin typeface="標楷體" pitchFamily="65" charset="-120"/>
                          <a:ea typeface="標楷體" pitchFamily="65" charset="-120"/>
                          <a:cs typeface="+mn-cs"/>
                        </a:rPr>
                        <a:t>國立</a:t>
                      </a:r>
                      <a:r>
                        <a:rPr lang="zh-TW" altLang="en-US" sz="1600" kern="100" smtClean="0">
                          <a:solidFill>
                            <a:schemeClr val="dk1"/>
                          </a:solidFill>
                          <a:effectLst/>
                          <a:latin typeface="標楷體" pitchFamily="65" charset="-120"/>
                          <a:ea typeface="標楷體" pitchFamily="65" charset="-120"/>
                          <a:cs typeface="+mn-cs"/>
                        </a:rPr>
                        <a:t>屏東</a:t>
                      </a:r>
                      <a:r>
                        <a:rPr lang="zh-TW" sz="1600" kern="100" smtClean="0">
                          <a:solidFill>
                            <a:schemeClr val="dk1"/>
                          </a:solidFill>
                          <a:effectLst/>
                          <a:latin typeface="標楷體" pitchFamily="65" charset="-120"/>
                          <a:ea typeface="標楷體" pitchFamily="65" charset="-120"/>
                          <a:cs typeface="+mn-cs"/>
                        </a:rPr>
                        <a:t>科技大學</a:t>
                      </a:r>
                      <a:endParaRPr lang="zh-TW" sz="1600" kern="100" dirty="0">
                        <a:solidFill>
                          <a:schemeClr val="dk1"/>
                        </a:solidFill>
                        <a:effectLst/>
                        <a:latin typeface="標楷體" pitchFamily="65" charset="-120"/>
                        <a:ea typeface="標楷體" pitchFamily="65" charset="-120"/>
                        <a:cs typeface="+mn-cs"/>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ctr" latinLnBrk="0" hangingPunct="1">
                        <a:spcAft>
                          <a:spcPts val="0"/>
                        </a:spcAft>
                      </a:pPr>
                      <a:r>
                        <a:rPr lang="zh-TW" altLang="en-US" sz="1600" kern="100" smtClean="0">
                          <a:solidFill>
                            <a:schemeClr val="dk1"/>
                          </a:solidFill>
                          <a:effectLst/>
                          <a:latin typeface="標楷體" pitchFamily="65" charset="-120"/>
                          <a:ea typeface="標楷體" pitchFamily="65" charset="-120"/>
                          <a:cs typeface="+mn-cs"/>
                        </a:rPr>
                        <a:t>機械工程</a:t>
                      </a:r>
                      <a:r>
                        <a:rPr lang="zh-TW" sz="1600" kern="100" smtClean="0">
                          <a:solidFill>
                            <a:schemeClr val="dk1"/>
                          </a:solidFill>
                          <a:effectLst/>
                          <a:latin typeface="標楷體" pitchFamily="65" charset="-120"/>
                          <a:ea typeface="標楷體" pitchFamily="65" charset="-120"/>
                          <a:cs typeface="+mn-cs"/>
                        </a:rPr>
                        <a:t>系</a:t>
                      </a:r>
                      <a:endParaRPr lang="zh-TW" sz="1600" kern="100" dirty="0">
                        <a:solidFill>
                          <a:schemeClr val="dk1"/>
                        </a:solidFill>
                        <a:effectLst/>
                        <a:latin typeface="標楷體" pitchFamily="65" charset="-120"/>
                        <a:ea typeface="標楷體" pitchFamily="65" charset="-120"/>
                        <a:cs typeface="+mn-cs"/>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29</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0</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8133">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01</a:t>
                      </a:r>
                      <a:r>
                        <a:rPr lang="en-US" sz="1200" b="1" kern="100" spc="-50" baseline="0" dirty="0" smtClean="0">
                          <a:solidFill>
                            <a:schemeClr val="dk1"/>
                          </a:solidFill>
                          <a:effectLst/>
                          <a:latin typeface="Times New Roman" pitchFamily="18" charset="0"/>
                          <a:ea typeface="+mn-ea"/>
                          <a:cs typeface="Times New Roman" pitchFamily="18" charset="0"/>
                        </a:rPr>
                        <a:t>00</a:t>
                      </a:r>
                      <a:r>
                        <a:rPr lang="en-US" altLang="zh-TW" sz="1200" b="1" kern="100" spc="-50" baseline="0" dirty="0" smtClean="0">
                          <a:solidFill>
                            <a:schemeClr val="dk1"/>
                          </a:solidFill>
                          <a:effectLst/>
                          <a:latin typeface="Times New Roman" pitchFamily="18" charset="0"/>
                          <a:ea typeface="+mn-ea"/>
                          <a:cs typeface="Times New Roman" pitchFamily="18" charset="0"/>
                        </a:rPr>
                        <a:t>8</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ctr" latinLnBrk="0" hangingPunct="1">
                        <a:spcAft>
                          <a:spcPts val="0"/>
                        </a:spcAft>
                      </a:pPr>
                      <a:r>
                        <a:rPr lang="zh-TW" sz="1600" kern="100" smtClean="0">
                          <a:solidFill>
                            <a:schemeClr val="dk1"/>
                          </a:solidFill>
                          <a:effectLst/>
                          <a:latin typeface="標楷體" pitchFamily="65" charset="-120"/>
                          <a:ea typeface="標楷體" pitchFamily="65" charset="-120"/>
                          <a:cs typeface="+mn-cs"/>
                        </a:rPr>
                        <a:t>國立</a:t>
                      </a:r>
                      <a:r>
                        <a:rPr lang="zh-TW" altLang="en-US" sz="1600" kern="100" smtClean="0">
                          <a:solidFill>
                            <a:schemeClr val="dk1"/>
                          </a:solidFill>
                          <a:effectLst/>
                          <a:latin typeface="標楷體" pitchFamily="65" charset="-120"/>
                          <a:ea typeface="標楷體" pitchFamily="65" charset="-120"/>
                          <a:cs typeface="+mn-cs"/>
                        </a:rPr>
                        <a:t>屏東</a:t>
                      </a:r>
                      <a:r>
                        <a:rPr lang="zh-TW" sz="1600" kern="100" smtClean="0">
                          <a:solidFill>
                            <a:schemeClr val="dk1"/>
                          </a:solidFill>
                          <a:effectLst/>
                          <a:latin typeface="標楷體" pitchFamily="65" charset="-120"/>
                          <a:ea typeface="標楷體" pitchFamily="65" charset="-120"/>
                          <a:cs typeface="+mn-cs"/>
                        </a:rPr>
                        <a:t>科技大學</a:t>
                      </a:r>
                      <a:endParaRPr lang="zh-TW" sz="1600" kern="100" dirty="0">
                        <a:solidFill>
                          <a:schemeClr val="dk1"/>
                        </a:solidFill>
                        <a:effectLst/>
                        <a:latin typeface="標楷體" pitchFamily="65" charset="-120"/>
                        <a:ea typeface="標楷體" pitchFamily="65" charset="-120"/>
                        <a:cs typeface="+mn-cs"/>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ctr" latinLnBrk="0" hangingPunct="1">
                        <a:spcAft>
                          <a:spcPts val="0"/>
                        </a:spcAft>
                      </a:pPr>
                      <a:r>
                        <a:rPr lang="zh-TW" altLang="en-US" sz="1600" kern="100" smtClean="0">
                          <a:solidFill>
                            <a:schemeClr val="dk1"/>
                          </a:solidFill>
                          <a:effectLst/>
                          <a:latin typeface="標楷體" pitchFamily="65" charset="-120"/>
                          <a:ea typeface="標楷體" pitchFamily="65" charset="-120"/>
                          <a:cs typeface="+mn-cs"/>
                        </a:rPr>
                        <a:t>生物機電工程</a:t>
                      </a:r>
                      <a:r>
                        <a:rPr lang="zh-TW" sz="1600" kern="100" smtClean="0">
                          <a:solidFill>
                            <a:schemeClr val="dk1"/>
                          </a:solidFill>
                          <a:effectLst/>
                          <a:latin typeface="標楷體" pitchFamily="65" charset="-120"/>
                          <a:ea typeface="標楷體" pitchFamily="65" charset="-120"/>
                          <a:cs typeface="+mn-cs"/>
                        </a:rPr>
                        <a:t>系</a:t>
                      </a:r>
                      <a:endParaRPr lang="zh-TW" sz="1600" kern="100" dirty="0">
                        <a:solidFill>
                          <a:schemeClr val="dk1"/>
                        </a:solidFill>
                        <a:effectLst/>
                        <a:latin typeface="標楷體" pitchFamily="65" charset="-120"/>
                        <a:ea typeface="標楷體" pitchFamily="65" charset="-120"/>
                        <a:cs typeface="+mn-cs"/>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8</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8133">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01</a:t>
                      </a:r>
                      <a:r>
                        <a:rPr lang="en-US" sz="1200" b="1" kern="100" spc="-50" baseline="0" dirty="0" smtClean="0">
                          <a:solidFill>
                            <a:schemeClr val="dk1"/>
                          </a:solidFill>
                          <a:effectLst/>
                          <a:latin typeface="Times New Roman" pitchFamily="18" charset="0"/>
                          <a:ea typeface="+mn-ea"/>
                          <a:cs typeface="Times New Roman" pitchFamily="18" charset="0"/>
                        </a:rPr>
                        <a:t>00</a:t>
                      </a:r>
                      <a:r>
                        <a:rPr lang="en-US" altLang="zh-TW" sz="1200" b="1" kern="100" spc="-50" baseline="0" dirty="0" smtClean="0">
                          <a:solidFill>
                            <a:schemeClr val="dk1"/>
                          </a:solidFill>
                          <a:effectLst/>
                          <a:latin typeface="Times New Roman" pitchFamily="18" charset="0"/>
                          <a:ea typeface="+mn-ea"/>
                          <a:cs typeface="Times New Roman" pitchFamily="18" charset="0"/>
                        </a:rPr>
                        <a:t>9</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TW" altLang="zh-TW" sz="1600" kern="100" dirty="0" smtClean="0">
                          <a:solidFill>
                            <a:schemeClr val="dk1"/>
                          </a:solidFill>
                          <a:effectLst/>
                          <a:latin typeface="標楷體" pitchFamily="65" charset="-120"/>
                          <a:ea typeface="標楷體" pitchFamily="65" charset="-120"/>
                          <a:cs typeface="+mn-cs"/>
                        </a:rPr>
                        <a:t>國立</a:t>
                      </a:r>
                      <a:r>
                        <a:rPr lang="zh-TW" altLang="en-US" sz="1600" kern="100" dirty="0" smtClean="0">
                          <a:solidFill>
                            <a:schemeClr val="dk1"/>
                          </a:solidFill>
                          <a:effectLst/>
                          <a:latin typeface="標楷體" pitchFamily="65" charset="-120"/>
                          <a:ea typeface="標楷體" pitchFamily="65" charset="-120"/>
                          <a:cs typeface="+mn-cs"/>
                        </a:rPr>
                        <a:t>臺北</a:t>
                      </a:r>
                      <a:r>
                        <a:rPr lang="zh-TW" altLang="zh-TW" sz="1600" kern="100" dirty="0" smtClean="0">
                          <a:solidFill>
                            <a:schemeClr val="dk1"/>
                          </a:solidFill>
                          <a:effectLst/>
                          <a:latin typeface="標楷體" pitchFamily="65" charset="-120"/>
                          <a:ea typeface="標楷體" pitchFamily="65" charset="-120"/>
                          <a:cs typeface="+mn-cs"/>
                        </a:rPr>
                        <a:t>科技大學</a:t>
                      </a: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TW" altLang="en-US" sz="1600" kern="100" dirty="0" smtClean="0">
                          <a:solidFill>
                            <a:schemeClr val="dk1"/>
                          </a:solidFill>
                          <a:effectLst/>
                          <a:latin typeface="標楷體" pitchFamily="65" charset="-120"/>
                          <a:ea typeface="標楷體" pitchFamily="65" charset="-120"/>
                          <a:cs typeface="+mn-cs"/>
                        </a:rPr>
                        <a:t>機械工程</a:t>
                      </a:r>
                      <a:r>
                        <a:rPr lang="zh-TW" altLang="zh-TW" sz="1600" kern="100" dirty="0" smtClean="0">
                          <a:solidFill>
                            <a:schemeClr val="dk1"/>
                          </a:solidFill>
                          <a:effectLst/>
                          <a:latin typeface="標楷體" pitchFamily="65" charset="-120"/>
                          <a:ea typeface="標楷體" pitchFamily="65" charset="-120"/>
                          <a:cs typeface="+mn-cs"/>
                        </a:rPr>
                        <a:t>系</a:t>
                      </a:r>
                      <a:r>
                        <a:rPr lang="zh-TW" altLang="en-US" sz="1600" kern="100" dirty="0" smtClean="0">
                          <a:solidFill>
                            <a:schemeClr val="dk1"/>
                          </a:solidFill>
                          <a:effectLst/>
                          <a:latin typeface="標楷體" pitchFamily="65" charset="-120"/>
                          <a:ea typeface="標楷體" pitchFamily="65" charset="-120"/>
                          <a:cs typeface="+mn-cs"/>
                        </a:rPr>
                        <a:t>精密機電組</a:t>
                      </a:r>
                      <a:endParaRPr lang="zh-TW" altLang="zh-TW" sz="1600" kern="100" dirty="0" smtClean="0">
                        <a:solidFill>
                          <a:schemeClr val="dk1"/>
                        </a:solidFill>
                        <a:effectLst/>
                        <a:latin typeface="標楷體" pitchFamily="65" charset="-120"/>
                        <a:ea typeface="標楷體" pitchFamily="65" charset="-120"/>
                        <a:cs typeface="+mn-cs"/>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13</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69112">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01</a:t>
                      </a:r>
                      <a:r>
                        <a:rPr lang="en-US" sz="1200" b="1" kern="100" spc="-50" baseline="0" dirty="0" smtClean="0">
                          <a:solidFill>
                            <a:schemeClr val="dk1"/>
                          </a:solidFill>
                          <a:effectLst/>
                          <a:latin typeface="Times New Roman" pitchFamily="18" charset="0"/>
                          <a:ea typeface="+mn-ea"/>
                          <a:cs typeface="Times New Roman" pitchFamily="18" charset="0"/>
                        </a:rPr>
                        <a:t>0</a:t>
                      </a:r>
                      <a:r>
                        <a:rPr lang="en-US" altLang="zh-TW" sz="1200" b="1" kern="100" spc="-50" baseline="0" dirty="0" smtClean="0">
                          <a:solidFill>
                            <a:schemeClr val="dk1"/>
                          </a:solidFill>
                          <a:effectLst/>
                          <a:latin typeface="Times New Roman" pitchFamily="18" charset="0"/>
                          <a:ea typeface="+mn-ea"/>
                          <a:cs typeface="Times New Roman" pitchFamily="18" charset="0"/>
                        </a:rPr>
                        <a:t>10</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TW" altLang="zh-TW" sz="1600" kern="100" smtClean="0">
                          <a:solidFill>
                            <a:schemeClr val="dk1"/>
                          </a:solidFill>
                          <a:effectLst/>
                          <a:latin typeface="標楷體" pitchFamily="65" charset="-120"/>
                          <a:ea typeface="標楷體" pitchFamily="65" charset="-120"/>
                          <a:cs typeface="+mn-cs"/>
                        </a:rPr>
                        <a:t>國立</a:t>
                      </a:r>
                      <a:r>
                        <a:rPr lang="zh-TW" altLang="en-US" sz="1600" kern="100" smtClean="0">
                          <a:solidFill>
                            <a:schemeClr val="dk1"/>
                          </a:solidFill>
                          <a:effectLst/>
                          <a:latin typeface="標楷體" pitchFamily="65" charset="-120"/>
                          <a:ea typeface="標楷體" pitchFamily="65" charset="-120"/>
                          <a:cs typeface="+mn-cs"/>
                        </a:rPr>
                        <a:t>臺北</a:t>
                      </a:r>
                      <a:r>
                        <a:rPr lang="zh-TW" altLang="zh-TW" sz="1600" kern="100" smtClean="0">
                          <a:solidFill>
                            <a:schemeClr val="dk1"/>
                          </a:solidFill>
                          <a:effectLst/>
                          <a:latin typeface="標楷體" pitchFamily="65" charset="-120"/>
                          <a:ea typeface="標楷體" pitchFamily="65" charset="-120"/>
                          <a:cs typeface="+mn-cs"/>
                        </a:rPr>
                        <a:t>科技大學</a:t>
                      </a:r>
                      <a:endParaRPr lang="zh-TW" altLang="zh-TW" sz="1600" kern="100" dirty="0" smtClean="0">
                        <a:solidFill>
                          <a:schemeClr val="dk1"/>
                        </a:solidFill>
                        <a:effectLst/>
                        <a:latin typeface="標楷體" pitchFamily="65" charset="-120"/>
                        <a:ea typeface="標楷體" pitchFamily="65" charset="-120"/>
                        <a:cs typeface="+mn-cs"/>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TW" altLang="en-US" sz="1600" kern="100" dirty="0" smtClean="0">
                          <a:solidFill>
                            <a:schemeClr val="dk1"/>
                          </a:solidFill>
                          <a:effectLst/>
                          <a:latin typeface="標楷體" pitchFamily="65" charset="-120"/>
                          <a:ea typeface="標楷體" pitchFamily="65" charset="-120"/>
                          <a:cs typeface="+mn-cs"/>
                        </a:rPr>
                        <a:t>機械工程</a:t>
                      </a:r>
                      <a:r>
                        <a:rPr lang="zh-TW" altLang="zh-TW" sz="1600" kern="100" dirty="0" smtClean="0">
                          <a:solidFill>
                            <a:schemeClr val="dk1"/>
                          </a:solidFill>
                          <a:effectLst/>
                          <a:latin typeface="標楷體" pitchFamily="65" charset="-120"/>
                          <a:ea typeface="標楷體" pitchFamily="65" charset="-120"/>
                          <a:cs typeface="+mn-cs"/>
                        </a:rPr>
                        <a:t>系</a:t>
                      </a:r>
                      <a:r>
                        <a:rPr lang="zh-TW" altLang="en-US" sz="1600" kern="100" dirty="0" smtClean="0">
                          <a:solidFill>
                            <a:schemeClr val="dk1"/>
                          </a:solidFill>
                          <a:effectLst/>
                          <a:latin typeface="標楷體" pitchFamily="65" charset="-120"/>
                          <a:ea typeface="標楷體" pitchFamily="65" charset="-120"/>
                          <a:cs typeface="+mn-cs"/>
                        </a:rPr>
                        <a:t>精密設計組</a:t>
                      </a:r>
                      <a:endParaRPr lang="zh-TW" altLang="zh-TW" sz="1600" kern="100" dirty="0" smtClean="0">
                        <a:solidFill>
                          <a:schemeClr val="dk1"/>
                        </a:solidFill>
                        <a:effectLst/>
                        <a:latin typeface="標楷體" pitchFamily="65" charset="-120"/>
                        <a:ea typeface="標楷體" pitchFamily="65" charset="-120"/>
                        <a:cs typeface="+mn-cs"/>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13</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bl>
          </a:graphicData>
        </a:graphic>
      </p:graphicFrame>
      <p:sp>
        <p:nvSpPr>
          <p:cNvPr id="12" name="矩形 11"/>
          <p:cNvSpPr/>
          <p:nvPr/>
        </p:nvSpPr>
        <p:spPr>
          <a:xfrm>
            <a:off x="376315" y="2783822"/>
            <a:ext cx="4680520" cy="3528392"/>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13" name="矩形 12"/>
          <p:cNvSpPr/>
          <p:nvPr/>
        </p:nvSpPr>
        <p:spPr>
          <a:xfrm>
            <a:off x="5626822" y="1919726"/>
            <a:ext cx="457346" cy="4425097"/>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15" name="矩形 14"/>
          <p:cNvSpPr/>
          <p:nvPr/>
        </p:nvSpPr>
        <p:spPr>
          <a:xfrm>
            <a:off x="5056835" y="1681701"/>
            <a:ext cx="569987" cy="4663122"/>
          </a:xfrm>
          <a:prstGeom prst="rect">
            <a:avLst/>
          </a:prstGeom>
          <a:no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Tree>
    <p:extLst>
      <p:ext uri="{BB962C8B-B14F-4D97-AF65-F5344CB8AC3E}">
        <p14:creationId xmlns:p14="http://schemas.microsoft.com/office/powerpoint/2010/main" xmlns="" val="60370202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文字方塊 5"/>
          <p:cNvSpPr txBox="1">
            <a:spLocks noChangeArrowheads="1"/>
          </p:cNvSpPr>
          <p:nvPr/>
        </p:nvSpPr>
        <p:spPr bwMode="auto">
          <a:xfrm>
            <a:off x="295945" y="1135037"/>
            <a:ext cx="5095725" cy="461665"/>
          </a:xfrm>
          <a:prstGeom prst="rect">
            <a:avLst/>
          </a:prstGeom>
          <a:noFill/>
          <a:ln w="9525">
            <a:noFill/>
            <a:miter lim="800000"/>
            <a:headEnd/>
            <a:tailEnd/>
          </a:ln>
        </p:spPr>
        <p:txBody>
          <a:bodyPr wrap="square">
            <a:spAutoFit/>
          </a:bodyPr>
          <a:lstStyle/>
          <a:p>
            <a:r>
              <a:rPr lang="zh-TW" altLang="en-US" sz="2400" smtClean="0">
                <a:latin typeface="Times New Roman" pitchFamily="18" charset="0"/>
                <a:ea typeface="標楷體" pitchFamily="65" charset="-120"/>
                <a:cs typeface="Times New Roman" pitchFamily="18" charset="0"/>
              </a:rPr>
              <a:t>例：</a:t>
            </a:r>
            <a:r>
              <a:rPr lang="en-US" altLang="zh-TW" sz="2400" smtClean="0">
                <a:latin typeface="Times New Roman" pitchFamily="18" charset="0"/>
                <a:ea typeface="標楷體" pitchFamily="65" charset="-120"/>
                <a:cs typeface="Times New Roman" pitchFamily="18" charset="0"/>
              </a:rPr>
              <a:t>53</a:t>
            </a:r>
            <a:r>
              <a:rPr lang="zh-TW" altLang="en-US" sz="2400" dirty="0" smtClean="0">
                <a:latin typeface="Times New Roman" pitchFamily="18" charset="0"/>
                <a:ea typeface="標楷體" pitchFamily="65" charset="-120"/>
                <a:cs typeface="Times New Roman" pitchFamily="18" charset="0"/>
              </a:rPr>
              <a:t>商管外語群</a:t>
            </a:r>
            <a:r>
              <a:rPr lang="en-US" altLang="zh-TW" sz="2400" dirty="0" smtClean="0">
                <a:latin typeface="Times New Roman" pitchFamily="18" charset="0"/>
                <a:ea typeface="標楷體" pitchFamily="65" charset="-120"/>
                <a:cs typeface="Times New Roman" pitchFamily="18" charset="0"/>
              </a:rPr>
              <a:t>(</a:t>
            </a:r>
            <a:r>
              <a:rPr lang="zh-TW" altLang="en-US" sz="2400" dirty="0" smtClean="0">
                <a:latin typeface="Times New Roman" pitchFamily="18" charset="0"/>
                <a:ea typeface="標楷體" pitchFamily="65" charset="-120"/>
                <a:cs typeface="Times New Roman" pitchFamily="18" charset="0"/>
              </a:rPr>
              <a:t>一</a:t>
            </a:r>
            <a:r>
              <a:rPr lang="en-US" altLang="zh-TW" sz="2400" dirty="0" smtClean="0">
                <a:latin typeface="Times New Roman" pitchFamily="18" charset="0"/>
                <a:ea typeface="標楷體" pitchFamily="65" charset="-120"/>
                <a:cs typeface="Times New Roman" pitchFamily="18" charset="0"/>
              </a:rPr>
              <a:t>)</a:t>
            </a:r>
            <a:r>
              <a:rPr lang="zh-TW" altLang="en-US" sz="2400" b="1" dirty="0" smtClean="0">
                <a:solidFill>
                  <a:srgbClr val="0000CC"/>
                </a:solidFill>
                <a:effectLst>
                  <a:outerShdw blurRad="38100" dist="38100" dir="2700000" algn="tl">
                    <a:srgbClr val="000000">
                      <a:alpha val="43137"/>
                    </a:srgbClr>
                  </a:outerShdw>
                </a:effectLst>
                <a:latin typeface="Times New Roman" pitchFamily="18" charset="0"/>
                <a:ea typeface="標楷體" pitchFamily="65" charset="-120"/>
                <a:cs typeface="Times New Roman" pitchFamily="18" charset="0"/>
              </a:rPr>
              <a:t>跨群</a:t>
            </a:r>
            <a:r>
              <a:rPr lang="en-US" altLang="zh-TW" sz="2400" b="1" dirty="0" smtClean="0">
                <a:solidFill>
                  <a:srgbClr val="0000CC"/>
                </a:solidFill>
                <a:effectLst>
                  <a:outerShdw blurRad="38100" dist="38100" dir="2700000" algn="tl">
                    <a:srgbClr val="000000">
                      <a:alpha val="43137"/>
                    </a:srgbClr>
                  </a:outerShdw>
                </a:effectLst>
                <a:latin typeface="Times New Roman" pitchFamily="18" charset="0"/>
                <a:ea typeface="標楷體" pitchFamily="65" charset="-120"/>
                <a:cs typeface="Times New Roman" pitchFamily="18" charset="0"/>
              </a:rPr>
              <a:t>(</a:t>
            </a:r>
            <a:r>
              <a:rPr lang="zh-TW" altLang="en-US" sz="2400" b="1" dirty="0" smtClean="0">
                <a:solidFill>
                  <a:srgbClr val="0000CC"/>
                </a:solidFill>
                <a:effectLst>
                  <a:outerShdw blurRad="38100" dist="38100" dir="2700000" algn="tl">
                    <a:srgbClr val="000000">
                      <a:alpha val="43137"/>
                    </a:srgbClr>
                  </a:outerShdw>
                </a:effectLst>
                <a:latin typeface="Times New Roman" pitchFamily="18" charset="0"/>
                <a:ea typeface="標楷體" pitchFamily="65" charset="-120"/>
                <a:cs typeface="Times New Roman" pitchFamily="18" charset="0"/>
              </a:rPr>
              <a:t>類</a:t>
            </a:r>
            <a:r>
              <a:rPr lang="en-US" altLang="zh-TW" sz="2400" b="1" dirty="0" smtClean="0">
                <a:solidFill>
                  <a:srgbClr val="0000CC"/>
                </a:solidFill>
                <a:effectLst>
                  <a:outerShdw blurRad="38100" dist="38100" dir="2700000" algn="tl">
                    <a:srgbClr val="000000">
                      <a:alpha val="43137"/>
                    </a:srgbClr>
                  </a:outerShdw>
                </a:effectLst>
                <a:latin typeface="Times New Roman" pitchFamily="18" charset="0"/>
                <a:ea typeface="標楷體" pitchFamily="65" charset="-120"/>
                <a:cs typeface="Times New Roman" pitchFamily="18" charset="0"/>
              </a:rPr>
              <a:t>)</a:t>
            </a:r>
            <a:r>
              <a:rPr lang="zh-TW" altLang="en-US" sz="2400" b="1" dirty="0" smtClean="0">
                <a:solidFill>
                  <a:srgbClr val="0000CC"/>
                </a:solidFill>
                <a:effectLst>
                  <a:outerShdw blurRad="38100" dist="38100" dir="2700000" algn="tl">
                    <a:srgbClr val="000000">
                      <a:alpha val="43137"/>
                    </a:srgbClr>
                  </a:outerShdw>
                </a:effectLst>
                <a:latin typeface="Times New Roman" pitchFamily="18" charset="0"/>
                <a:ea typeface="標楷體" pitchFamily="65" charset="-120"/>
                <a:cs typeface="Times New Roman" pitchFamily="18" charset="0"/>
              </a:rPr>
              <a:t>考生</a:t>
            </a:r>
            <a:endParaRPr lang="zh-TW" altLang="en-US" sz="2400" b="1" dirty="0">
              <a:solidFill>
                <a:srgbClr val="0000CC"/>
              </a:solidFill>
              <a:effectLst>
                <a:outerShdw blurRad="38100" dist="38100" dir="2700000" algn="tl">
                  <a:srgbClr val="000000">
                    <a:alpha val="43137"/>
                  </a:srgbClr>
                </a:outerShdw>
              </a:effectLst>
              <a:latin typeface="Times New Roman" pitchFamily="18" charset="0"/>
              <a:ea typeface="標楷體" pitchFamily="65" charset="-120"/>
              <a:cs typeface="Times New Roman" pitchFamily="18" charset="0"/>
            </a:endParaRPr>
          </a:p>
        </p:txBody>
      </p:sp>
      <p:sp>
        <p:nvSpPr>
          <p:cNvPr id="32771" name="標題 1"/>
          <p:cNvSpPr>
            <a:spLocks noGrp="1"/>
          </p:cNvSpPr>
          <p:nvPr>
            <p:ph type="title"/>
          </p:nvPr>
        </p:nvSpPr>
        <p:spPr>
          <a:xfrm>
            <a:off x="395288" y="260350"/>
            <a:ext cx="8064500" cy="633413"/>
          </a:xfrm>
        </p:spPr>
        <p:txBody>
          <a:bodyPr/>
          <a:lstStyle/>
          <a:p>
            <a:r>
              <a:rPr lang="zh-TW" altLang="en-US" dirty="0" smtClean="0">
                <a:latin typeface="標楷體" pitchFamily="65" charset="-120"/>
                <a:ea typeface="標楷體" pitchFamily="65" charset="-120"/>
              </a:rPr>
              <a:t>三、招生作業說明</a:t>
            </a:r>
            <a:r>
              <a:rPr lang="en-US" altLang="zh-TW" dirty="0" smtClean="0">
                <a:latin typeface="標楷體" pitchFamily="65" charset="-120"/>
                <a:ea typeface="標楷體" pitchFamily="65" charset="-120"/>
              </a:rPr>
              <a:t>(</a:t>
            </a:r>
            <a:r>
              <a:rPr lang="zh-TW" altLang="en-US" dirty="0">
                <a:latin typeface="標楷體" pitchFamily="65" charset="-120"/>
                <a:ea typeface="標楷體" pitchFamily="65" charset="-120"/>
              </a:rPr>
              <a:t>六</a:t>
            </a:r>
            <a:r>
              <a:rPr lang="en-US" altLang="zh-TW" dirty="0" smtClean="0">
                <a:latin typeface="標楷體" pitchFamily="65" charset="-120"/>
                <a:ea typeface="標楷體" pitchFamily="65" charset="-120"/>
              </a:rPr>
              <a:t>)-</a:t>
            </a:r>
            <a:r>
              <a:rPr lang="zh-TW" altLang="en-US" b="1" dirty="0" smtClean="0">
                <a:solidFill>
                  <a:srgbClr val="FF0000"/>
                </a:solidFill>
                <a:latin typeface="標楷體" pitchFamily="65" charset="-120"/>
                <a:ea typeface="標楷體" pitchFamily="65" charset="-120"/>
                <a:cs typeface="Times New Roman" pitchFamily="18" charset="0"/>
              </a:rPr>
              <a:t>網路選填登記志願</a:t>
            </a:r>
            <a:r>
              <a:rPr lang="en-US" altLang="zh-TW" b="1" dirty="0" smtClean="0">
                <a:solidFill>
                  <a:srgbClr val="FF0000"/>
                </a:solidFill>
                <a:latin typeface="標楷體" pitchFamily="65" charset="-120"/>
                <a:ea typeface="標楷體" pitchFamily="65" charset="-120"/>
                <a:cs typeface="Times New Roman" pitchFamily="18" charset="0"/>
              </a:rPr>
              <a:t>(</a:t>
            </a:r>
            <a:r>
              <a:rPr lang="en-US" altLang="zh-TW" b="1" dirty="0">
                <a:solidFill>
                  <a:srgbClr val="FF0000"/>
                </a:solidFill>
                <a:latin typeface="Times New Roman" panose="02020603050405020304" pitchFamily="18" charset="0"/>
                <a:ea typeface="標楷體" pitchFamily="65" charset="-120"/>
                <a:cs typeface="Times New Roman" panose="02020603050405020304" pitchFamily="18" charset="0"/>
              </a:rPr>
              <a:t>5</a:t>
            </a:r>
            <a:r>
              <a:rPr lang="en-US" altLang="zh-TW" b="1" dirty="0" smtClean="0">
                <a:solidFill>
                  <a:srgbClr val="FF0000"/>
                </a:solidFill>
                <a:latin typeface="Times New Roman" panose="02020603050405020304" pitchFamily="18" charset="0"/>
                <a:ea typeface="標楷體" pitchFamily="65" charset="-120"/>
                <a:cs typeface="Times New Roman" panose="02020603050405020304" pitchFamily="18" charset="0"/>
              </a:rPr>
              <a:t>/7</a:t>
            </a:r>
            <a:r>
              <a:rPr lang="en-US" altLang="zh-TW" b="1" dirty="0" smtClean="0">
                <a:solidFill>
                  <a:srgbClr val="FF0000"/>
                </a:solidFill>
                <a:latin typeface="標楷體" pitchFamily="65" charset="-120"/>
                <a:ea typeface="標楷體" pitchFamily="65" charset="-120"/>
                <a:cs typeface="Times New Roman" pitchFamily="18" charset="0"/>
              </a:rPr>
              <a:t>)</a:t>
            </a:r>
            <a:endParaRPr lang="zh-TW" altLang="en-US" dirty="0" smtClean="0"/>
          </a:p>
        </p:txBody>
      </p:sp>
      <p:sp>
        <p:nvSpPr>
          <p:cNvPr id="32772" name="標題 1"/>
          <p:cNvSpPr txBox="1">
            <a:spLocks/>
          </p:cNvSpPr>
          <p:nvPr/>
        </p:nvSpPr>
        <p:spPr bwMode="auto">
          <a:xfrm>
            <a:off x="6795813" y="1114449"/>
            <a:ext cx="1152525" cy="482253"/>
          </a:xfrm>
          <a:prstGeom prst="rect">
            <a:avLst/>
          </a:prstGeom>
          <a:noFill/>
          <a:ln w="9525">
            <a:noFill/>
            <a:miter lim="800000"/>
            <a:headEnd/>
            <a:tailEnd/>
          </a:ln>
        </p:spPr>
        <p:txBody>
          <a:bodyPr anchor="ctr"/>
          <a:lstStyle/>
          <a:p>
            <a:pPr eaLnBrk="0" hangingPunct="0"/>
            <a:r>
              <a:rPr lang="zh-TW" altLang="en-US" sz="2800" dirty="0" smtClean="0">
                <a:solidFill>
                  <a:schemeClr val="tx2"/>
                </a:solidFill>
                <a:latin typeface="標楷體" pitchFamily="65" charset="-120"/>
                <a:ea typeface="標楷體" pitchFamily="65" charset="-120"/>
              </a:rPr>
              <a:t>範例</a:t>
            </a:r>
            <a:r>
              <a:rPr lang="en-US" altLang="zh-TW" sz="2800" dirty="0">
                <a:solidFill>
                  <a:schemeClr val="tx2"/>
                </a:solidFill>
                <a:latin typeface="Times New Roman" panose="02020603050405020304" pitchFamily="18" charset="0"/>
                <a:ea typeface="標楷體" pitchFamily="65" charset="-120"/>
                <a:cs typeface="Times New Roman" panose="02020603050405020304" pitchFamily="18" charset="0"/>
              </a:rPr>
              <a:t>3</a:t>
            </a:r>
            <a:endParaRPr lang="zh-TW" altLang="en-US" sz="2800" dirty="0">
              <a:solidFill>
                <a:schemeClr val="tx2"/>
              </a:solidFill>
              <a:latin typeface="Times New Roman" panose="02020603050405020304" pitchFamily="18" charset="0"/>
              <a:ea typeface="標楷體" pitchFamily="65" charset="-120"/>
              <a:cs typeface="Times New Roman" panose="02020603050405020304" pitchFamily="18" charset="0"/>
            </a:endParaRPr>
          </a:p>
        </p:txBody>
      </p:sp>
      <p:graphicFrame>
        <p:nvGraphicFramePr>
          <p:cNvPr id="9" name="表格 8"/>
          <p:cNvGraphicFramePr>
            <a:graphicFrameLocks noGrp="1"/>
          </p:cNvGraphicFramePr>
          <p:nvPr>
            <p:extLst>
              <p:ext uri="{D42A27DB-BD31-4B8C-83A1-F6EECF244321}">
                <p14:modId xmlns:p14="http://schemas.microsoft.com/office/powerpoint/2010/main" xmlns="" val="1306101066"/>
              </p:ext>
            </p:extLst>
          </p:nvPr>
        </p:nvGraphicFramePr>
        <p:xfrm>
          <a:off x="419074" y="1700808"/>
          <a:ext cx="7753325" cy="4320480"/>
        </p:xfrm>
        <a:graphic>
          <a:graphicData uri="http://schemas.openxmlformats.org/drawingml/2006/table">
            <a:tbl>
              <a:tblPr>
                <a:tableStyleId>{5C22544A-7EE6-4342-B048-85BDC9FD1C3A}</a:tableStyleId>
              </a:tblPr>
              <a:tblGrid>
                <a:gridCol w="421908"/>
                <a:gridCol w="507762"/>
                <a:gridCol w="1780230"/>
                <a:gridCol w="1731325"/>
                <a:gridCol w="526925"/>
                <a:gridCol w="376375"/>
                <a:gridCol w="376375"/>
                <a:gridCol w="301100"/>
                <a:gridCol w="752750"/>
                <a:gridCol w="451650"/>
                <a:gridCol w="526925"/>
              </a:tblGrid>
              <a:tr h="277373">
                <a:tc rowSpan="2">
                  <a:txBody>
                    <a:bodyPr/>
                    <a:lstStyle/>
                    <a:p>
                      <a:pPr marL="0" algn="ctr" defTabSz="914400" rtl="0" eaLnBrk="1" fontAlgn="ctr" latinLnBrk="0" hangingPunct="1">
                        <a:lnSpc>
                          <a:spcPts val="1700"/>
                        </a:lnSpc>
                        <a:spcAft>
                          <a:spcPts val="0"/>
                        </a:spcAft>
                      </a:pPr>
                      <a:r>
                        <a:rPr lang="zh-TW" altLang="en-US" sz="1600" kern="100" dirty="0" smtClean="0">
                          <a:solidFill>
                            <a:schemeClr val="dk1"/>
                          </a:solidFill>
                          <a:effectLst/>
                          <a:latin typeface="Times New Roman" pitchFamily="18" charset="0"/>
                          <a:ea typeface="標楷體" pitchFamily="65" charset="-120"/>
                          <a:cs typeface="Times New Roman" pitchFamily="18" charset="0"/>
                        </a:rPr>
                        <a:t>群</a:t>
                      </a:r>
                      <a:endParaRPr lang="en-US" altLang="zh-TW" sz="1600" kern="100" dirty="0" smtClean="0">
                        <a:solidFill>
                          <a:schemeClr val="dk1"/>
                        </a:solidFill>
                        <a:effectLst/>
                        <a:latin typeface="Times New Roman" pitchFamily="18" charset="0"/>
                        <a:ea typeface="標楷體" pitchFamily="65" charset="-120"/>
                        <a:cs typeface="Times New Roman" pitchFamily="18" charset="0"/>
                      </a:endParaRPr>
                    </a:p>
                    <a:p>
                      <a:pPr marL="0" algn="ctr" defTabSz="914400" rtl="0" eaLnBrk="1" fontAlgn="ctr" latinLnBrk="0" hangingPunct="1">
                        <a:lnSpc>
                          <a:spcPts val="1700"/>
                        </a:lnSpc>
                        <a:spcAft>
                          <a:spcPts val="0"/>
                        </a:spcAft>
                      </a:pPr>
                      <a:r>
                        <a:rPr lang="zh-TW" altLang="en-US" sz="1600" kern="100" dirty="0" smtClean="0">
                          <a:solidFill>
                            <a:schemeClr val="dk1"/>
                          </a:solidFill>
                          <a:effectLst/>
                          <a:latin typeface="Times New Roman" pitchFamily="18" charset="0"/>
                          <a:ea typeface="標楷體" pitchFamily="65" charset="-120"/>
                          <a:cs typeface="Times New Roman" pitchFamily="18" charset="0"/>
                        </a:rPr>
                        <a:t>類</a:t>
                      </a:r>
                      <a:endParaRPr lang="en-US" altLang="zh-TW" sz="1600" kern="100" dirty="0" smtClean="0">
                        <a:solidFill>
                          <a:schemeClr val="dk1"/>
                        </a:solidFill>
                        <a:effectLst/>
                        <a:latin typeface="Times New Roman" pitchFamily="18" charset="0"/>
                        <a:ea typeface="標楷體" pitchFamily="65" charset="-120"/>
                        <a:cs typeface="Times New Roman" pitchFamily="18" charset="0"/>
                      </a:endParaRPr>
                    </a:p>
                    <a:p>
                      <a:pPr marL="0" algn="ctr" defTabSz="914400" rtl="0" eaLnBrk="1" fontAlgn="ctr" latinLnBrk="0" hangingPunct="1">
                        <a:lnSpc>
                          <a:spcPts val="1700"/>
                        </a:lnSpc>
                        <a:spcAft>
                          <a:spcPts val="0"/>
                        </a:spcAft>
                      </a:pPr>
                      <a:r>
                        <a:rPr lang="zh-TW" altLang="en-US" sz="1600" kern="100" dirty="0" smtClean="0">
                          <a:solidFill>
                            <a:schemeClr val="dk1"/>
                          </a:solidFill>
                          <a:effectLst/>
                          <a:latin typeface="Times New Roman" pitchFamily="18" charset="0"/>
                          <a:ea typeface="標楷體" pitchFamily="65" charset="-120"/>
                          <a:cs typeface="Times New Roman" pitchFamily="18" charset="0"/>
                        </a:rPr>
                        <a:t>別</a:t>
                      </a:r>
                      <a:endParaRPr lang="zh-TW" sz="1600" kern="100" dirty="0">
                        <a:solidFill>
                          <a:schemeClr val="dk1"/>
                        </a:solidFill>
                        <a:effectLst/>
                        <a:latin typeface="Times New Roman" pitchFamily="18" charset="0"/>
                        <a:ea typeface="標楷體" pitchFamily="65" charset="-120"/>
                        <a:cs typeface="Times New Roman" pitchFamily="18" charset="0"/>
                      </a:endParaRPr>
                    </a:p>
                  </a:txBody>
                  <a:tcPr marL="17781" marR="17781" marT="0" marB="0" anchor="ctr">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a:txBody>
                    <a:bodyPr/>
                    <a:lstStyle/>
                    <a:p>
                      <a:pPr algn="ctr" fontAlgn="ctr">
                        <a:spcAft>
                          <a:spcPts val="0"/>
                        </a:spcAft>
                      </a:pPr>
                      <a:r>
                        <a:rPr lang="zh-TW" sz="1400" kern="100" dirty="0">
                          <a:effectLst/>
                          <a:latin typeface="標楷體" pitchFamily="65" charset="-120"/>
                          <a:ea typeface="標楷體" pitchFamily="65" charset="-120"/>
                        </a:rPr>
                        <a:t>志願</a:t>
                      </a:r>
                      <a:endParaRPr lang="zh-TW" sz="2400" kern="100" dirty="0">
                        <a:effectLst/>
                        <a:latin typeface="標楷體" pitchFamily="65" charset="-120"/>
                        <a:ea typeface="標楷體" pitchFamily="65" charset="-120"/>
                      </a:endParaRPr>
                    </a:p>
                    <a:p>
                      <a:pPr algn="ctr" fontAlgn="ctr">
                        <a:spcAft>
                          <a:spcPts val="0"/>
                        </a:spcAft>
                      </a:pPr>
                      <a:r>
                        <a:rPr lang="zh-TW" sz="1400" kern="100" dirty="0">
                          <a:effectLst/>
                          <a:latin typeface="標楷體" pitchFamily="65" charset="-120"/>
                          <a:ea typeface="標楷體" pitchFamily="65" charset="-120"/>
                        </a:rPr>
                        <a:t>代碼</a:t>
                      </a:r>
                      <a:endParaRPr lang="zh-TW" sz="24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a:txBody>
                    <a:bodyPr/>
                    <a:lstStyle/>
                    <a:p>
                      <a:pPr algn="ctr" fontAlgn="ctr">
                        <a:spcAft>
                          <a:spcPts val="0"/>
                        </a:spcAft>
                      </a:pPr>
                      <a:r>
                        <a:rPr lang="zh-TW" sz="1600" kern="100" dirty="0">
                          <a:effectLst/>
                          <a:latin typeface="標楷體" pitchFamily="65" charset="-120"/>
                          <a:ea typeface="標楷體" pitchFamily="65" charset="-120"/>
                        </a:rPr>
                        <a:t>學校名稱</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a:txBody>
                    <a:bodyPr/>
                    <a:lstStyle/>
                    <a:p>
                      <a:pPr algn="ctr" fontAlgn="ctr">
                        <a:spcAft>
                          <a:spcPts val="0"/>
                        </a:spcAft>
                      </a:pPr>
                      <a:r>
                        <a:rPr lang="zh-TW" sz="1600" kern="100" dirty="0" smtClean="0">
                          <a:effectLst/>
                          <a:latin typeface="標楷體" pitchFamily="65" charset="-120"/>
                          <a:ea typeface="標楷體" pitchFamily="65" charset="-120"/>
                        </a:rPr>
                        <a:t>系科</a:t>
                      </a:r>
                      <a:r>
                        <a:rPr lang="en-US" altLang="zh-TW" sz="1600" kern="100" dirty="0" smtClean="0">
                          <a:effectLst/>
                          <a:latin typeface="標楷體" pitchFamily="65" charset="-120"/>
                          <a:ea typeface="標楷體" pitchFamily="65" charset="-120"/>
                        </a:rPr>
                        <a:t>(</a:t>
                      </a:r>
                      <a:r>
                        <a:rPr lang="zh-TW" sz="1600" kern="100" dirty="0" smtClean="0">
                          <a:effectLst/>
                          <a:latin typeface="標楷體" pitchFamily="65" charset="-120"/>
                          <a:ea typeface="標楷體" pitchFamily="65" charset="-120"/>
                        </a:rPr>
                        <a:t>組</a:t>
                      </a:r>
                      <a:r>
                        <a:rPr lang="en-US" altLang="zh-TW" sz="1600" kern="100" dirty="0" smtClean="0">
                          <a:effectLst/>
                          <a:latin typeface="標楷體" pitchFamily="65" charset="-120"/>
                          <a:ea typeface="標楷體" pitchFamily="65" charset="-120"/>
                        </a:rPr>
                        <a:t>)</a:t>
                      </a:r>
                      <a:r>
                        <a:rPr lang="zh-TW" altLang="en-US" sz="1600" kern="100" dirty="0" smtClean="0">
                          <a:effectLst/>
                          <a:latin typeface="標楷體" pitchFamily="65" charset="-120"/>
                          <a:ea typeface="標楷體" pitchFamily="65" charset="-120"/>
                        </a:rPr>
                        <a:t>、學程</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rowSpan="2">
                  <a:txBody>
                    <a:bodyPr/>
                    <a:lstStyle/>
                    <a:p>
                      <a:pPr algn="ctr" fontAlgn="ctr">
                        <a:spcAft>
                          <a:spcPts val="0"/>
                        </a:spcAft>
                      </a:pPr>
                      <a:r>
                        <a:rPr lang="zh-TW" sz="1200" kern="100" dirty="0">
                          <a:effectLst/>
                          <a:latin typeface="標楷體" pitchFamily="65" charset="-120"/>
                          <a:ea typeface="標楷體" pitchFamily="65" charset="-120"/>
                        </a:rPr>
                        <a:t>一般生</a:t>
                      </a:r>
                      <a:endParaRPr lang="zh-TW" sz="2000" kern="100" dirty="0">
                        <a:effectLst/>
                        <a:latin typeface="標楷體" pitchFamily="65" charset="-120"/>
                        <a:ea typeface="標楷體" pitchFamily="65" charset="-120"/>
                      </a:endParaRPr>
                    </a:p>
                    <a:p>
                      <a:pPr algn="ctr" fontAlgn="ctr">
                        <a:spcAft>
                          <a:spcPts val="0"/>
                        </a:spcAft>
                      </a:pPr>
                      <a:r>
                        <a:rPr lang="zh-TW" sz="1200" kern="100" dirty="0">
                          <a:effectLst/>
                          <a:latin typeface="標楷體" pitchFamily="65" charset="-120"/>
                          <a:ea typeface="標楷體" pitchFamily="65" charset="-120"/>
                        </a:rPr>
                        <a:t>名</a:t>
                      </a:r>
                      <a:r>
                        <a:rPr lang="en-US" sz="1200" kern="100" dirty="0">
                          <a:effectLst/>
                          <a:latin typeface="標楷體" pitchFamily="65" charset="-120"/>
                          <a:ea typeface="標楷體" pitchFamily="65" charset="-120"/>
                        </a:rPr>
                        <a:t>  </a:t>
                      </a:r>
                      <a:r>
                        <a:rPr lang="zh-TW" sz="1200" kern="100" dirty="0">
                          <a:effectLst/>
                          <a:latin typeface="標楷體" pitchFamily="65" charset="-120"/>
                          <a:ea typeface="標楷體" pitchFamily="65" charset="-120"/>
                        </a:rPr>
                        <a:t>額</a:t>
                      </a:r>
                      <a:endParaRPr lang="zh-TW" sz="20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gridSpan="6">
                  <a:txBody>
                    <a:bodyPr/>
                    <a:lstStyle/>
                    <a:p>
                      <a:pPr algn="ctr" fontAlgn="ctr">
                        <a:spcAft>
                          <a:spcPts val="0"/>
                        </a:spcAft>
                      </a:pPr>
                      <a:r>
                        <a:rPr lang="zh-TW" sz="1600" kern="100" dirty="0">
                          <a:effectLst/>
                          <a:latin typeface="標楷體" pitchFamily="65" charset="-120"/>
                          <a:ea typeface="標楷體" pitchFamily="65" charset="-120"/>
                        </a:rPr>
                        <a:t>外加名額</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44270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ctr" fontAlgn="ctr">
                        <a:spcAft>
                          <a:spcPts val="0"/>
                        </a:spcAft>
                      </a:pPr>
                      <a:r>
                        <a:rPr lang="zh-TW" sz="1200" kern="100" dirty="0">
                          <a:effectLst/>
                          <a:latin typeface="標楷體" pitchFamily="65" charset="-120"/>
                          <a:ea typeface="標楷體" pitchFamily="65" charset="-120"/>
                        </a:rPr>
                        <a:t>原住</a:t>
                      </a:r>
                      <a:endParaRPr lang="zh-TW" sz="2000" kern="100" dirty="0">
                        <a:effectLst/>
                        <a:latin typeface="標楷體" pitchFamily="65" charset="-120"/>
                        <a:ea typeface="標楷體" pitchFamily="65" charset="-120"/>
                      </a:endParaRPr>
                    </a:p>
                    <a:p>
                      <a:pPr algn="ctr" fontAlgn="ctr">
                        <a:spcAft>
                          <a:spcPts val="0"/>
                        </a:spcAft>
                      </a:pPr>
                      <a:r>
                        <a:rPr lang="zh-TW" sz="1200" kern="100" dirty="0">
                          <a:effectLst/>
                          <a:latin typeface="標楷體" pitchFamily="65" charset="-120"/>
                          <a:ea typeface="標楷體" pitchFamily="65" charset="-120"/>
                        </a:rPr>
                        <a:t>民生</a:t>
                      </a:r>
                      <a:endParaRPr lang="zh-TW" sz="20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spcAft>
                          <a:spcPts val="0"/>
                        </a:spcAft>
                      </a:pPr>
                      <a:r>
                        <a:rPr lang="zh-TW" sz="1200" kern="100" dirty="0">
                          <a:effectLst/>
                          <a:latin typeface="標楷體" pitchFamily="65" charset="-120"/>
                          <a:ea typeface="標楷體" pitchFamily="65" charset="-120"/>
                        </a:rPr>
                        <a:t>退伍</a:t>
                      </a:r>
                      <a:endParaRPr lang="zh-TW" sz="2000" kern="100" dirty="0">
                        <a:effectLst/>
                        <a:latin typeface="標楷體" pitchFamily="65" charset="-120"/>
                        <a:ea typeface="標楷體" pitchFamily="65" charset="-120"/>
                      </a:endParaRPr>
                    </a:p>
                    <a:p>
                      <a:pPr algn="ctr" fontAlgn="ctr">
                        <a:spcAft>
                          <a:spcPts val="0"/>
                        </a:spcAft>
                      </a:pPr>
                      <a:r>
                        <a:rPr lang="zh-TW" sz="1200" kern="100" dirty="0">
                          <a:effectLst/>
                          <a:latin typeface="標楷體" pitchFamily="65" charset="-120"/>
                          <a:ea typeface="標楷體" pitchFamily="65" charset="-120"/>
                        </a:rPr>
                        <a:t>軍人</a:t>
                      </a:r>
                      <a:endParaRPr lang="zh-TW" sz="2000" kern="100" dirty="0">
                        <a:effectLst/>
                        <a:latin typeface="標楷體" pitchFamily="65" charset="-120"/>
                        <a:ea typeface="標楷體" pitchFamily="65" charset="-12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spcAft>
                          <a:spcPts val="0"/>
                        </a:spcAft>
                      </a:pPr>
                      <a:r>
                        <a:rPr lang="zh-TW" sz="1200" kern="100" dirty="0">
                          <a:effectLst/>
                          <a:latin typeface="標楷體" pitchFamily="65" charset="-120"/>
                          <a:ea typeface="標楷體" pitchFamily="65" charset="-120"/>
                        </a:rPr>
                        <a:t>僑</a:t>
                      </a:r>
                      <a:endParaRPr lang="zh-TW" sz="2000" kern="100" dirty="0">
                        <a:effectLst/>
                        <a:latin typeface="標楷體" pitchFamily="65" charset="-120"/>
                        <a:ea typeface="標楷體" pitchFamily="65" charset="-120"/>
                      </a:endParaRPr>
                    </a:p>
                    <a:p>
                      <a:pPr algn="ctr" fontAlgn="ctr">
                        <a:spcAft>
                          <a:spcPts val="0"/>
                        </a:spcAft>
                      </a:pPr>
                      <a:r>
                        <a:rPr lang="zh-TW" sz="1200" kern="100" dirty="0">
                          <a:effectLst/>
                          <a:latin typeface="標楷體" pitchFamily="65" charset="-120"/>
                          <a:ea typeface="標楷體" pitchFamily="65" charset="-120"/>
                        </a:rPr>
                        <a:t>生</a:t>
                      </a:r>
                      <a:endParaRPr lang="zh-TW" sz="2000" kern="100" dirty="0">
                        <a:effectLst/>
                        <a:latin typeface="標楷體" pitchFamily="65" charset="-120"/>
                        <a:ea typeface="標楷體" pitchFamily="65" charset="-12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spcAft>
                          <a:spcPts val="0"/>
                        </a:spcAft>
                      </a:pPr>
                      <a:r>
                        <a:rPr lang="zh-TW" sz="1200" kern="100" dirty="0">
                          <a:effectLst/>
                          <a:latin typeface="標楷體" pitchFamily="65" charset="-120"/>
                          <a:ea typeface="標楷體" pitchFamily="65" charset="-120"/>
                        </a:rPr>
                        <a:t>境外科技</a:t>
                      </a:r>
                      <a:endParaRPr lang="zh-TW" sz="2000" kern="100" dirty="0">
                        <a:effectLst/>
                        <a:latin typeface="標楷體" pitchFamily="65" charset="-120"/>
                        <a:ea typeface="標楷體" pitchFamily="65" charset="-120"/>
                      </a:endParaRPr>
                    </a:p>
                    <a:p>
                      <a:pPr algn="ctr" fontAlgn="ctr">
                        <a:spcAft>
                          <a:spcPts val="0"/>
                        </a:spcAft>
                      </a:pPr>
                      <a:r>
                        <a:rPr lang="zh-TW" sz="1200" kern="100" dirty="0">
                          <a:effectLst/>
                          <a:latin typeface="標楷體" pitchFamily="65" charset="-120"/>
                          <a:ea typeface="標楷體" pitchFamily="65" charset="-120"/>
                        </a:rPr>
                        <a:t>人才子女</a:t>
                      </a:r>
                      <a:endParaRPr lang="zh-TW" sz="2000" kern="100" dirty="0">
                        <a:effectLst/>
                        <a:latin typeface="標楷體" pitchFamily="65" charset="-120"/>
                        <a:ea typeface="標楷體" pitchFamily="65" charset="-12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spcAft>
                          <a:spcPts val="0"/>
                        </a:spcAft>
                      </a:pPr>
                      <a:r>
                        <a:rPr lang="zh-TW" altLang="en-US" sz="1200" kern="100" dirty="0" smtClean="0">
                          <a:effectLst/>
                          <a:latin typeface="標楷體" pitchFamily="65" charset="-120"/>
                          <a:ea typeface="標楷體" pitchFamily="65" charset="-120"/>
                        </a:rPr>
                        <a:t>蒙藏生</a:t>
                      </a:r>
                      <a:endParaRPr lang="zh-TW" sz="1200" kern="100" dirty="0">
                        <a:effectLst/>
                        <a:latin typeface="標楷體" pitchFamily="65" charset="-120"/>
                        <a:ea typeface="標楷體" pitchFamily="65" charset="-120"/>
                      </a:endParaRPr>
                    </a:p>
                  </a:txBody>
                  <a:tcPr marL="17781" marR="17781"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fontAlgn="ctr">
                        <a:spcAft>
                          <a:spcPts val="0"/>
                        </a:spcAft>
                      </a:pPr>
                      <a:r>
                        <a:rPr lang="zh-TW" altLang="en-US" sz="1200" kern="100" dirty="0" smtClean="0">
                          <a:effectLst/>
                          <a:latin typeface="標楷體" pitchFamily="65" charset="-120"/>
                          <a:ea typeface="標楷體" pitchFamily="65" charset="-120"/>
                        </a:rPr>
                        <a:t>政府派外子女</a:t>
                      </a:r>
                      <a:endParaRPr lang="zh-TW" sz="1200" kern="100" dirty="0">
                        <a:effectLst/>
                        <a:latin typeface="標楷體" pitchFamily="65" charset="-120"/>
                        <a:ea typeface="標楷體" pitchFamily="65" charset="-120"/>
                      </a:endParaRPr>
                    </a:p>
                  </a:txBody>
                  <a:tcPr marL="17781" marR="17781" marT="0"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313450">
                <a:tc rowSpan="6">
                  <a:txBody>
                    <a:bodyPr/>
                    <a:lstStyle/>
                    <a:p>
                      <a:pPr algn="ctr" fontAlgn="ctr">
                        <a:spcAft>
                          <a:spcPts val="0"/>
                        </a:spcAft>
                      </a:pPr>
                      <a:r>
                        <a:rPr lang="en-US" altLang="zh-TW" sz="1800" kern="100" dirty="0" smtClean="0">
                          <a:effectLst/>
                          <a:latin typeface="Times New Roman" pitchFamily="18" charset="0"/>
                          <a:ea typeface="標楷體" pitchFamily="65" charset="-120"/>
                          <a:cs typeface="Times New Roman" pitchFamily="18" charset="0"/>
                        </a:rPr>
                        <a:t>09</a:t>
                      </a:r>
                    </a:p>
                    <a:p>
                      <a:pPr algn="ctr" fontAlgn="ctr">
                        <a:spcAft>
                          <a:spcPts val="0"/>
                        </a:spcAft>
                      </a:pPr>
                      <a:r>
                        <a:rPr lang="zh-TW" altLang="en-US" sz="1800" kern="100" dirty="0" smtClean="0">
                          <a:effectLst/>
                          <a:latin typeface="Times New Roman" pitchFamily="18" charset="0"/>
                          <a:ea typeface="標楷體" pitchFamily="65" charset="-120"/>
                          <a:cs typeface="Times New Roman" pitchFamily="18" charset="0"/>
                        </a:rPr>
                        <a:t>商業管理</a:t>
                      </a:r>
                      <a:endParaRPr lang="en-US" altLang="zh-TW" sz="1800" kern="100" dirty="0" smtClean="0">
                        <a:effectLst/>
                        <a:latin typeface="Times New Roman" pitchFamily="18" charset="0"/>
                        <a:ea typeface="標楷體" pitchFamily="65" charset="-120"/>
                        <a:cs typeface="Times New Roman" pitchFamily="18" charset="0"/>
                      </a:endParaRPr>
                    </a:p>
                    <a:p>
                      <a:pPr algn="ctr" fontAlgn="ctr">
                        <a:spcAft>
                          <a:spcPts val="0"/>
                        </a:spcAft>
                      </a:pPr>
                      <a:r>
                        <a:rPr lang="zh-TW" altLang="en-US" sz="1800" kern="100" dirty="0" smtClean="0">
                          <a:effectLst/>
                          <a:latin typeface="Times New Roman" pitchFamily="18" charset="0"/>
                          <a:ea typeface="標楷體" pitchFamily="65" charset="-120"/>
                          <a:cs typeface="Times New Roman" pitchFamily="18" charset="0"/>
                        </a:rPr>
                        <a:t>群</a:t>
                      </a:r>
                      <a:endParaRPr lang="zh-TW" sz="1800" kern="100" dirty="0">
                        <a:effectLst/>
                        <a:latin typeface="Times New Roman" pitchFamily="18" charset="0"/>
                        <a:ea typeface="標楷體" pitchFamily="65" charset="-120"/>
                        <a:cs typeface="Times New Roman" pitchFamily="18" charset="0"/>
                      </a:endParaRPr>
                    </a:p>
                  </a:txBody>
                  <a:tcPr marL="17781" marR="17781" marT="0" marB="0" anchor="ctr">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ctr">
                        <a:spcAft>
                          <a:spcPts val="0"/>
                        </a:spcAft>
                      </a:pPr>
                      <a:r>
                        <a:rPr lang="en-US" altLang="zh-TW" sz="1200" b="1" kern="100" spc="-50" baseline="0" dirty="0" smtClean="0">
                          <a:effectLst/>
                          <a:latin typeface="Times New Roman" pitchFamily="18" charset="0"/>
                          <a:cs typeface="Times New Roman" pitchFamily="18" charset="0"/>
                        </a:rPr>
                        <a:t>09</a:t>
                      </a:r>
                      <a:r>
                        <a:rPr lang="en-US" sz="1200" b="1" kern="100" spc="-50" baseline="0" dirty="0" smtClean="0">
                          <a:effectLst/>
                          <a:latin typeface="Times New Roman" pitchFamily="18" charset="0"/>
                          <a:cs typeface="Times New Roman" pitchFamily="18" charset="0"/>
                        </a:rPr>
                        <a:t>001</a:t>
                      </a:r>
                      <a:endParaRPr lang="zh-TW" sz="2000" b="1" kern="100" spc="-50" baseline="0" dirty="0">
                        <a:effectLst/>
                        <a:latin typeface="Times New Roman" pitchFamily="18" charset="0"/>
                        <a:ea typeface="新細明體"/>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sz="1600" kern="100" dirty="0">
                          <a:effectLst/>
                          <a:latin typeface="標楷體" pitchFamily="65" charset="-120"/>
                          <a:ea typeface="標楷體" pitchFamily="65" charset="-120"/>
                        </a:rPr>
                        <a:t>國立臺灣科技大學</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altLang="en-US" sz="1600" kern="100" dirty="0" smtClean="0">
                          <a:effectLst/>
                          <a:latin typeface="標楷體" pitchFamily="65" charset="-120"/>
                          <a:ea typeface="標楷體" pitchFamily="65" charset="-120"/>
                        </a:rPr>
                        <a:t>企業管理</a:t>
                      </a:r>
                      <a:r>
                        <a:rPr lang="zh-TW" sz="1600" kern="100" dirty="0" smtClean="0">
                          <a:effectLst/>
                          <a:latin typeface="標楷體" pitchFamily="65" charset="-120"/>
                          <a:ea typeface="標楷體" pitchFamily="65" charset="-120"/>
                        </a:rPr>
                        <a:t>系</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27</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3450">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09</a:t>
                      </a:r>
                      <a:r>
                        <a:rPr lang="en-US" sz="1200" b="1" kern="100" spc="-50" baseline="0" dirty="0" smtClean="0">
                          <a:solidFill>
                            <a:schemeClr val="dk1"/>
                          </a:solidFill>
                          <a:effectLst/>
                          <a:latin typeface="Times New Roman" pitchFamily="18" charset="0"/>
                          <a:ea typeface="+mn-ea"/>
                          <a:cs typeface="Times New Roman" pitchFamily="18" charset="0"/>
                        </a:rPr>
                        <a:t>002</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sz="1600" kern="100" dirty="0">
                          <a:effectLst/>
                          <a:latin typeface="標楷體" pitchFamily="65" charset="-120"/>
                          <a:ea typeface="標楷體" pitchFamily="65" charset="-120"/>
                        </a:rPr>
                        <a:t>國立臺灣科技大學</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altLang="en-US" sz="1600" kern="100" dirty="0" smtClean="0">
                          <a:effectLst/>
                          <a:latin typeface="標楷體" pitchFamily="65" charset="-120"/>
                          <a:ea typeface="標楷體" pitchFamily="65" charset="-120"/>
                        </a:rPr>
                        <a:t>資訊管理</a:t>
                      </a:r>
                      <a:r>
                        <a:rPr lang="zh-TW" sz="1600" kern="100" dirty="0" smtClean="0">
                          <a:effectLst/>
                          <a:latin typeface="標楷體" pitchFamily="65" charset="-120"/>
                          <a:ea typeface="標楷體" pitchFamily="65" charset="-120"/>
                        </a:rPr>
                        <a:t>系</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8</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3450">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09</a:t>
                      </a:r>
                      <a:r>
                        <a:rPr lang="en-US" sz="1200" b="1" kern="100" spc="-50" baseline="0" dirty="0" smtClean="0">
                          <a:solidFill>
                            <a:schemeClr val="dk1"/>
                          </a:solidFill>
                          <a:effectLst/>
                          <a:latin typeface="Times New Roman" pitchFamily="18" charset="0"/>
                          <a:ea typeface="+mn-ea"/>
                          <a:cs typeface="Times New Roman" pitchFamily="18" charset="0"/>
                        </a:rPr>
                        <a:t>003</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fontAlgn="ctr">
                        <a:spcAft>
                          <a:spcPts val="0"/>
                        </a:spcAft>
                      </a:pPr>
                      <a:r>
                        <a:rPr lang="zh-TW" sz="1600" kern="100" dirty="0">
                          <a:effectLst/>
                          <a:latin typeface="標楷體" pitchFamily="65" charset="-120"/>
                          <a:ea typeface="標楷體" pitchFamily="65" charset="-120"/>
                        </a:rPr>
                        <a:t>國立雲林科技大學</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altLang="zh-TW" sz="1600" kern="100" spc="-50" baseline="0" dirty="0" smtClean="0">
                          <a:effectLst/>
                          <a:latin typeface="標楷體" pitchFamily="65" charset="-120"/>
                          <a:ea typeface="標楷體" pitchFamily="65" charset="-120"/>
                        </a:rPr>
                        <a:t>工業</a:t>
                      </a:r>
                      <a:r>
                        <a:rPr lang="zh-TW" altLang="en-US" sz="1600" kern="100" spc="-50" baseline="0" dirty="0" smtClean="0">
                          <a:effectLst/>
                          <a:latin typeface="標楷體" pitchFamily="65" charset="-120"/>
                          <a:ea typeface="標楷體" pitchFamily="65" charset="-120"/>
                        </a:rPr>
                        <a:t>工程與</a:t>
                      </a:r>
                      <a:r>
                        <a:rPr lang="zh-TW" altLang="zh-TW" sz="1600" kern="100" spc="-50" baseline="0" dirty="0" smtClean="0">
                          <a:effectLst/>
                          <a:latin typeface="標楷體" pitchFamily="65" charset="-120"/>
                          <a:ea typeface="標楷體" pitchFamily="65" charset="-120"/>
                        </a:rPr>
                        <a:t>管理</a:t>
                      </a:r>
                      <a:r>
                        <a:rPr lang="zh-TW" sz="1600" kern="100" spc="-50" baseline="0" dirty="0" smtClean="0">
                          <a:effectLst/>
                          <a:latin typeface="標楷體" pitchFamily="65" charset="-120"/>
                          <a:ea typeface="標楷體" pitchFamily="65" charset="-120"/>
                        </a:rPr>
                        <a:t>系</a:t>
                      </a:r>
                      <a:endParaRPr lang="zh-TW" sz="2800" kern="100" spc="-50" baseline="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14</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2</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3450">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09</a:t>
                      </a:r>
                      <a:r>
                        <a:rPr lang="en-US" sz="1200" b="1" kern="100" spc="-50" baseline="0" dirty="0" smtClean="0">
                          <a:solidFill>
                            <a:schemeClr val="dk1"/>
                          </a:solidFill>
                          <a:effectLst/>
                          <a:latin typeface="Times New Roman" pitchFamily="18" charset="0"/>
                          <a:ea typeface="+mn-ea"/>
                          <a:cs typeface="Times New Roman" pitchFamily="18" charset="0"/>
                        </a:rPr>
                        <a:t>004</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sz="1600" kern="100" dirty="0">
                          <a:effectLst/>
                          <a:latin typeface="標楷體" pitchFamily="65" charset="-120"/>
                          <a:ea typeface="標楷體" pitchFamily="65" charset="-120"/>
                        </a:rPr>
                        <a:t>國立雲林科技大學</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altLang="en-US" sz="1600" kern="100" dirty="0" smtClean="0">
                          <a:effectLst/>
                          <a:latin typeface="標楷體" pitchFamily="65" charset="-120"/>
                          <a:ea typeface="標楷體" pitchFamily="65" charset="-120"/>
                        </a:rPr>
                        <a:t>企業管理</a:t>
                      </a:r>
                      <a:r>
                        <a:rPr lang="zh-TW" sz="1600" kern="100" dirty="0" smtClean="0">
                          <a:effectLst/>
                          <a:latin typeface="標楷體" pitchFamily="65" charset="-120"/>
                          <a:ea typeface="標楷體" pitchFamily="65" charset="-120"/>
                        </a:rPr>
                        <a:t>系</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17</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2384">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09</a:t>
                      </a:r>
                      <a:r>
                        <a:rPr lang="en-US" sz="1200" b="1" kern="100" spc="-50" baseline="0" dirty="0" smtClean="0">
                          <a:solidFill>
                            <a:schemeClr val="dk1"/>
                          </a:solidFill>
                          <a:effectLst/>
                          <a:latin typeface="Times New Roman" pitchFamily="18" charset="0"/>
                          <a:ea typeface="+mn-ea"/>
                          <a:cs typeface="Times New Roman" pitchFamily="18" charset="0"/>
                        </a:rPr>
                        <a:t>005</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sz="1600" kern="100" dirty="0" smtClean="0">
                          <a:effectLst/>
                          <a:latin typeface="標楷體" pitchFamily="65" charset="-120"/>
                          <a:ea typeface="標楷體" pitchFamily="65" charset="-120"/>
                        </a:rPr>
                        <a:t>國立</a:t>
                      </a:r>
                      <a:r>
                        <a:rPr lang="zh-TW" altLang="en-US" sz="1600" kern="100" dirty="0" smtClean="0">
                          <a:effectLst/>
                          <a:latin typeface="標楷體" pitchFamily="65" charset="-120"/>
                          <a:ea typeface="標楷體" pitchFamily="65" charset="-120"/>
                        </a:rPr>
                        <a:t>雲林</a:t>
                      </a:r>
                      <a:r>
                        <a:rPr lang="zh-TW" sz="1600" kern="100" dirty="0" smtClean="0">
                          <a:effectLst/>
                          <a:latin typeface="標楷體" pitchFamily="65" charset="-120"/>
                          <a:ea typeface="標楷體" pitchFamily="65" charset="-120"/>
                        </a:rPr>
                        <a:t>科技</a:t>
                      </a:r>
                      <a:r>
                        <a:rPr lang="zh-TW" sz="1600" kern="100" dirty="0">
                          <a:effectLst/>
                          <a:latin typeface="標楷體" pitchFamily="65" charset="-120"/>
                          <a:ea typeface="標楷體" pitchFamily="65" charset="-120"/>
                        </a:rPr>
                        <a:t>大學</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fontAlgn="ctr">
                        <a:spcAft>
                          <a:spcPts val="0"/>
                        </a:spcAft>
                      </a:pPr>
                      <a:r>
                        <a:rPr lang="zh-TW" altLang="en-US" sz="1600" kern="100" dirty="0" smtClean="0">
                          <a:effectLst/>
                          <a:latin typeface="標楷體" pitchFamily="65" charset="-120"/>
                          <a:ea typeface="標楷體" pitchFamily="65" charset="-120"/>
                        </a:rPr>
                        <a:t>資訊管理</a:t>
                      </a:r>
                      <a:r>
                        <a:rPr lang="zh-TW" sz="1600" kern="100" dirty="0" smtClean="0">
                          <a:effectLst/>
                          <a:latin typeface="標楷體" pitchFamily="65" charset="-120"/>
                          <a:ea typeface="標楷體" pitchFamily="65" charset="-120"/>
                        </a:rPr>
                        <a:t>系</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11</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13450">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09</a:t>
                      </a:r>
                      <a:r>
                        <a:rPr lang="en-US" sz="1200" b="1" kern="100" spc="-50" baseline="0" dirty="0" smtClean="0">
                          <a:solidFill>
                            <a:schemeClr val="dk1"/>
                          </a:solidFill>
                          <a:effectLst/>
                          <a:latin typeface="Times New Roman" pitchFamily="18" charset="0"/>
                          <a:ea typeface="+mn-ea"/>
                          <a:cs typeface="Times New Roman" pitchFamily="18" charset="0"/>
                        </a:rPr>
                        <a:t>006</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fontAlgn="ctr">
                        <a:spcAft>
                          <a:spcPts val="0"/>
                        </a:spcAft>
                      </a:pPr>
                      <a:r>
                        <a:rPr lang="zh-TW" sz="1600" kern="100" dirty="0" smtClean="0">
                          <a:effectLst/>
                          <a:latin typeface="標楷體" pitchFamily="65" charset="-120"/>
                          <a:ea typeface="標楷體" pitchFamily="65" charset="-120"/>
                        </a:rPr>
                        <a:t>國立</a:t>
                      </a:r>
                      <a:r>
                        <a:rPr lang="zh-TW" altLang="en-US" sz="1600" kern="100" dirty="0" smtClean="0">
                          <a:effectLst/>
                          <a:latin typeface="標楷體" pitchFamily="65" charset="-120"/>
                          <a:ea typeface="標楷體" pitchFamily="65" charset="-120"/>
                        </a:rPr>
                        <a:t>雲林</a:t>
                      </a:r>
                      <a:r>
                        <a:rPr lang="zh-TW" sz="1600" kern="100" dirty="0" smtClean="0">
                          <a:effectLst/>
                          <a:latin typeface="標楷體" pitchFamily="65" charset="-120"/>
                          <a:ea typeface="標楷體" pitchFamily="65" charset="-120"/>
                        </a:rPr>
                        <a:t>科技</a:t>
                      </a:r>
                      <a:r>
                        <a:rPr lang="zh-TW" sz="1600" kern="100" dirty="0">
                          <a:effectLst/>
                          <a:latin typeface="標楷體" pitchFamily="65" charset="-120"/>
                          <a:ea typeface="標楷體" pitchFamily="65" charset="-120"/>
                        </a:rPr>
                        <a:t>大學</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fontAlgn="ctr">
                        <a:spcAft>
                          <a:spcPts val="0"/>
                        </a:spcAft>
                      </a:pPr>
                      <a:r>
                        <a:rPr lang="zh-TW" altLang="en-US" sz="1600" kern="100" dirty="0" smtClean="0">
                          <a:effectLst/>
                          <a:latin typeface="標楷體" pitchFamily="65" charset="-120"/>
                          <a:ea typeface="標楷體" pitchFamily="65" charset="-120"/>
                        </a:rPr>
                        <a:t>財務金融系</a:t>
                      </a:r>
                      <a:endParaRPr lang="zh-TW" sz="2800" kern="100" dirty="0">
                        <a:effectLst/>
                        <a:latin typeface="標楷體" pitchFamily="65" charset="-120"/>
                        <a:ea typeface="標楷體" pitchFamily="65" charset="-12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18</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r h="407692">
                <a:tc rowSpan="4">
                  <a:txBody>
                    <a:bodyPr/>
                    <a:lstStyle/>
                    <a:p>
                      <a:pPr algn="ctr" fontAlgn="ctr">
                        <a:lnSpc>
                          <a:spcPts val="1700"/>
                        </a:lnSpc>
                        <a:spcAft>
                          <a:spcPts val="0"/>
                        </a:spcAft>
                      </a:pPr>
                      <a:r>
                        <a:rPr lang="en-US" altLang="zh-TW" sz="1800" kern="100" dirty="0" smtClean="0">
                          <a:effectLst/>
                          <a:latin typeface="Times New Roman" pitchFamily="18" charset="0"/>
                          <a:ea typeface="標楷體" pitchFamily="65" charset="-120"/>
                          <a:cs typeface="Times New Roman" pitchFamily="18" charset="0"/>
                        </a:rPr>
                        <a:t>15</a:t>
                      </a:r>
                    </a:p>
                    <a:p>
                      <a:pPr algn="ctr" fontAlgn="ctr">
                        <a:lnSpc>
                          <a:spcPts val="1700"/>
                        </a:lnSpc>
                        <a:spcAft>
                          <a:spcPts val="0"/>
                        </a:spcAft>
                      </a:pPr>
                      <a:r>
                        <a:rPr lang="zh-TW" altLang="en-US" sz="1800" kern="100" dirty="0" smtClean="0">
                          <a:effectLst/>
                          <a:latin typeface="Times New Roman" pitchFamily="18" charset="0"/>
                          <a:ea typeface="標楷體" pitchFamily="65" charset="-120"/>
                          <a:cs typeface="Times New Roman" pitchFamily="18" charset="0"/>
                        </a:rPr>
                        <a:t>外語</a:t>
                      </a:r>
                      <a:endParaRPr lang="en-US" altLang="zh-TW" sz="1800" kern="100" dirty="0" smtClean="0">
                        <a:effectLst/>
                        <a:latin typeface="Times New Roman" pitchFamily="18" charset="0"/>
                        <a:ea typeface="標楷體" pitchFamily="65" charset="-120"/>
                        <a:cs typeface="Times New Roman" pitchFamily="18" charset="0"/>
                      </a:endParaRPr>
                    </a:p>
                    <a:p>
                      <a:pPr algn="ctr" fontAlgn="ctr">
                        <a:lnSpc>
                          <a:spcPts val="1700"/>
                        </a:lnSpc>
                        <a:spcAft>
                          <a:spcPts val="0"/>
                        </a:spcAft>
                      </a:pPr>
                      <a:r>
                        <a:rPr lang="zh-TW" altLang="en-US" sz="1800" kern="100" dirty="0" smtClean="0">
                          <a:effectLst/>
                          <a:latin typeface="Times New Roman" pitchFamily="18" charset="0"/>
                          <a:ea typeface="標楷體" pitchFamily="65" charset="-120"/>
                          <a:cs typeface="Times New Roman" pitchFamily="18" charset="0"/>
                        </a:rPr>
                        <a:t>群英語類</a:t>
                      </a:r>
                      <a:endParaRPr lang="zh-TW" sz="1800" kern="100" dirty="0">
                        <a:effectLst/>
                        <a:latin typeface="Times New Roman" pitchFamily="18" charset="0"/>
                        <a:ea typeface="標楷體" pitchFamily="65" charset="-120"/>
                        <a:cs typeface="Times New Roman" pitchFamily="18" charset="0"/>
                      </a:endParaRPr>
                    </a:p>
                  </a:txBody>
                  <a:tcPr marL="17781" marR="17781" marT="0" marB="0" anchor="ctr">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15</a:t>
                      </a:r>
                      <a:r>
                        <a:rPr lang="en-US" sz="1200" b="1" kern="100" spc="-50" baseline="0" dirty="0" smtClean="0">
                          <a:solidFill>
                            <a:schemeClr val="dk1"/>
                          </a:solidFill>
                          <a:effectLst/>
                          <a:latin typeface="Times New Roman" pitchFamily="18" charset="0"/>
                          <a:ea typeface="+mn-ea"/>
                          <a:cs typeface="Times New Roman" pitchFamily="18" charset="0"/>
                        </a:rPr>
                        <a:t>001</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ctr" latinLnBrk="0" hangingPunct="1">
                        <a:spcAft>
                          <a:spcPts val="0"/>
                        </a:spcAft>
                      </a:pPr>
                      <a:r>
                        <a:rPr lang="zh-TW" sz="1600" kern="100" dirty="0">
                          <a:solidFill>
                            <a:schemeClr val="dk1"/>
                          </a:solidFill>
                          <a:effectLst/>
                          <a:latin typeface="標楷體" pitchFamily="65" charset="-120"/>
                          <a:ea typeface="標楷體" pitchFamily="65" charset="-120"/>
                          <a:cs typeface="+mn-cs"/>
                        </a:rPr>
                        <a:t>國立臺灣科技大學</a:t>
                      </a: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ctr" latinLnBrk="0" hangingPunct="1">
                        <a:spcAft>
                          <a:spcPts val="0"/>
                        </a:spcAft>
                      </a:pPr>
                      <a:r>
                        <a:rPr lang="zh-TW" altLang="en-US" sz="1600" kern="100" dirty="0" smtClean="0">
                          <a:solidFill>
                            <a:schemeClr val="dk1"/>
                          </a:solidFill>
                          <a:effectLst/>
                          <a:latin typeface="標楷體" pitchFamily="65" charset="-120"/>
                          <a:ea typeface="標楷體" pitchFamily="65" charset="-120"/>
                          <a:cs typeface="+mn-cs"/>
                        </a:rPr>
                        <a:t>應用外語</a:t>
                      </a:r>
                      <a:r>
                        <a:rPr lang="zh-TW" sz="1600" kern="100" dirty="0" smtClean="0">
                          <a:solidFill>
                            <a:schemeClr val="dk1"/>
                          </a:solidFill>
                          <a:effectLst/>
                          <a:latin typeface="標楷體" pitchFamily="65" charset="-120"/>
                          <a:ea typeface="標楷體" pitchFamily="65" charset="-120"/>
                          <a:cs typeface="+mn-cs"/>
                        </a:rPr>
                        <a:t>系</a:t>
                      </a:r>
                      <a:endParaRPr lang="zh-TW" sz="1600" kern="100" dirty="0">
                        <a:solidFill>
                          <a:schemeClr val="dk1"/>
                        </a:solidFill>
                        <a:effectLst/>
                        <a:latin typeface="標楷體" pitchFamily="65" charset="-120"/>
                        <a:ea typeface="標楷體" pitchFamily="65" charset="-120"/>
                        <a:cs typeface="+mn-cs"/>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17</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692">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15</a:t>
                      </a:r>
                      <a:r>
                        <a:rPr lang="en-US" sz="1200" b="1" kern="100" spc="-50" baseline="0" dirty="0" smtClean="0">
                          <a:solidFill>
                            <a:schemeClr val="dk1"/>
                          </a:solidFill>
                          <a:effectLst/>
                          <a:latin typeface="Times New Roman" pitchFamily="18" charset="0"/>
                          <a:ea typeface="+mn-ea"/>
                          <a:cs typeface="Times New Roman" pitchFamily="18" charset="0"/>
                        </a:rPr>
                        <a:t>002</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ctr" latinLnBrk="0" hangingPunct="1">
                        <a:spcAft>
                          <a:spcPts val="0"/>
                        </a:spcAft>
                      </a:pPr>
                      <a:r>
                        <a:rPr lang="zh-TW" sz="1600" kern="100" dirty="0" smtClean="0">
                          <a:solidFill>
                            <a:schemeClr val="dk1"/>
                          </a:solidFill>
                          <a:effectLst/>
                          <a:latin typeface="標楷體" pitchFamily="65" charset="-120"/>
                          <a:ea typeface="標楷體" pitchFamily="65" charset="-120"/>
                          <a:cs typeface="+mn-cs"/>
                        </a:rPr>
                        <a:t>國立</a:t>
                      </a:r>
                      <a:r>
                        <a:rPr lang="zh-TW" altLang="en-US" sz="1600" kern="100" dirty="0" smtClean="0">
                          <a:solidFill>
                            <a:schemeClr val="dk1"/>
                          </a:solidFill>
                          <a:effectLst/>
                          <a:latin typeface="標楷體" pitchFamily="65" charset="-120"/>
                          <a:ea typeface="標楷體" pitchFamily="65" charset="-120"/>
                          <a:cs typeface="+mn-cs"/>
                        </a:rPr>
                        <a:t>雲林</a:t>
                      </a:r>
                      <a:r>
                        <a:rPr lang="zh-TW" sz="1600" kern="100" dirty="0" smtClean="0">
                          <a:solidFill>
                            <a:schemeClr val="dk1"/>
                          </a:solidFill>
                          <a:effectLst/>
                          <a:latin typeface="標楷體" pitchFamily="65" charset="-120"/>
                          <a:ea typeface="標楷體" pitchFamily="65" charset="-120"/>
                          <a:cs typeface="+mn-cs"/>
                        </a:rPr>
                        <a:t>科技</a:t>
                      </a:r>
                      <a:r>
                        <a:rPr lang="zh-TW" sz="1600" kern="100" dirty="0">
                          <a:solidFill>
                            <a:schemeClr val="dk1"/>
                          </a:solidFill>
                          <a:effectLst/>
                          <a:latin typeface="標楷體" pitchFamily="65" charset="-120"/>
                          <a:ea typeface="標楷體" pitchFamily="65" charset="-120"/>
                          <a:cs typeface="+mn-cs"/>
                        </a:rPr>
                        <a:t>大學</a:t>
                      </a: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ctr" latinLnBrk="0" hangingPunct="1">
                        <a:spcAft>
                          <a:spcPts val="0"/>
                        </a:spcAft>
                      </a:pPr>
                      <a:r>
                        <a:rPr lang="zh-TW" altLang="en-US" sz="1600" kern="100" dirty="0" smtClean="0">
                          <a:solidFill>
                            <a:schemeClr val="dk1"/>
                          </a:solidFill>
                          <a:effectLst/>
                          <a:latin typeface="標楷體" pitchFamily="65" charset="-120"/>
                          <a:ea typeface="標楷體" pitchFamily="65" charset="-120"/>
                          <a:cs typeface="+mn-cs"/>
                        </a:rPr>
                        <a:t>應用外語</a:t>
                      </a:r>
                      <a:r>
                        <a:rPr lang="zh-TW" altLang="zh-TW" sz="1600" kern="100" dirty="0" smtClean="0">
                          <a:solidFill>
                            <a:schemeClr val="dk1"/>
                          </a:solidFill>
                          <a:effectLst/>
                          <a:latin typeface="標楷體" pitchFamily="65" charset="-120"/>
                          <a:ea typeface="標楷體" pitchFamily="65" charset="-120"/>
                          <a:cs typeface="+mn-cs"/>
                        </a:rPr>
                        <a:t>系</a:t>
                      </a:r>
                      <a:endParaRPr lang="zh-TW" altLang="zh-TW" sz="1600" kern="100" dirty="0">
                        <a:solidFill>
                          <a:schemeClr val="dk1"/>
                        </a:solidFill>
                        <a:effectLst/>
                        <a:latin typeface="標楷體" pitchFamily="65" charset="-120"/>
                        <a:ea typeface="標楷體" pitchFamily="65" charset="-120"/>
                        <a:cs typeface="+mn-cs"/>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20</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2</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2</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2</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692">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15</a:t>
                      </a:r>
                      <a:r>
                        <a:rPr lang="en-US" sz="1200" b="1" kern="100" spc="-50" baseline="0" dirty="0" smtClean="0">
                          <a:solidFill>
                            <a:schemeClr val="dk1"/>
                          </a:solidFill>
                          <a:effectLst/>
                          <a:latin typeface="Times New Roman" pitchFamily="18" charset="0"/>
                          <a:ea typeface="+mn-ea"/>
                          <a:cs typeface="Times New Roman" pitchFamily="18" charset="0"/>
                        </a:rPr>
                        <a:t>003</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ctr" latinLnBrk="0" hangingPunct="1">
                        <a:spcAft>
                          <a:spcPts val="0"/>
                        </a:spcAft>
                      </a:pPr>
                      <a:r>
                        <a:rPr lang="zh-TW" sz="1600" kern="100" dirty="0" smtClean="0">
                          <a:solidFill>
                            <a:schemeClr val="dk1"/>
                          </a:solidFill>
                          <a:effectLst/>
                          <a:latin typeface="標楷體" pitchFamily="65" charset="-120"/>
                          <a:ea typeface="標楷體" pitchFamily="65" charset="-120"/>
                          <a:cs typeface="+mn-cs"/>
                        </a:rPr>
                        <a:t>國立</a:t>
                      </a:r>
                      <a:r>
                        <a:rPr lang="zh-TW" altLang="en-US" sz="1600" kern="100" dirty="0" smtClean="0">
                          <a:solidFill>
                            <a:schemeClr val="dk1"/>
                          </a:solidFill>
                          <a:effectLst/>
                          <a:latin typeface="標楷體" pitchFamily="65" charset="-120"/>
                          <a:ea typeface="標楷體" pitchFamily="65" charset="-120"/>
                          <a:cs typeface="+mn-cs"/>
                        </a:rPr>
                        <a:t>屏東</a:t>
                      </a:r>
                      <a:r>
                        <a:rPr lang="zh-TW" sz="1600" kern="100" dirty="0" smtClean="0">
                          <a:solidFill>
                            <a:schemeClr val="dk1"/>
                          </a:solidFill>
                          <a:effectLst/>
                          <a:latin typeface="標楷體" pitchFamily="65" charset="-120"/>
                          <a:ea typeface="標楷體" pitchFamily="65" charset="-120"/>
                          <a:cs typeface="+mn-cs"/>
                        </a:rPr>
                        <a:t>科技</a:t>
                      </a:r>
                      <a:r>
                        <a:rPr lang="zh-TW" sz="1600" kern="100" dirty="0">
                          <a:solidFill>
                            <a:schemeClr val="dk1"/>
                          </a:solidFill>
                          <a:effectLst/>
                          <a:latin typeface="標楷體" pitchFamily="65" charset="-120"/>
                          <a:ea typeface="標楷體" pitchFamily="65" charset="-120"/>
                          <a:cs typeface="+mn-cs"/>
                        </a:rPr>
                        <a:t>大學</a:t>
                      </a: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914400" rtl="0" eaLnBrk="1" fontAlgn="ctr" latinLnBrk="0" hangingPunct="1">
                        <a:spcAft>
                          <a:spcPts val="0"/>
                        </a:spcAft>
                      </a:pPr>
                      <a:r>
                        <a:rPr lang="zh-TW" altLang="en-US" sz="1600" kern="100" dirty="0" smtClean="0">
                          <a:solidFill>
                            <a:schemeClr val="dk1"/>
                          </a:solidFill>
                          <a:effectLst/>
                          <a:latin typeface="標楷體" pitchFamily="65" charset="-120"/>
                          <a:ea typeface="標楷體" pitchFamily="65" charset="-120"/>
                          <a:cs typeface="+mn-cs"/>
                        </a:rPr>
                        <a:t>應用外語</a:t>
                      </a:r>
                      <a:r>
                        <a:rPr lang="zh-TW" altLang="zh-TW" sz="1600" kern="100" dirty="0" smtClean="0">
                          <a:solidFill>
                            <a:schemeClr val="dk1"/>
                          </a:solidFill>
                          <a:effectLst/>
                          <a:latin typeface="標楷體" pitchFamily="65" charset="-120"/>
                          <a:ea typeface="標楷體" pitchFamily="65" charset="-120"/>
                          <a:cs typeface="+mn-cs"/>
                        </a:rPr>
                        <a:t>系</a:t>
                      </a:r>
                      <a:endParaRPr lang="zh-TW" altLang="zh-TW" sz="1600" kern="100" dirty="0">
                        <a:solidFill>
                          <a:schemeClr val="dk1"/>
                        </a:solidFill>
                        <a:effectLst/>
                        <a:latin typeface="標楷體" pitchFamily="65" charset="-120"/>
                        <a:ea typeface="標楷體" pitchFamily="65" charset="-120"/>
                        <a:cs typeface="+mn-cs"/>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16</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407692">
                <a:tc vMerge="1">
                  <a:txBody>
                    <a:bodyPr/>
                    <a:lstStyle/>
                    <a:p>
                      <a:pPr algn="ctr" fontAlgn="ctr">
                        <a:spcAft>
                          <a:spcPts val="0"/>
                        </a:spcAft>
                      </a:pPr>
                      <a:endParaRPr lang="zh-TW" sz="1200" kern="100" dirty="0">
                        <a:effectLst/>
                        <a:latin typeface="Times New Roman"/>
                        <a:ea typeface="新細明體"/>
                      </a:endParaRPr>
                    </a:p>
                  </a:txBody>
                  <a:tcPr marL="17780" marR="177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ctr" defTabSz="914400" rtl="0" eaLnBrk="1" fontAlgn="ctr" latinLnBrk="0" hangingPunct="1">
                        <a:spcAft>
                          <a:spcPts val="0"/>
                        </a:spcAft>
                      </a:pPr>
                      <a:r>
                        <a:rPr lang="en-US" altLang="zh-TW" sz="1200" b="1" kern="100" spc="-50" baseline="0" dirty="0" smtClean="0">
                          <a:solidFill>
                            <a:schemeClr val="dk1"/>
                          </a:solidFill>
                          <a:effectLst/>
                          <a:latin typeface="Times New Roman" pitchFamily="18" charset="0"/>
                          <a:ea typeface="+mn-ea"/>
                          <a:cs typeface="Times New Roman" pitchFamily="18" charset="0"/>
                        </a:rPr>
                        <a:t>15</a:t>
                      </a:r>
                      <a:r>
                        <a:rPr lang="en-US" sz="1200" b="1" kern="100" spc="-50" baseline="0" dirty="0" smtClean="0">
                          <a:solidFill>
                            <a:schemeClr val="dk1"/>
                          </a:solidFill>
                          <a:effectLst/>
                          <a:latin typeface="Times New Roman" pitchFamily="18" charset="0"/>
                          <a:ea typeface="+mn-ea"/>
                          <a:cs typeface="Times New Roman" pitchFamily="18" charset="0"/>
                        </a:rPr>
                        <a:t>004</a:t>
                      </a:r>
                      <a:endParaRPr lang="zh-TW" sz="1200" b="1" kern="100" spc="-50" baseline="0" dirty="0">
                        <a:solidFill>
                          <a:schemeClr val="dk1"/>
                        </a:solidFill>
                        <a:effectLst/>
                        <a:latin typeface="Times New Roman" pitchFamily="18" charset="0"/>
                        <a:ea typeface="+mn-ea"/>
                        <a:cs typeface="Times New Roman" pitchFamily="18" charset="0"/>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algn="l" defTabSz="914400" rtl="0" eaLnBrk="1" fontAlgn="ctr" latinLnBrk="0" hangingPunct="1">
                        <a:spcAft>
                          <a:spcPts val="0"/>
                        </a:spcAft>
                      </a:pPr>
                      <a:r>
                        <a:rPr lang="zh-TW" sz="1600" kern="100" dirty="0" smtClean="0">
                          <a:solidFill>
                            <a:schemeClr val="dk1"/>
                          </a:solidFill>
                          <a:effectLst/>
                          <a:latin typeface="標楷體" pitchFamily="65" charset="-120"/>
                          <a:ea typeface="標楷體" pitchFamily="65" charset="-120"/>
                          <a:cs typeface="+mn-cs"/>
                        </a:rPr>
                        <a:t>國立</a:t>
                      </a:r>
                      <a:r>
                        <a:rPr lang="zh-TW" altLang="en-US" sz="1600" kern="100" dirty="0" smtClean="0">
                          <a:solidFill>
                            <a:schemeClr val="dk1"/>
                          </a:solidFill>
                          <a:effectLst/>
                          <a:latin typeface="標楷體" pitchFamily="65" charset="-120"/>
                          <a:ea typeface="標楷體" pitchFamily="65" charset="-120"/>
                          <a:cs typeface="+mn-cs"/>
                        </a:rPr>
                        <a:t>臺北</a:t>
                      </a:r>
                      <a:r>
                        <a:rPr lang="zh-TW" sz="1600" kern="100" dirty="0" smtClean="0">
                          <a:solidFill>
                            <a:schemeClr val="dk1"/>
                          </a:solidFill>
                          <a:effectLst/>
                          <a:latin typeface="標楷體" pitchFamily="65" charset="-120"/>
                          <a:ea typeface="標楷體" pitchFamily="65" charset="-120"/>
                          <a:cs typeface="+mn-cs"/>
                        </a:rPr>
                        <a:t>科技</a:t>
                      </a:r>
                      <a:r>
                        <a:rPr lang="zh-TW" sz="1600" kern="100" dirty="0">
                          <a:solidFill>
                            <a:schemeClr val="dk1"/>
                          </a:solidFill>
                          <a:effectLst/>
                          <a:latin typeface="標楷體" pitchFamily="65" charset="-120"/>
                          <a:ea typeface="標楷體" pitchFamily="65" charset="-120"/>
                          <a:cs typeface="+mn-cs"/>
                        </a:rPr>
                        <a:t>大學</a:t>
                      </a: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marL="0" algn="l" defTabSz="914400" rtl="0" eaLnBrk="1" fontAlgn="ctr" latinLnBrk="0" hangingPunct="1">
                        <a:spcAft>
                          <a:spcPts val="0"/>
                        </a:spcAft>
                      </a:pPr>
                      <a:r>
                        <a:rPr lang="zh-TW" altLang="en-US" sz="1600" kern="100" dirty="0" smtClean="0">
                          <a:solidFill>
                            <a:schemeClr val="dk1"/>
                          </a:solidFill>
                          <a:effectLst/>
                          <a:latin typeface="標楷體" pitchFamily="65" charset="-120"/>
                          <a:ea typeface="標楷體" pitchFamily="65" charset="-120"/>
                          <a:cs typeface="+mn-cs"/>
                        </a:rPr>
                        <a:t>應用英語</a:t>
                      </a:r>
                      <a:r>
                        <a:rPr lang="zh-TW" altLang="zh-TW" sz="1600" kern="100" dirty="0" smtClean="0">
                          <a:solidFill>
                            <a:schemeClr val="dk1"/>
                          </a:solidFill>
                          <a:effectLst/>
                          <a:latin typeface="標楷體" pitchFamily="65" charset="-120"/>
                          <a:ea typeface="標楷體" pitchFamily="65" charset="-120"/>
                          <a:cs typeface="+mn-cs"/>
                        </a:rPr>
                        <a:t>系</a:t>
                      </a:r>
                      <a:endParaRPr lang="zh-TW" altLang="zh-TW" sz="1600" kern="100" dirty="0">
                        <a:solidFill>
                          <a:schemeClr val="dk1"/>
                        </a:solidFill>
                        <a:effectLst/>
                        <a:latin typeface="標楷體" pitchFamily="65" charset="-120"/>
                        <a:ea typeface="標楷體" pitchFamily="65" charset="-120"/>
                        <a:cs typeface="+mn-cs"/>
                      </a:endParaRPr>
                    </a:p>
                  </a:txBody>
                  <a:tcPr marL="17781" marR="17781" marT="0"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15</a:t>
                      </a:r>
                    </a:p>
                  </a:txBody>
                  <a:tcPr marL="9525" marR="9525" marT="9525" marB="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c>
                  <a:txBody>
                    <a:bodyPr/>
                    <a:lstStyle/>
                    <a:p>
                      <a:pPr algn="ctr" fontAlgn="b"/>
                      <a:r>
                        <a:rPr lang="en-US" altLang="zh-TW" sz="1500" b="0" i="0" u="none" strike="noStrike" dirty="0">
                          <a:effectLst/>
                          <a:latin typeface="Times New Roman" panose="02020603050405020304" pitchFamily="18" charset="0"/>
                          <a:cs typeface="Times New Roman" panose="02020603050405020304" pitchFamily="18" charset="0"/>
                        </a:rPr>
                        <a:t>1</a:t>
                      </a:r>
                    </a:p>
                  </a:txBody>
                  <a:tcPr marL="9525" marR="9525" marT="9525" marB="0" anchor="ctr">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tcPr>
                </a:tc>
              </a:tr>
            </a:tbl>
          </a:graphicData>
        </a:graphic>
      </p:graphicFrame>
      <p:sp>
        <p:nvSpPr>
          <p:cNvPr id="10" name="矩形 9"/>
          <p:cNvSpPr/>
          <p:nvPr/>
        </p:nvSpPr>
        <p:spPr>
          <a:xfrm>
            <a:off x="395288" y="2411180"/>
            <a:ext cx="4464744" cy="3629770"/>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2" name="投影片編號版面配置區 1"/>
          <p:cNvSpPr>
            <a:spLocks noGrp="1"/>
          </p:cNvSpPr>
          <p:nvPr>
            <p:ph type="sldNum" sz="quarter" idx="12"/>
          </p:nvPr>
        </p:nvSpPr>
        <p:spPr>
          <a:xfrm>
            <a:off x="6612779" y="6309320"/>
            <a:ext cx="2133600" cy="476250"/>
          </a:xfrm>
        </p:spPr>
        <p:txBody>
          <a:bodyPr/>
          <a:lstStyle/>
          <a:p>
            <a:pPr>
              <a:defRPr/>
            </a:pPr>
            <a:fld id="{AA39E74D-A58A-46CC-986A-EE1885732F1F}" type="slidenum">
              <a:rPr lang="zh-TW" altLang="en-US" smtClean="0"/>
              <a:pPr>
                <a:defRPr/>
              </a:pPr>
              <a:t>27</a:t>
            </a:fld>
            <a:endParaRPr lang="en-US" altLang="zh-TW" dirty="0"/>
          </a:p>
        </p:txBody>
      </p:sp>
    </p:spTree>
    <p:extLst>
      <p:ext uri="{BB962C8B-B14F-4D97-AF65-F5344CB8AC3E}">
        <p14:creationId xmlns:p14="http://schemas.microsoft.com/office/powerpoint/2010/main" xmlns="" val="42692110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標題 1"/>
          <p:cNvSpPr>
            <a:spLocks noGrp="1"/>
          </p:cNvSpPr>
          <p:nvPr>
            <p:ph type="title"/>
          </p:nvPr>
        </p:nvSpPr>
        <p:spPr>
          <a:xfrm>
            <a:off x="468313" y="260350"/>
            <a:ext cx="7761287" cy="633413"/>
          </a:xfrm>
        </p:spPr>
        <p:txBody>
          <a:bodyPr/>
          <a:lstStyle/>
          <a:p>
            <a:r>
              <a:rPr lang="zh-TW" altLang="en-US" dirty="0" smtClean="0">
                <a:latin typeface="標楷體" pitchFamily="65" charset="-120"/>
                <a:ea typeface="標楷體" pitchFamily="65" charset="-120"/>
              </a:rPr>
              <a:t>三、招生作業說明</a:t>
            </a:r>
            <a:r>
              <a:rPr lang="en-US" altLang="zh-TW" dirty="0" smtClean="0">
                <a:latin typeface="標楷體" pitchFamily="65" charset="-120"/>
                <a:ea typeface="標楷體" pitchFamily="65" charset="-120"/>
              </a:rPr>
              <a:t>(</a:t>
            </a:r>
            <a:r>
              <a:rPr lang="zh-TW" altLang="en-US" dirty="0">
                <a:latin typeface="標楷體" pitchFamily="65" charset="-120"/>
                <a:ea typeface="標楷體" pitchFamily="65" charset="-120"/>
              </a:rPr>
              <a:t>六</a:t>
            </a:r>
            <a:r>
              <a:rPr lang="en-US" altLang="zh-TW" dirty="0" smtClean="0">
                <a:latin typeface="標楷體" pitchFamily="65" charset="-120"/>
                <a:ea typeface="標楷體" pitchFamily="65" charset="-120"/>
              </a:rPr>
              <a:t>)-</a:t>
            </a:r>
            <a:r>
              <a:rPr lang="zh-TW" altLang="en-US" b="1" dirty="0" smtClean="0">
                <a:solidFill>
                  <a:srgbClr val="FF0000"/>
                </a:solidFill>
                <a:latin typeface="標楷體" pitchFamily="65" charset="-120"/>
                <a:ea typeface="標楷體" pitchFamily="65" charset="-120"/>
                <a:cs typeface="Times New Roman" pitchFamily="18" charset="0"/>
              </a:rPr>
              <a:t>網路選填登記志願</a:t>
            </a:r>
            <a:r>
              <a:rPr lang="en-US" altLang="zh-TW" b="1" dirty="0" smtClean="0">
                <a:solidFill>
                  <a:srgbClr val="FF0000"/>
                </a:solidFill>
                <a:latin typeface="標楷體" pitchFamily="65" charset="-120"/>
                <a:ea typeface="標楷體" pitchFamily="65" charset="-120"/>
                <a:cs typeface="Times New Roman" pitchFamily="18" charset="0"/>
              </a:rPr>
              <a:t>(</a:t>
            </a:r>
            <a:r>
              <a:rPr lang="en-US" altLang="zh-TW" b="1" dirty="0">
                <a:solidFill>
                  <a:srgbClr val="FF0000"/>
                </a:solidFill>
                <a:latin typeface="Times New Roman" panose="02020603050405020304" pitchFamily="18" charset="0"/>
                <a:ea typeface="標楷體" pitchFamily="65" charset="-120"/>
                <a:cs typeface="Times New Roman" panose="02020603050405020304" pitchFamily="18" charset="0"/>
              </a:rPr>
              <a:t>6</a:t>
            </a:r>
            <a:r>
              <a:rPr lang="en-US" altLang="zh-TW" b="1" dirty="0" smtClean="0">
                <a:solidFill>
                  <a:srgbClr val="FF0000"/>
                </a:solidFill>
                <a:latin typeface="Times New Roman" panose="02020603050405020304" pitchFamily="18" charset="0"/>
                <a:ea typeface="標楷體" pitchFamily="65" charset="-120"/>
                <a:cs typeface="Times New Roman" panose="02020603050405020304" pitchFamily="18" charset="0"/>
              </a:rPr>
              <a:t>/7</a:t>
            </a:r>
            <a:r>
              <a:rPr lang="en-US" altLang="zh-TW" b="1" dirty="0" smtClean="0">
                <a:solidFill>
                  <a:srgbClr val="FF0000"/>
                </a:solidFill>
                <a:latin typeface="標楷體" pitchFamily="65" charset="-120"/>
                <a:ea typeface="標楷體" pitchFamily="65" charset="-120"/>
                <a:cs typeface="Times New Roman" pitchFamily="18" charset="0"/>
              </a:rPr>
              <a:t>)</a:t>
            </a:r>
            <a:endParaRPr lang="zh-TW" altLang="en-US" b="1" dirty="0" smtClean="0">
              <a:solidFill>
                <a:srgbClr val="FF0000"/>
              </a:solidFill>
            </a:endParaRPr>
          </a:p>
        </p:txBody>
      </p:sp>
      <p:sp>
        <p:nvSpPr>
          <p:cNvPr id="3" name="內容版面配置區 2"/>
          <p:cNvSpPr>
            <a:spLocks noGrp="1"/>
          </p:cNvSpPr>
          <p:nvPr>
            <p:ph idx="1"/>
          </p:nvPr>
        </p:nvSpPr>
        <p:spPr>
          <a:xfrm>
            <a:off x="395536" y="1124744"/>
            <a:ext cx="7848872" cy="5112568"/>
          </a:xfrm>
        </p:spPr>
        <p:txBody>
          <a:bodyPr/>
          <a:lstStyle/>
          <a:p>
            <a:pPr marL="0" indent="0" algn="just">
              <a:spcBef>
                <a:spcPts val="1200"/>
              </a:spcBef>
              <a:buNone/>
              <a:defRPr/>
            </a:pPr>
            <a:r>
              <a:rPr lang="zh-TW" altLang="en-US" sz="2400" b="1" dirty="0" smtClean="0">
                <a:latin typeface="標楷體" pitchFamily="65" charset="-120"/>
                <a:ea typeface="標楷體" pitchFamily="65" charset="-120"/>
              </a:rPr>
              <a:t>注意事項：</a:t>
            </a:r>
            <a:endParaRPr lang="en-US" altLang="zh-TW" sz="2400" b="1" dirty="0" smtClean="0">
              <a:latin typeface="標楷體" pitchFamily="65" charset="-120"/>
              <a:ea typeface="標楷體" pitchFamily="65" charset="-120"/>
            </a:endParaRPr>
          </a:p>
          <a:p>
            <a:pPr marL="266700" indent="-266700" algn="just">
              <a:spcBef>
                <a:spcPts val="1200"/>
              </a:spcBef>
              <a:buFont typeface="+mj-lt"/>
              <a:buAutoNum type="arabicPeriod"/>
              <a:defRPr/>
            </a:pPr>
            <a:r>
              <a:rPr lang="zh-TW" altLang="en-US" sz="2400" dirty="0" smtClean="0">
                <a:solidFill>
                  <a:srgbClr val="FF0000"/>
                </a:solidFill>
                <a:latin typeface="Times New Roman" panose="02020603050405020304" pitchFamily="18" charset="0"/>
                <a:ea typeface="標楷體" pitchFamily="65" charset="-120"/>
                <a:cs typeface="Times New Roman" panose="02020603050405020304" pitchFamily="18" charset="0"/>
              </a:rPr>
              <a:t>考生</a:t>
            </a:r>
            <a:r>
              <a:rPr lang="zh-TW" altLang="en-US" sz="2400" dirty="0">
                <a:solidFill>
                  <a:srgbClr val="FF0000"/>
                </a:solidFill>
                <a:latin typeface="Times New Roman" panose="02020603050405020304" pitchFamily="18" charset="0"/>
                <a:ea typeface="標楷體" pitchFamily="65" charset="-120"/>
                <a:cs typeface="Times New Roman" panose="02020603050405020304" pitchFamily="18" charset="0"/>
              </a:rPr>
              <a:t>首次上網選填登記</a:t>
            </a:r>
            <a:r>
              <a:rPr lang="zh-TW" altLang="en-US" sz="2400" dirty="0" smtClean="0">
                <a:solidFill>
                  <a:srgbClr val="FF0000"/>
                </a:solidFill>
                <a:latin typeface="Times New Roman" panose="02020603050405020304" pitchFamily="18" charset="0"/>
                <a:ea typeface="標楷體" pitchFamily="65" charset="-120"/>
                <a:cs typeface="Times New Roman" panose="02020603050405020304" pitchFamily="18" charset="0"/>
              </a:rPr>
              <a:t>志願，</a:t>
            </a:r>
            <a:r>
              <a:rPr lang="zh-TW" altLang="en-US" sz="2400" dirty="0">
                <a:solidFill>
                  <a:srgbClr val="FF0000"/>
                </a:solidFill>
                <a:latin typeface="Times New Roman" panose="02020603050405020304" pitchFamily="18" charset="0"/>
                <a:ea typeface="標楷體" pitchFamily="65" charset="-120"/>
                <a:cs typeface="Times New Roman" panose="02020603050405020304" pitchFamily="18" charset="0"/>
              </a:rPr>
              <a:t>登入系統時須自行設定通行碼，設定完後請列印通行碼設定表妥善保存。通行碼切勿提供給他人使用，如果因此造成個人資料外洩或權益受損，概由考生自行</a:t>
            </a:r>
            <a:r>
              <a:rPr lang="zh-TW" altLang="en-US" sz="2400" dirty="0" smtClean="0">
                <a:solidFill>
                  <a:srgbClr val="FF0000"/>
                </a:solidFill>
                <a:latin typeface="Times New Roman" panose="02020603050405020304" pitchFamily="18" charset="0"/>
                <a:ea typeface="標楷體" pitchFamily="65" charset="-120"/>
                <a:cs typeface="Times New Roman" panose="02020603050405020304" pitchFamily="18" charset="0"/>
              </a:rPr>
              <a:t>負責。</a:t>
            </a:r>
            <a:endParaRPr lang="en-US" altLang="zh-TW" sz="2400" dirty="0" smtClean="0">
              <a:solidFill>
                <a:srgbClr val="FF0000"/>
              </a:solidFill>
              <a:latin typeface="Times New Roman" panose="02020603050405020304" pitchFamily="18" charset="0"/>
              <a:ea typeface="標楷體" pitchFamily="65" charset="-120"/>
              <a:cs typeface="Times New Roman" panose="02020603050405020304" pitchFamily="18" charset="0"/>
            </a:endParaRPr>
          </a:p>
          <a:p>
            <a:pPr marL="266700" indent="-266700" algn="just">
              <a:spcBef>
                <a:spcPts val="1200"/>
              </a:spcBef>
              <a:buFont typeface="+mj-lt"/>
              <a:buAutoNum type="arabicPeriod"/>
              <a:defRPr/>
            </a:pPr>
            <a:r>
              <a:rPr lang="zh-TW" altLang="en-US" sz="2400" dirty="0">
                <a:latin typeface="Times New Roman" panose="02020603050405020304" pitchFamily="18" charset="0"/>
                <a:ea typeface="標楷體" pitchFamily="65" charset="-120"/>
                <a:cs typeface="Times New Roman" panose="02020603050405020304" pitchFamily="18" charset="0"/>
              </a:rPr>
              <a:t>考生於網路選填登記志願前，若欲登入本委員會各項系統</a:t>
            </a:r>
            <a:r>
              <a:rPr lang="en-US" altLang="zh-TW" sz="2400" dirty="0">
                <a:latin typeface="Times New Roman" panose="02020603050405020304" pitchFamily="18" charset="0"/>
                <a:ea typeface="標楷體" pitchFamily="65" charset="-120"/>
                <a:cs typeface="Times New Roman" panose="02020603050405020304" pitchFamily="18" charset="0"/>
              </a:rPr>
              <a:t>(</a:t>
            </a:r>
            <a:r>
              <a:rPr lang="zh-TW" altLang="en-US" sz="2400" dirty="0">
                <a:latin typeface="Times New Roman" panose="02020603050405020304" pitchFamily="18" charset="0"/>
                <a:ea typeface="標楷體" pitchFamily="65" charset="-120"/>
                <a:cs typeface="Times New Roman" panose="02020603050405020304" pitchFamily="18" charset="0"/>
              </a:rPr>
              <a:t>如資格審查系統、繳款單列印及繳款帳號查詢系統、繳費狀態查詢系統、個人總成績排名查詢系統</a:t>
            </a:r>
            <a:r>
              <a:rPr lang="en-US" altLang="zh-TW" sz="2400" dirty="0">
                <a:latin typeface="Times New Roman" panose="02020603050405020304" pitchFamily="18" charset="0"/>
                <a:ea typeface="標楷體" pitchFamily="65" charset="-120"/>
                <a:cs typeface="Times New Roman" panose="02020603050405020304" pitchFamily="18" charset="0"/>
              </a:rPr>
              <a:t>)</a:t>
            </a:r>
            <a:r>
              <a:rPr lang="zh-TW" altLang="en-US" sz="2400" dirty="0">
                <a:latin typeface="Times New Roman" panose="02020603050405020304" pitchFamily="18" charset="0"/>
                <a:ea typeface="標楷體" pitchFamily="65" charset="-120"/>
                <a:cs typeface="Times New Roman" panose="02020603050405020304" pitchFamily="18" charset="0"/>
              </a:rPr>
              <a:t>，均須輸入</a:t>
            </a:r>
            <a:r>
              <a:rPr lang="zh-TW" altLang="en-US" sz="2400" b="1" dirty="0">
                <a:latin typeface="Times New Roman" panose="02020603050405020304" pitchFamily="18" charset="0"/>
                <a:ea typeface="標楷體" pitchFamily="65" charset="-120"/>
                <a:cs typeface="Times New Roman" panose="02020603050405020304" pitchFamily="18" charset="0"/>
              </a:rPr>
              <a:t>身分證統一編號</a:t>
            </a:r>
            <a:r>
              <a:rPr lang="zh-TW" altLang="en-US" sz="2400" dirty="0">
                <a:latin typeface="Times New Roman" panose="02020603050405020304" pitchFamily="18" charset="0"/>
                <a:ea typeface="標楷體" pitchFamily="65" charset="-120"/>
                <a:cs typeface="Times New Roman" panose="02020603050405020304" pitchFamily="18" charset="0"/>
              </a:rPr>
              <a:t>、</a:t>
            </a:r>
            <a:r>
              <a:rPr lang="zh-TW" altLang="en-US" sz="2400" b="1" dirty="0">
                <a:latin typeface="Times New Roman" panose="02020603050405020304" pitchFamily="18" charset="0"/>
                <a:ea typeface="標楷體" pitchFamily="65" charset="-120"/>
                <a:cs typeface="Times New Roman" panose="02020603050405020304" pitchFamily="18" charset="0"/>
              </a:rPr>
              <a:t>出生年月日</a:t>
            </a:r>
            <a:r>
              <a:rPr lang="zh-TW" altLang="en-US" sz="2400" dirty="0">
                <a:latin typeface="Times New Roman" panose="02020603050405020304" pitchFamily="18" charset="0"/>
                <a:ea typeface="標楷體" pitchFamily="65" charset="-120"/>
                <a:cs typeface="Times New Roman" panose="02020603050405020304" pitchFamily="18" charset="0"/>
              </a:rPr>
              <a:t>及</a:t>
            </a:r>
            <a:r>
              <a:rPr lang="zh-TW" altLang="en-US" sz="2400" b="1" dirty="0">
                <a:latin typeface="Times New Roman" panose="02020603050405020304" pitchFamily="18" charset="0"/>
                <a:ea typeface="標楷體" pitchFamily="65" charset="-120"/>
                <a:cs typeface="Times New Roman" panose="02020603050405020304" pitchFamily="18" charset="0"/>
              </a:rPr>
              <a:t>四技二專統一入學測驗准考證號碼</a:t>
            </a:r>
            <a:r>
              <a:rPr lang="zh-TW" altLang="en-US" sz="2400" dirty="0">
                <a:latin typeface="Times New Roman" panose="02020603050405020304" pitchFamily="18" charset="0"/>
                <a:ea typeface="標楷體" pitchFamily="65" charset="-120"/>
                <a:cs typeface="Times New Roman" panose="02020603050405020304" pitchFamily="18" charset="0"/>
              </a:rPr>
              <a:t>即可登入</a:t>
            </a:r>
            <a:r>
              <a:rPr lang="zh-TW" altLang="en-US" sz="2400" dirty="0" smtClean="0">
                <a:latin typeface="Times New Roman" panose="02020603050405020304" pitchFamily="18" charset="0"/>
                <a:ea typeface="標楷體" pitchFamily="65" charset="-120"/>
                <a:cs typeface="Times New Roman" panose="02020603050405020304" pitchFamily="18" charset="0"/>
              </a:rPr>
              <a:t>。</a:t>
            </a:r>
            <a:endParaRPr lang="en-US" altLang="zh-TW" sz="2400" dirty="0" smtClean="0">
              <a:latin typeface="Times New Roman" panose="02020603050405020304" pitchFamily="18" charset="0"/>
              <a:ea typeface="標楷體" pitchFamily="65" charset="-120"/>
              <a:cs typeface="Times New Roman" panose="02020603050405020304" pitchFamily="18" charset="0"/>
            </a:endParaRPr>
          </a:p>
          <a:p>
            <a:pPr marL="266700" indent="-266700" algn="just">
              <a:spcBef>
                <a:spcPts val="1200"/>
              </a:spcBef>
              <a:buFont typeface="+mj-lt"/>
              <a:buAutoNum type="arabicPeriod"/>
              <a:defRPr/>
            </a:pPr>
            <a:r>
              <a:rPr lang="zh-TW" altLang="en-US" sz="2400" dirty="0">
                <a:latin typeface="Times New Roman" panose="02020603050405020304" pitchFamily="18" charset="0"/>
                <a:ea typeface="標楷體" pitchFamily="65" charset="-120"/>
                <a:cs typeface="Times New Roman" panose="02020603050405020304" pitchFamily="18" charset="0"/>
              </a:rPr>
              <a:t>本委員會將於網路選填登記志願期間，於網站置放「網路選填登記志願系統操作手冊」供考生下載參考使用。</a:t>
            </a:r>
          </a:p>
          <a:p>
            <a:pPr marL="266700" indent="-266700" algn="just">
              <a:spcBef>
                <a:spcPts val="1200"/>
              </a:spcBef>
              <a:buFont typeface="+mj-lt"/>
              <a:buAutoNum type="arabicPeriod"/>
              <a:defRPr/>
            </a:pPr>
            <a:endParaRPr lang="zh-TW" altLang="en-US" sz="2400" b="1" dirty="0" smtClean="0">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28</a:t>
            </a:fld>
            <a:endParaRPr lang="en-US" altLang="zh-TW"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標題 1"/>
          <p:cNvSpPr>
            <a:spLocks noGrp="1"/>
          </p:cNvSpPr>
          <p:nvPr>
            <p:ph type="title"/>
          </p:nvPr>
        </p:nvSpPr>
        <p:spPr>
          <a:xfrm>
            <a:off x="467544" y="332656"/>
            <a:ext cx="7761287" cy="633413"/>
          </a:xfrm>
        </p:spPr>
        <p:txBody>
          <a:bodyPr/>
          <a:lstStyle/>
          <a:p>
            <a:r>
              <a:rPr lang="zh-TW" altLang="en-US" dirty="0" smtClean="0">
                <a:latin typeface="標楷體" pitchFamily="65" charset="-120"/>
                <a:ea typeface="標楷體" pitchFamily="65" charset="-120"/>
              </a:rPr>
              <a:t>三、招生作業說明</a:t>
            </a:r>
            <a:r>
              <a:rPr lang="en-US" altLang="zh-TW" dirty="0" smtClean="0">
                <a:latin typeface="標楷體" pitchFamily="65" charset="-120"/>
                <a:ea typeface="標楷體" pitchFamily="65" charset="-120"/>
              </a:rPr>
              <a:t>(</a:t>
            </a:r>
            <a:r>
              <a:rPr lang="zh-TW" altLang="en-US" dirty="0">
                <a:latin typeface="標楷體" pitchFamily="65" charset="-120"/>
                <a:ea typeface="標楷體" pitchFamily="65" charset="-120"/>
              </a:rPr>
              <a:t>六</a:t>
            </a:r>
            <a:r>
              <a:rPr lang="en-US" altLang="zh-TW" dirty="0" smtClean="0">
                <a:latin typeface="標楷體" pitchFamily="65" charset="-120"/>
                <a:ea typeface="標楷體" pitchFamily="65" charset="-120"/>
              </a:rPr>
              <a:t>)-</a:t>
            </a:r>
            <a:r>
              <a:rPr lang="zh-TW" altLang="en-US" b="1" dirty="0" smtClean="0">
                <a:solidFill>
                  <a:srgbClr val="FF0000"/>
                </a:solidFill>
                <a:latin typeface="標楷體" pitchFamily="65" charset="-120"/>
                <a:ea typeface="標楷體" pitchFamily="65" charset="-120"/>
                <a:cs typeface="Times New Roman" pitchFamily="18" charset="0"/>
              </a:rPr>
              <a:t>網路選填登記志願</a:t>
            </a:r>
            <a:r>
              <a:rPr lang="en-US" altLang="zh-TW" b="1" dirty="0" smtClean="0">
                <a:solidFill>
                  <a:srgbClr val="FF0000"/>
                </a:solidFill>
                <a:latin typeface="標楷體" pitchFamily="65" charset="-120"/>
                <a:ea typeface="標楷體" pitchFamily="65" charset="-120"/>
                <a:cs typeface="Times New Roman" pitchFamily="18" charset="0"/>
              </a:rPr>
              <a:t>(</a:t>
            </a:r>
            <a:r>
              <a:rPr lang="en-US" altLang="zh-TW" b="1" dirty="0">
                <a:solidFill>
                  <a:srgbClr val="FF0000"/>
                </a:solidFill>
                <a:latin typeface="Times New Roman" panose="02020603050405020304" pitchFamily="18" charset="0"/>
                <a:ea typeface="標楷體" pitchFamily="65" charset="-120"/>
                <a:cs typeface="Times New Roman" panose="02020603050405020304" pitchFamily="18" charset="0"/>
              </a:rPr>
              <a:t>7</a:t>
            </a:r>
            <a:r>
              <a:rPr lang="en-US" altLang="zh-TW" b="1" dirty="0" smtClean="0">
                <a:solidFill>
                  <a:srgbClr val="FF0000"/>
                </a:solidFill>
                <a:latin typeface="Times New Roman" panose="02020603050405020304" pitchFamily="18" charset="0"/>
                <a:ea typeface="標楷體" pitchFamily="65" charset="-120"/>
                <a:cs typeface="Times New Roman" panose="02020603050405020304" pitchFamily="18" charset="0"/>
              </a:rPr>
              <a:t>/7</a:t>
            </a:r>
            <a:r>
              <a:rPr lang="en-US" altLang="zh-TW" b="1" dirty="0" smtClean="0">
                <a:solidFill>
                  <a:srgbClr val="FF0000"/>
                </a:solidFill>
                <a:latin typeface="標楷體" pitchFamily="65" charset="-120"/>
                <a:ea typeface="標楷體" pitchFamily="65" charset="-120"/>
                <a:cs typeface="Times New Roman" pitchFamily="18" charset="0"/>
              </a:rPr>
              <a:t>)</a:t>
            </a:r>
            <a:endParaRPr lang="zh-TW" altLang="en-US" b="1" dirty="0" smtClean="0">
              <a:solidFill>
                <a:srgbClr val="FF0000"/>
              </a:solidFill>
            </a:endParaRPr>
          </a:p>
        </p:txBody>
      </p:sp>
      <p:sp>
        <p:nvSpPr>
          <p:cNvPr id="3" name="內容版面配置區 2"/>
          <p:cNvSpPr>
            <a:spLocks noGrp="1"/>
          </p:cNvSpPr>
          <p:nvPr>
            <p:ph idx="1"/>
          </p:nvPr>
        </p:nvSpPr>
        <p:spPr>
          <a:xfrm>
            <a:off x="323528" y="1196752"/>
            <a:ext cx="7920880" cy="5112568"/>
          </a:xfrm>
        </p:spPr>
        <p:txBody>
          <a:bodyPr/>
          <a:lstStyle/>
          <a:p>
            <a:pPr marL="266400" indent="-266400" algn="just">
              <a:spcBef>
                <a:spcPts val="1200"/>
              </a:spcBef>
              <a:buFont typeface="+mj-lt"/>
              <a:buAutoNum type="arabicPeriod" startAt="4"/>
              <a:tabLst>
                <a:tab pos="266700" algn="l"/>
              </a:tabLst>
              <a:defRPr/>
            </a:pPr>
            <a:r>
              <a:rPr lang="zh-TW" altLang="en-US" sz="2100" dirty="0" smtClean="0">
                <a:latin typeface="Times New Roman" panose="02020603050405020304" pitchFamily="18" charset="0"/>
                <a:ea typeface="標楷體" pitchFamily="65" charset="-120"/>
                <a:cs typeface="Times New Roman" panose="02020603050405020304" pitchFamily="18" charset="0"/>
              </a:rPr>
              <a:t>考生完成</a:t>
            </a:r>
            <a:r>
              <a:rPr lang="zh-TW" altLang="en-US" sz="2100" dirty="0">
                <a:latin typeface="Times New Roman" panose="02020603050405020304" pitchFamily="18" charset="0"/>
                <a:ea typeface="標楷體" pitchFamily="65" charset="-120"/>
                <a:cs typeface="Times New Roman" panose="02020603050405020304" pitchFamily="18" charset="0"/>
              </a:rPr>
              <a:t>網路選填登記志願並確定送出後，系統將產生考生所選填志願校系科</a:t>
            </a:r>
            <a:r>
              <a:rPr lang="en-US" altLang="zh-TW" sz="2100" dirty="0">
                <a:latin typeface="Times New Roman" panose="02020603050405020304" pitchFamily="18" charset="0"/>
                <a:ea typeface="標楷體" pitchFamily="65" charset="-120"/>
                <a:cs typeface="Times New Roman" panose="02020603050405020304" pitchFamily="18" charset="0"/>
              </a:rPr>
              <a:t>(</a:t>
            </a:r>
            <a:r>
              <a:rPr lang="zh-TW" altLang="en-US" sz="2100" dirty="0">
                <a:latin typeface="Times New Roman" panose="02020603050405020304" pitchFamily="18" charset="0"/>
                <a:ea typeface="標楷體" pitchFamily="65" charset="-120"/>
                <a:cs typeface="Times New Roman" panose="02020603050405020304" pitchFamily="18" charset="0"/>
              </a:rPr>
              <a:t>組</a:t>
            </a:r>
            <a:r>
              <a:rPr lang="en-US" altLang="zh-TW" sz="2100" dirty="0">
                <a:latin typeface="Times New Roman" panose="02020603050405020304" pitchFamily="18" charset="0"/>
                <a:ea typeface="標楷體" pitchFamily="65" charset="-120"/>
                <a:cs typeface="Times New Roman" panose="02020603050405020304" pitchFamily="18" charset="0"/>
              </a:rPr>
              <a:t>)</a:t>
            </a:r>
            <a:r>
              <a:rPr lang="zh-TW" altLang="en-US" sz="2100" dirty="0">
                <a:latin typeface="Times New Roman" panose="02020603050405020304" pitchFamily="18" charset="0"/>
                <a:ea typeface="標楷體" pitchFamily="65" charset="-120"/>
                <a:cs typeface="Times New Roman" panose="02020603050405020304" pitchFamily="18" charset="0"/>
              </a:rPr>
              <a:t>、學程資料之「志願表」</a:t>
            </a:r>
            <a:r>
              <a:rPr lang="en-US" altLang="zh-TW" sz="2100" dirty="0">
                <a:latin typeface="Times New Roman" panose="02020603050405020304" pitchFamily="18" charset="0"/>
                <a:ea typeface="標楷體" pitchFamily="65" charset="-120"/>
                <a:cs typeface="Times New Roman" panose="02020603050405020304" pitchFamily="18" charset="0"/>
              </a:rPr>
              <a:t>(</a:t>
            </a:r>
            <a:r>
              <a:rPr lang="zh-TW" altLang="en-US" sz="2100" dirty="0">
                <a:latin typeface="Times New Roman" panose="02020603050405020304" pitchFamily="18" charset="0"/>
                <a:ea typeface="標楷體" pitchFamily="65" charset="-120"/>
                <a:cs typeface="Times New Roman" panose="02020603050405020304" pitchFamily="18" charset="0"/>
              </a:rPr>
              <a:t>含考生基本資料及驗證條碼</a:t>
            </a:r>
            <a:r>
              <a:rPr lang="en-US" altLang="zh-TW" sz="2100" dirty="0">
                <a:latin typeface="Times New Roman" panose="02020603050405020304" pitchFamily="18" charset="0"/>
                <a:ea typeface="標楷體" pitchFamily="65" charset="-120"/>
                <a:cs typeface="Times New Roman" panose="02020603050405020304" pitchFamily="18" charset="0"/>
              </a:rPr>
              <a:t>)</a:t>
            </a:r>
            <a:r>
              <a:rPr lang="zh-TW" altLang="en-US" sz="2100" dirty="0">
                <a:latin typeface="Times New Roman" panose="02020603050405020304" pitchFamily="18" charset="0"/>
                <a:ea typeface="標楷體" pitchFamily="65" charset="-120"/>
                <a:cs typeface="Times New Roman" panose="02020603050405020304" pitchFamily="18" charset="0"/>
              </a:rPr>
              <a:t>，</a:t>
            </a:r>
            <a:r>
              <a:rPr lang="zh-TW" altLang="en-US" sz="2100" dirty="0">
                <a:solidFill>
                  <a:srgbClr val="FF0000"/>
                </a:solidFill>
                <a:latin typeface="Times New Roman" panose="02020603050405020304" pitchFamily="18" charset="0"/>
                <a:ea typeface="標楷體" pitchFamily="65" charset="-120"/>
                <a:cs typeface="Times New Roman" panose="02020603050405020304" pitchFamily="18" charset="0"/>
              </a:rPr>
              <a:t>志願表為考生完成網路選填登記志願之重要憑證，請考生務必下載儲存至電腦或列印並妥善保存，以免影響自身權益</a:t>
            </a:r>
            <a:r>
              <a:rPr lang="zh-TW" altLang="en-US" sz="2100" dirty="0">
                <a:latin typeface="Times New Roman" panose="02020603050405020304" pitchFamily="18" charset="0"/>
                <a:ea typeface="標楷體" pitchFamily="65" charset="-120"/>
                <a:cs typeface="Times New Roman" panose="02020603050405020304" pitchFamily="18" charset="0"/>
              </a:rPr>
              <a:t>。考生申請分發結果複查時，須檢附志願表，本委員會始予受理；未確定送出之考生，將無法列印志願表，即喪失申請分發結果複查之資格，請考生特別注意</a:t>
            </a:r>
            <a:r>
              <a:rPr lang="zh-TW" altLang="en-US" sz="2100" dirty="0" smtClean="0">
                <a:latin typeface="Times New Roman" panose="02020603050405020304" pitchFamily="18" charset="0"/>
                <a:ea typeface="標楷體" pitchFamily="65" charset="-120"/>
                <a:cs typeface="Times New Roman" panose="02020603050405020304" pitchFamily="18" charset="0"/>
              </a:rPr>
              <a:t>。</a:t>
            </a:r>
            <a:endParaRPr lang="en-US" altLang="zh-TW" sz="2100" dirty="0" smtClean="0">
              <a:latin typeface="Times New Roman" panose="02020603050405020304" pitchFamily="18" charset="0"/>
              <a:ea typeface="標楷體" pitchFamily="65" charset="-120"/>
              <a:cs typeface="Times New Roman" panose="02020603050405020304" pitchFamily="18" charset="0"/>
            </a:endParaRPr>
          </a:p>
          <a:p>
            <a:pPr marL="266400" indent="-266400" algn="just">
              <a:spcBef>
                <a:spcPts val="1200"/>
              </a:spcBef>
              <a:buFont typeface="+mj-lt"/>
              <a:buAutoNum type="arabicPeriod" startAt="4"/>
              <a:tabLst>
                <a:tab pos="266700" algn="l"/>
              </a:tabLst>
              <a:defRPr/>
            </a:pPr>
            <a:r>
              <a:rPr lang="zh-TW" altLang="en-US" sz="2000" b="1" dirty="0">
                <a:latin typeface="Times New Roman" panose="02020603050405020304" pitchFamily="18" charset="0"/>
                <a:ea typeface="標楷體" pitchFamily="65" charset="-120"/>
                <a:cs typeface="Times New Roman" panose="02020603050405020304" pitchFamily="18" charset="0"/>
              </a:rPr>
              <a:t>凡未於規定時間內上網選填登記志願，或雖有上網選填登記志願但未做任何暫存志願者，以未選填登記論，並即喪失分發機會。若考生已上網選填登記但僅暫存志願，卻未於規定時間內將志願確定送出，</a:t>
            </a:r>
            <a:r>
              <a:rPr lang="en-US" altLang="zh-TW" sz="2000" b="1" dirty="0">
                <a:latin typeface="Times New Roman" panose="02020603050405020304" pitchFamily="18" charset="0"/>
                <a:ea typeface="標楷體" pitchFamily="65" charset="-120"/>
                <a:cs typeface="Times New Roman" panose="02020603050405020304" pitchFamily="18" charset="0"/>
              </a:rPr>
              <a:t>(</a:t>
            </a:r>
            <a:r>
              <a:rPr lang="zh-TW" altLang="en-US" sz="2000" b="1" dirty="0">
                <a:solidFill>
                  <a:srgbClr val="FF0000"/>
                </a:solidFill>
                <a:latin typeface="Times New Roman" panose="02020603050405020304" pitchFamily="18" charset="0"/>
                <a:ea typeface="標楷體" pitchFamily="65" charset="-120"/>
                <a:cs typeface="Times New Roman" panose="02020603050405020304" pitchFamily="18" charset="0"/>
              </a:rPr>
              <a:t>考生必須看到系統畫面出現「您已完成網路選填登記志願」訊息，並產生志願表，才算完成網路選填登記志願程序</a:t>
            </a:r>
            <a:r>
              <a:rPr lang="en-US" altLang="zh-TW" sz="2000" b="1" dirty="0">
                <a:latin typeface="Times New Roman" panose="02020603050405020304" pitchFamily="18" charset="0"/>
                <a:ea typeface="標楷體" pitchFamily="65" charset="-120"/>
                <a:cs typeface="Times New Roman" panose="02020603050405020304" pitchFamily="18" charset="0"/>
              </a:rPr>
              <a:t>)</a:t>
            </a:r>
            <a:r>
              <a:rPr lang="zh-TW" altLang="en-US" sz="2000" b="1" dirty="0">
                <a:latin typeface="Times New Roman" panose="02020603050405020304" pitchFamily="18" charset="0"/>
                <a:ea typeface="標楷體" pitchFamily="65" charset="-120"/>
                <a:cs typeface="Times New Roman" panose="02020603050405020304" pitchFamily="18" charset="0"/>
              </a:rPr>
              <a:t>，本委員會將以考生最後暫存於網路選填登記志願系統內之志願選填資料作為分發之依據，考生不得</a:t>
            </a:r>
            <a:r>
              <a:rPr lang="zh-TW" altLang="en-US" sz="2000" b="1" dirty="0" smtClean="0">
                <a:latin typeface="Times New Roman" panose="02020603050405020304" pitchFamily="18" charset="0"/>
                <a:ea typeface="標楷體" pitchFamily="65" charset="-120"/>
                <a:cs typeface="Times New Roman" panose="02020603050405020304" pitchFamily="18" charset="0"/>
              </a:rPr>
              <a:t>異議。</a:t>
            </a:r>
            <a:endParaRPr lang="en-US" altLang="zh-TW" sz="2100" dirty="0">
              <a:latin typeface="Times New Roman" panose="02020603050405020304" pitchFamily="18" charset="0"/>
              <a:ea typeface="標楷體" pitchFamily="65" charset="-120"/>
              <a:cs typeface="Times New Roman" panose="02020603050405020304" pitchFamily="18" charset="0"/>
            </a:endParaRPr>
          </a:p>
          <a:p>
            <a:pPr marL="0" indent="0" algn="just">
              <a:spcBef>
                <a:spcPts val="1200"/>
              </a:spcBef>
              <a:buNone/>
              <a:defRPr/>
            </a:pPr>
            <a:endParaRPr lang="en-US" altLang="zh-TW" sz="2100" dirty="0">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29</a:t>
            </a:fld>
            <a:endParaRPr lang="en-US" altLang="zh-TW" dirty="0"/>
          </a:p>
        </p:txBody>
      </p:sp>
    </p:spTree>
    <p:extLst>
      <p:ext uri="{BB962C8B-B14F-4D97-AF65-F5344CB8AC3E}">
        <p14:creationId xmlns:p14="http://schemas.microsoft.com/office/powerpoint/2010/main" xmlns="" val="31067793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ChangeArrowheads="1"/>
          </p:cNvSpPr>
          <p:nvPr/>
        </p:nvSpPr>
        <p:spPr bwMode="auto">
          <a:xfrm>
            <a:off x="468313" y="323850"/>
            <a:ext cx="8326437" cy="563563"/>
          </a:xfrm>
          <a:prstGeom prst="rect">
            <a:avLst/>
          </a:prstGeom>
          <a:noFill/>
          <a:ln w="9525">
            <a:noFill/>
            <a:miter lim="800000"/>
            <a:headEnd/>
            <a:tailEnd/>
          </a:ln>
        </p:spPr>
        <p:txBody>
          <a:bodyPr anchor="ctr"/>
          <a:lstStyle/>
          <a:p>
            <a:r>
              <a:rPr lang="zh-TW" altLang="en-US" sz="2800" dirty="0">
                <a:solidFill>
                  <a:schemeClr val="tx2"/>
                </a:solidFill>
                <a:latin typeface="標楷體" pitchFamily="65" charset="-120"/>
                <a:ea typeface="標楷體" pitchFamily="65" charset="-120"/>
              </a:rPr>
              <a:t>一</a:t>
            </a:r>
            <a:r>
              <a:rPr lang="zh-TW" altLang="en-US" sz="2800" dirty="0" smtClean="0">
                <a:solidFill>
                  <a:schemeClr val="tx2"/>
                </a:solidFill>
                <a:latin typeface="標楷體" pitchFamily="65" charset="-120"/>
                <a:ea typeface="標楷體" pitchFamily="65" charset="-120"/>
              </a:rPr>
              <a:t>、</a:t>
            </a:r>
            <a:r>
              <a:rPr lang="zh-TW" altLang="en-US" sz="2800" dirty="0">
                <a:solidFill>
                  <a:schemeClr val="tx2"/>
                </a:solidFill>
                <a:latin typeface="標楷體" pitchFamily="65" charset="-120"/>
                <a:ea typeface="標楷體" pitchFamily="65" charset="-120"/>
              </a:rPr>
              <a:t>重要日程</a:t>
            </a:r>
            <a:r>
              <a:rPr lang="en-US" altLang="zh-TW" sz="2800" dirty="0">
                <a:solidFill>
                  <a:schemeClr val="tx2"/>
                </a:solidFill>
                <a:latin typeface="Times New Roman" panose="02020603050405020304" pitchFamily="18" charset="0"/>
                <a:ea typeface="標楷體" pitchFamily="65" charset="-120"/>
                <a:cs typeface="Times New Roman" panose="02020603050405020304" pitchFamily="18" charset="0"/>
              </a:rPr>
              <a:t>(1/2)</a:t>
            </a:r>
            <a:endParaRPr lang="zh-TW" altLang="en-US" sz="2800" dirty="0">
              <a:solidFill>
                <a:schemeClr val="tx2"/>
              </a:solidFill>
              <a:latin typeface="Times New Roman" panose="02020603050405020304" pitchFamily="18" charset="0"/>
              <a:ea typeface="標楷體" pitchFamily="65" charset="-120"/>
              <a:cs typeface="Times New Roman" panose="02020603050405020304" pitchFamily="18" charset="0"/>
            </a:endParaRPr>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3</a:t>
            </a:fld>
            <a:endParaRPr lang="en-US" altLang="zh-TW" dirty="0"/>
          </a:p>
        </p:txBody>
      </p:sp>
      <p:graphicFrame>
        <p:nvGraphicFramePr>
          <p:cNvPr id="5" name="Group 45"/>
          <p:cNvGraphicFramePr>
            <a:graphicFrameLocks/>
          </p:cNvGraphicFramePr>
          <p:nvPr>
            <p:extLst>
              <p:ext uri="{D42A27DB-BD31-4B8C-83A1-F6EECF244321}">
                <p14:modId xmlns:p14="http://schemas.microsoft.com/office/powerpoint/2010/main" xmlns="" val="668917507"/>
              </p:ext>
            </p:extLst>
          </p:nvPr>
        </p:nvGraphicFramePr>
        <p:xfrm>
          <a:off x="251520" y="1340768"/>
          <a:ext cx="8176422" cy="4910426"/>
        </p:xfrm>
        <a:graphic>
          <a:graphicData uri="http://schemas.openxmlformats.org/drawingml/2006/table">
            <a:tbl>
              <a:tblPr/>
              <a:tblGrid>
                <a:gridCol w="4247332"/>
                <a:gridCol w="3929090"/>
              </a:tblGrid>
              <a:tr h="295523">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zh-TW" altLang="en-US" sz="1800" b="1" i="0" u="none" strike="noStrike" cap="none" normalizeH="0" baseline="0" dirty="0" smtClean="0">
                          <a:ln>
                            <a:noFill/>
                          </a:ln>
                          <a:solidFill>
                            <a:schemeClr val="tx1"/>
                          </a:solidFill>
                          <a:effectLst/>
                          <a:latin typeface="Times New Roman" pitchFamily="18" charset="0"/>
                          <a:ea typeface="標楷體" pitchFamily="65" charset="-120"/>
                        </a:rPr>
                        <a:t>項目</a:t>
                      </a:r>
                    </a:p>
                  </a:txBody>
                  <a:tcPr marL="90004" marR="90004" marT="46779" marB="4677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zh-TW" altLang="en-US" sz="1800" b="1" i="0" u="none" strike="noStrike" cap="none" normalizeH="0" baseline="0" dirty="0" smtClean="0">
                          <a:ln>
                            <a:noFill/>
                          </a:ln>
                          <a:solidFill>
                            <a:schemeClr val="tx1"/>
                          </a:solidFill>
                          <a:effectLst/>
                          <a:latin typeface="Times New Roman" pitchFamily="18" charset="0"/>
                          <a:ea typeface="標楷體" pitchFamily="65" charset="-120"/>
                        </a:rPr>
                        <a:t>時程</a:t>
                      </a:r>
                    </a:p>
                  </a:txBody>
                  <a:tcPr marL="90004" marR="90004" marT="46779" marB="4677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9184">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defRPr/>
                      </a:pPr>
                      <a:r>
                        <a:rPr kumimoji="1" lang="zh-TW" altLang="en-US" sz="1600" b="1" i="0" u="none" strike="noStrike" cap="none" normalizeH="0" baseline="0" dirty="0" smtClean="0">
                          <a:ln>
                            <a:noFill/>
                          </a:ln>
                          <a:solidFill>
                            <a:schemeClr val="tx1"/>
                          </a:solidFill>
                          <a:effectLst/>
                          <a:latin typeface="Times New Roman" pitchFamily="18" charset="0"/>
                          <a:ea typeface="標楷體" pitchFamily="65" charset="-120"/>
                        </a:rPr>
                        <a:t>高中職免登記資格審查勾選作業（學校作業）</a:t>
                      </a:r>
                      <a:endParaRPr kumimoji="1" lang="en-US" altLang="zh-TW" sz="1600" b="1" i="0" u="none" strike="noStrike" cap="none" normalizeH="0" baseline="0" dirty="0" smtClean="0">
                        <a:ln>
                          <a:noFill/>
                        </a:ln>
                        <a:solidFill>
                          <a:schemeClr val="tx1"/>
                        </a:solidFill>
                        <a:effectLst/>
                        <a:latin typeface="Times New Roman" pitchFamily="18" charset="0"/>
                        <a:ea typeface="標楷體" pitchFamily="65" charset="-120"/>
                      </a:endParaRPr>
                    </a:p>
                  </a:txBody>
                  <a:tcPr marL="90004" marR="90004" marT="46779" marB="4677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defRPr/>
                      </a:pPr>
                      <a:r>
                        <a:rPr kumimoji="1" lang="en-US" altLang="zh-TW"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105.5.9(</a:t>
                      </a:r>
                      <a:r>
                        <a:rPr kumimoji="1" lang="zh-TW" altLang="en-US"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一</a:t>
                      </a:r>
                      <a:r>
                        <a:rPr kumimoji="1" lang="en-US" altLang="zh-TW"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)10</a:t>
                      </a:r>
                      <a:r>
                        <a:rPr kumimoji="1" lang="zh-TW" altLang="en-US"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a:t>
                      </a:r>
                      <a:r>
                        <a:rPr kumimoji="1" lang="en-US" altLang="zh-TW"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00~105.5.13(</a:t>
                      </a:r>
                      <a:r>
                        <a:rPr kumimoji="1" lang="zh-TW" altLang="en-US"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五</a:t>
                      </a:r>
                      <a:r>
                        <a:rPr kumimoji="1" lang="en-US" altLang="zh-TW"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)17</a:t>
                      </a:r>
                      <a:r>
                        <a:rPr kumimoji="1" lang="zh-TW" altLang="en-US"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a:t>
                      </a:r>
                      <a:r>
                        <a:rPr kumimoji="1" lang="en-US" altLang="zh-TW"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00</a:t>
                      </a:r>
                    </a:p>
                  </a:txBody>
                  <a:tcPr marL="90004" marR="90004" marT="46779" marB="4677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272703">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defRPr/>
                      </a:pPr>
                      <a:r>
                        <a:rPr kumimoji="1" lang="zh-TW" altLang="en-US" sz="1800" b="1" i="0" u="none" strike="noStrike" cap="none" normalizeH="0" baseline="0" dirty="0" smtClean="0">
                          <a:ln>
                            <a:noFill/>
                          </a:ln>
                          <a:solidFill>
                            <a:schemeClr val="tx1"/>
                          </a:solidFill>
                          <a:effectLst/>
                          <a:latin typeface="Times New Roman" pitchFamily="18" charset="0"/>
                          <a:ea typeface="標楷體" pitchFamily="65" charset="-120"/>
                        </a:rPr>
                        <a:t>考生資格審查登錄及繳件</a:t>
                      </a:r>
                    </a:p>
                  </a:txBody>
                  <a:tcPr marL="90004" marR="90004" marT="46779" marB="4677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defRPr/>
                      </a:pPr>
                      <a:r>
                        <a:rPr kumimoji="1" lang="en-US" altLang="zh-TW"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105.5.26(</a:t>
                      </a:r>
                      <a:r>
                        <a:rPr kumimoji="1" lang="zh-TW" altLang="en-US"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四</a:t>
                      </a:r>
                      <a:r>
                        <a:rPr kumimoji="1" lang="en-US" altLang="zh-TW"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)10</a:t>
                      </a:r>
                      <a:r>
                        <a:rPr kumimoji="1" lang="zh-TW" altLang="en-US"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a:t>
                      </a:r>
                      <a:r>
                        <a:rPr kumimoji="1" lang="en-US" altLang="zh-TW"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00~105.6.15(</a:t>
                      </a:r>
                      <a:r>
                        <a:rPr kumimoji="1" lang="zh-TW" altLang="en-US"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三</a:t>
                      </a:r>
                      <a:r>
                        <a:rPr kumimoji="1" lang="en-US" altLang="zh-TW"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)17</a:t>
                      </a:r>
                      <a:r>
                        <a:rPr kumimoji="1" lang="zh-TW" altLang="en-US"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a:t>
                      </a:r>
                      <a:r>
                        <a:rPr kumimoji="1" lang="en-US" altLang="zh-TW"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00</a:t>
                      </a:r>
                    </a:p>
                  </a:txBody>
                  <a:tcPr marL="90004" marR="90004" marT="46779" marB="4677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92861">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zh-TW" altLang="en-US" sz="1800" b="1" i="0" u="none" strike="noStrike" cap="none" normalizeH="0" baseline="0" dirty="0" smtClean="0">
                          <a:ln>
                            <a:noFill/>
                          </a:ln>
                          <a:solidFill>
                            <a:schemeClr val="tx1"/>
                          </a:solidFill>
                          <a:effectLst/>
                          <a:latin typeface="Times New Roman" pitchFamily="18" charset="0"/>
                          <a:ea typeface="標楷體" pitchFamily="65" charset="-120"/>
                        </a:rPr>
                        <a:t>資格審查結果公告</a:t>
                      </a:r>
                    </a:p>
                  </a:txBody>
                  <a:tcPr marL="90004" marR="90004" marT="46779" marB="4677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en-US" altLang="zh-TW" sz="17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rPr>
                        <a:t>105.6.29</a:t>
                      </a:r>
                      <a:r>
                        <a:rPr lang="en-US" altLang="zh-TW" sz="1700" b="1" dirty="0" smtClean="0">
                          <a:latin typeface="標楷體" pitchFamily="65" charset="-120"/>
                          <a:ea typeface="標楷體" pitchFamily="65" charset="-120"/>
                        </a:rPr>
                        <a:t>(</a:t>
                      </a:r>
                      <a:r>
                        <a:rPr lang="zh-TW" altLang="en-US" sz="1700" b="1" dirty="0" smtClean="0">
                          <a:latin typeface="標楷體" pitchFamily="65" charset="-120"/>
                          <a:ea typeface="標楷體" pitchFamily="65" charset="-120"/>
                        </a:rPr>
                        <a:t>三</a:t>
                      </a:r>
                      <a:r>
                        <a:rPr lang="en-US" altLang="zh-TW" sz="1700" b="1" dirty="0" smtClean="0">
                          <a:latin typeface="標楷體" pitchFamily="65" charset="-120"/>
                          <a:ea typeface="標楷體" pitchFamily="65" charset="-120"/>
                        </a:rPr>
                        <a:t>)</a:t>
                      </a:r>
                      <a:r>
                        <a:rPr lang="en-US" altLang="zh-TW" sz="1700" b="1" dirty="0" smtClean="0">
                          <a:latin typeface="Times New Roman" pitchFamily="18" charset="0"/>
                          <a:ea typeface="標楷體" pitchFamily="65" charset="-120"/>
                          <a:cs typeface="Times New Roman" pitchFamily="18" charset="0"/>
                        </a:rPr>
                        <a:t>10</a:t>
                      </a:r>
                      <a:r>
                        <a:rPr lang="zh-TW" altLang="en-US" sz="1700" b="1" dirty="0" smtClean="0">
                          <a:latin typeface="Times New Roman" pitchFamily="18" charset="0"/>
                          <a:ea typeface="標楷體" pitchFamily="65" charset="-120"/>
                          <a:cs typeface="Times New Roman" pitchFamily="18" charset="0"/>
                        </a:rPr>
                        <a:t>：</a:t>
                      </a:r>
                      <a:r>
                        <a:rPr lang="en-US" altLang="zh-TW" sz="1700" b="1" dirty="0" smtClean="0">
                          <a:latin typeface="Times New Roman" pitchFamily="18" charset="0"/>
                          <a:ea typeface="標楷體" pitchFamily="65" charset="-120"/>
                          <a:cs typeface="Times New Roman" pitchFamily="18" charset="0"/>
                        </a:rPr>
                        <a:t>00</a:t>
                      </a:r>
                      <a:endParaRPr lang="zh-TW" altLang="en-US" sz="1700" b="1" dirty="0">
                        <a:latin typeface="Times New Roman" pitchFamily="18" charset="0"/>
                        <a:ea typeface="標楷體" pitchFamily="65" charset="-120"/>
                        <a:cs typeface="Times New Roman" pitchFamily="18" charset="0"/>
                      </a:endParaRPr>
                    </a:p>
                  </a:txBody>
                  <a:tcPr marL="90004" marR="90004" marT="46779" marB="4677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662550">
                <a:tc>
                  <a:txBody>
                    <a:bodyPr/>
                    <a:lstStyle/>
                    <a:p>
                      <a:pPr marL="0" marR="0" lvl="0" indent="0" algn="ctr"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zh-TW" altLang="en-US" sz="4800" b="1" i="0" u="none" strike="noStrike" cap="none" normalizeH="0" baseline="0" dirty="0" smtClean="0">
                          <a:ln>
                            <a:noFill/>
                          </a:ln>
                          <a:solidFill>
                            <a:srgbClr val="FF0000"/>
                          </a:solidFill>
                          <a:effectLst/>
                          <a:latin typeface="Times New Roman" pitchFamily="18" charset="0"/>
                          <a:ea typeface="標楷體" pitchFamily="65" charset="-120"/>
                        </a:rPr>
                        <a:t>繳費</a:t>
                      </a:r>
                    </a:p>
                  </a:txBody>
                  <a:tcPr marL="90004" marR="90004" marT="46779" marB="4677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l" defTabSz="914400" rtl="0" eaLnBrk="1" fontAlgn="base" latinLnBrk="0" hangingPunct="1">
                        <a:lnSpc>
                          <a:spcPct val="100000"/>
                        </a:lnSpc>
                        <a:spcBef>
                          <a:spcPts val="300"/>
                        </a:spcBef>
                        <a:spcAft>
                          <a:spcPct val="0"/>
                        </a:spcAft>
                        <a:buClr>
                          <a:schemeClr val="accent1"/>
                        </a:buClr>
                        <a:buSzTx/>
                        <a:buFont typeface="Wingdings" pitchFamily="2" charset="2"/>
                        <a:buNone/>
                        <a:tabLst/>
                      </a:pPr>
                      <a:r>
                        <a:rPr kumimoji="1" lang="zh-TW" altLang="en-US" sz="14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集體繳費： </a:t>
                      </a:r>
                      <a:endParaRPr kumimoji="1" lang="en-US" altLang="zh-TW" sz="14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endParaRPr>
                    </a:p>
                    <a:p>
                      <a:pPr marL="0" marR="0" lvl="0" indent="0" algn="l" defTabSz="914400" rtl="0" eaLnBrk="1" fontAlgn="base" latinLnBrk="0" hangingPunct="1">
                        <a:lnSpc>
                          <a:spcPct val="100000"/>
                        </a:lnSpc>
                        <a:spcBef>
                          <a:spcPts val="300"/>
                        </a:spcBef>
                        <a:spcAft>
                          <a:spcPct val="0"/>
                        </a:spcAft>
                        <a:buClr>
                          <a:schemeClr val="accent1"/>
                        </a:buClr>
                        <a:buSzTx/>
                        <a:buFont typeface="Wingdings" pitchFamily="2" charset="2"/>
                        <a:buNone/>
                        <a:tabLst/>
                      </a:pPr>
                      <a:r>
                        <a:rPr kumimoji="1" lang="en-US" altLang="zh-TW" sz="14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rPr>
                        <a:t>105.7</a:t>
                      </a:r>
                      <a:r>
                        <a:rPr kumimoji="1" lang="en-US" altLang="zh-TW" sz="14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.5</a:t>
                      </a:r>
                      <a:r>
                        <a:rPr kumimoji="1" lang="en-US" altLang="zh-TW" sz="14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rPr>
                        <a:t>(</a:t>
                      </a:r>
                      <a:r>
                        <a:rPr kumimoji="1" lang="zh-TW" altLang="en-US" sz="14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rPr>
                        <a:t>二</a:t>
                      </a:r>
                      <a:r>
                        <a:rPr kumimoji="1" lang="en-US" altLang="zh-TW" sz="14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rPr>
                        <a:t>)10</a:t>
                      </a:r>
                      <a:r>
                        <a:rPr kumimoji="1" lang="zh-TW" altLang="en-US" sz="14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rPr>
                        <a:t>：</a:t>
                      </a:r>
                      <a:r>
                        <a:rPr kumimoji="1" lang="en-US" altLang="zh-TW" sz="14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rPr>
                        <a:t>00</a:t>
                      </a:r>
                      <a:r>
                        <a:rPr kumimoji="1" lang="zh-TW" altLang="en-US" sz="14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rPr>
                        <a:t> </a:t>
                      </a:r>
                      <a:r>
                        <a:rPr kumimoji="1" lang="en-US" altLang="zh-TW" sz="14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rPr>
                        <a:t>~</a:t>
                      </a:r>
                      <a:r>
                        <a:rPr kumimoji="1" lang="zh-TW" altLang="en-US" sz="14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rPr>
                        <a:t> </a:t>
                      </a:r>
                      <a:r>
                        <a:rPr kumimoji="1" lang="en-US" altLang="zh-TW" sz="14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105.7.11</a:t>
                      </a:r>
                      <a:r>
                        <a:rPr kumimoji="1" lang="en-US" altLang="zh-TW" sz="14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rPr>
                        <a:t>(</a:t>
                      </a:r>
                      <a:r>
                        <a:rPr kumimoji="1" lang="zh-TW" altLang="en-US" sz="14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rPr>
                        <a:t>一</a:t>
                      </a:r>
                      <a:r>
                        <a:rPr kumimoji="1" lang="en-US" altLang="zh-TW" sz="14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rPr>
                        <a:t>)17</a:t>
                      </a:r>
                      <a:r>
                        <a:rPr kumimoji="1" lang="zh-TW" altLang="en-US" sz="14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rPr>
                        <a:t>：</a:t>
                      </a:r>
                      <a:r>
                        <a:rPr kumimoji="1" lang="en-US" altLang="zh-TW" sz="14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rPr>
                        <a:t>00</a:t>
                      </a:r>
                      <a:endParaRPr kumimoji="1" lang="en-US" altLang="zh-TW" sz="14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endParaRPr>
                    </a:p>
                    <a:p>
                      <a:pPr marL="0" marR="0" lvl="0" indent="0" algn="l" defTabSz="914400" rtl="0" eaLnBrk="1" fontAlgn="base" latinLnBrk="0" hangingPunct="1">
                        <a:lnSpc>
                          <a:spcPct val="100000"/>
                        </a:lnSpc>
                        <a:spcBef>
                          <a:spcPts val="300"/>
                        </a:spcBef>
                        <a:spcAft>
                          <a:spcPct val="0"/>
                        </a:spcAft>
                        <a:buClr>
                          <a:schemeClr val="accent1"/>
                        </a:buClr>
                        <a:buSzTx/>
                        <a:buFont typeface="Wingdings" pitchFamily="2" charset="2"/>
                        <a:buNone/>
                        <a:tabLst/>
                      </a:pPr>
                      <a:r>
                        <a:rPr kumimoji="1" lang="zh-TW" altLang="en-US" sz="2000" b="1" i="0" u="sng" strike="noStrike" cap="none" normalizeH="0" baseline="0" dirty="0" smtClean="0">
                          <a:ln>
                            <a:noFill/>
                          </a:ln>
                          <a:solidFill>
                            <a:srgbClr val="FF0000"/>
                          </a:solidFill>
                          <a:effectLst/>
                          <a:latin typeface="Times New Roman" pitchFamily="18" charset="0"/>
                          <a:ea typeface="標楷體" pitchFamily="65" charset="-120"/>
                          <a:cs typeface="Arial Unicode MS" pitchFamily="34" charset="-120"/>
                        </a:rPr>
                        <a:t>個別繳費：</a:t>
                      </a:r>
                      <a:endParaRPr kumimoji="1" lang="en-US" altLang="zh-TW" sz="2000" b="1" i="0" u="sng" strike="noStrike" cap="none" normalizeH="0" baseline="0" dirty="0" smtClean="0">
                        <a:ln>
                          <a:noFill/>
                        </a:ln>
                        <a:solidFill>
                          <a:srgbClr val="FF0000"/>
                        </a:solidFill>
                        <a:effectLst/>
                        <a:latin typeface="Times New Roman" pitchFamily="18" charset="0"/>
                        <a:ea typeface="標楷體" pitchFamily="65" charset="-120"/>
                        <a:cs typeface="Arial Unicode MS" pitchFamily="34" charset="-120"/>
                      </a:endParaRPr>
                    </a:p>
                    <a:p>
                      <a:pPr marL="0" marR="0" lvl="0" indent="0" algn="l" defTabSz="914400" rtl="0" eaLnBrk="1" fontAlgn="base" latinLnBrk="0" hangingPunct="1">
                        <a:lnSpc>
                          <a:spcPct val="100000"/>
                        </a:lnSpc>
                        <a:spcBef>
                          <a:spcPts val="300"/>
                        </a:spcBef>
                        <a:spcAft>
                          <a:spcPct val="0"/>
                        </a:spcAft>
                        <a:buClr>
                          <a:schemeClr val="accent1"/>
                        </a:buClr>
                        <a:buSzTx/>
                        <a:buFont typeface="Wingdings" pitchFamily="2" charset="2"/>
                        <a:buNone/>
                        <a:tabLst/>
                      </a:pPr>
                      <a:r>
                        <a:rPr kumimoji="1" lang="en-US" altLang="zh-TW" sz="2000" b="1" i="0" u="sng" strike="noStrike" kern="1200" cap="none" normalizeH="0" baseline="0" dirty="0" smtClean="0">
                          <a:ln>
                            <a:noFill/>
                          </a:ln>
                          <a:solidFill>
                            <a:srgbClr val="FF0000"/>
                          </a:solidFill>
                          <a:effectLst/>
                          <a:latin typeface="Times New Roman" pitchFamily="18" charset="0"/>
                          <a:ea typeface="標楷體" pitchFamily="65" charset="-120"/>
                          <a:cs typeface="Arial Unicode MS" pitchFamily="34" charset="-120"/>
                        </a:rPr>
                        <a:t>105.7.12(</a:t>
                      </a:r>
                      <a:r>
                        <a:rPr kumimoji="1" lang="zh-TW" altLang="en-US" sz="2000" b="1" i="0" u="sng" strike="noStrike" kern="1200" cap="none" normalizeH="0" baseline="0" dirty="0" smtClean="0">
                          <a:ln>
                            <a:noFill/>
                          </a:ln>
                          <a:solidFill>
                            <a:srgbClr val="FF0000"/>
                          </a:solidFill>
                          <a:effectLst/>
                          <a:latin typeface="Times New Roman" pitchFamily="18" charset="0"/>
                          <a:ea typeface="標楷體" pitchFamily="65" charset="-120"/>
                          <a:cs typeface="Arial Unicode MS" pitchFamily="34" charset="-120"/>
                        </a:rPr>
                        <a:t>二</a:t>
                      </a:r>
                      <a:r>
                        <a:rPr kumimoji="1" lang="en-US" altLang="zh-TW" sz="2000" b="1" i="0" u="sng" strike="noStrike" kern="1200" cap="none" normalizeH="0" baseline="0" dirty="0" smtClean="0">
                          <a:ln>
                            <a:noFill/>
                          </a:ln>
                          <a:solidFill>
                            <a:srgbClr val="FF0000"/>
                          </a:solidFill>
                          <a:effectLst/>
                          <a:latin typeface="Times New Roman" pitchFamily="18" charset="0"/>
                          <a:ea typeface="標楷體" pitchFamily="65" charset="-120"/>
                          <a:cs typeface="Arial Unicode MS" pitchFamily="34" charset="-120"/>
                        </a:rPr>
                        <a:t>)10</a:t>
                      </a:r>
                      <a:r>
                        <a:rPr kumimoji="1" lang="zh-TW" altLang="en-US" sz="2000" b="1" i="0" u="sng" strike="noStrike" kern="1200" cap="none" normalizeH="0" baseline="0" dirty="0" smtClean="0">
                          <a:ln>
                            <a:noFill/>
                          </a:ln>
                          <a:solidFill>
                            <a:srgbClr val="FF0000"/>
                          </a:solidFill>
                          <a:effectLst/>
                          <a:latin typeface="Times New Roman" pitchFamily="18" charset="0"/>
                          <a:ea typeface="標楷體" pitchFamily="65" charset="-120"/>
                          <a:cs typeface="Arial Unicode MS" pitchFamily="34" charset="-120"/>
                        </a:rPr>
                        <a:t>：</a:t>
                      </a:r>
                      <a:r>
                        <a:rPr kumimoji="1" lang="en-US" altLang="zh-TW" sz="2000" b="1" i="0" u="sng" strike="noStrike" kern="1200" cap="none" normalizeH="0" baseline="0" dirty="0" smtClean="0">
                          <a:ln>
                            <a:noFill/>
                          </a:ln>
                          <a:solidFill>
                            <a:srgbClr val="FF0000"/>
                          </a:solidFill>
                          <a:effectLst/>
                          <a:latin typeface="Times New Roman" pitchFamily="18" charset="0"/>
                          <a:ea typeface="標楷體" pitchFamily="65" charset="-120"/>
                          <a:cs typeface="Arial Unicode MS" pitchFamily="34" charset="-120"/>
                        </a:rPr>
                        <a:t>00~105.7.18(</a:t>
                      </a:r>
                      <a:r>
                        <a:rPr kumimoji="1" lang="zh-TW" altLang="en-US" sz="2000" b="1" i="0" u="sng" strike="noStrike" kern="1200" cap="none" normalizeH="0" baseline="0" dirty="0" smtClean="0">
                          <a:ln>
                            <a:noFill/>
                          </a:ln>
                          <a:solidFill>
                            <a:srgbClr val="FF0000"/>
                          </a:solidFill>
                          <a:effectLst/>
                          <a:latin typeface="Times New Roman" pitchFamily="18" charset="0"/>
                          <a:ea typeface="標楷體" pitchFamily="65" charset="-120"/>
                          <a:cs typeface="Arial Unicode MS" pitchFamily="34" charset="-120"/>
                        </a:rPr>
                        <a:t>一</a:t>
                      </a:r>
                      <a:r>
                        <a:rPr kumimoji="1" lang="en-US" altLang="zh-TW" sz="2000" b="1" i="0" u="sng" strike="noStrike" kern="1200" cap="none" normalizeH="0" baseline="0" dirty="0" smtClean="0">
                          <a:ln>
                            <a:noFill/>
                          </a:ln>
                          <a:solidFill>
                            <a:srgbClr val="FF0000"/>
                          </a:solidFill>
                          <a:effectLst/>
                          <a:latin typeface="Times New Roman" pitchFamily="18" charset="0"/>
                          <a:ea typeface="標楷體" pitchFamily="65" charset="-120"/>
                          <a:cs typeface="Arial Unicode MS" pitchFamily="34" charset="-120"/>
                        </a:rPr>
                        <a:t>)24</a:t>
                      </a:r>
                      <a:r>
                        <a:rPr kumimoji="1" lang="zh-TW" altLang="en-US" sz="2000" b="1" i="0" u="sng" strike="noStrike" kern="1200" cap="none" normalizeH="0" baseline="0" dirty="0" smtClean="0">
                          <a:ln>
                            <a:noFill/>
                          </a:ln>
                          <a:solidFill>
                            <a:srgbClr val="FF0000"/>
                          </a:solidFill>
                          <a:effectLst/>
                          <a:latin typeface="Times New Roman" pitchFamily="18" charset="0"/>
                          <a:ea typeface="標楷體" pitchFamily="65" charset="-120"/>
                          <a:cs typeface="Arial Unicode MS" pitchFamily="34" charset="-120"/>
                        </a:rPr>
                        <a:t>：</a:t>
                      </a:r>
                      <a:r>
                        <a:rPr kumimoji="1" lang="en-US" altLang="zh-TW" sz="2000" b="1" i="0" u="sng" strike="noStrike" kern="1200" cap="none" normalizeH="0" baseline="0" dirty="0" smtClean="0">
                          <a:ln>
                            <a:noFill/>
                          </a:ln>
                          <a:solidFill>
                            <a:srgbClr val="FF0000"/>
                          </a:solidFill>
                          <a:effectLst/>
                          <a:latin typeface="Times New Roman" pitchFamily="18" charset="0"/>
                          <a:ea typeface="標楷體" pitchFamily="65" charset="-120"/>
                          <a:cs typeface="Arial Unicode MS" pitchFamily="34" charset="-120"/>
                        </a:rPr>
                        <a:t>00</a:t>
                      </a:r>
                    </a:p>
                    <a:p>
                      <a:pPr marL="0" marR="0" lvl="0" indent="0" algn="l" defTabSz="914400" rtl="0" eaLnBrk="1" fontAlgn="base" latinLnBrk="0" hangingPunct="1">
                        <a:lnSpc>
                          <a:spcPct val="100000"/>
                        </a:lnSpc>
                        <a:spcBef>
                          <a:spcPts val="300"/>
                        </a:spcBef>
                        <a:spcAft>
                          <a:spcPct val="0"/>
                        </a:spcAft>
                        <a:buClr>
                          <a:schemeClr val="accent1"/>
                        </a:buClr>
                        <a:buSzTx/>
                        <a:buFont typeface="Wingdings" pitchFamily="2" charset="2"/>
                        <a:buNone/>
                        <a:tabLst/>
                      </a:pPr>
                      <a:r>
                        <a:rPr kumimoji="1" lang="en-US" altLang="zh-TW" sz="2000" b="1" i="0" u="sng" strike="noStrike" cap="none" normalizeH="0" baseline="0" dirty="0" smtClean="0">
                          <a:ln>
                            <a:noFill/>
                          </a:ln>
                          <a:solidFill>
                            <a:srgbClr val="FF0000"/>
                          </a:solidFill>
                          <a:effectLst/>
                          <a:latin typeface="Times New Roman" pitchFamily="18" charset="0"/>
                          <a:ea typeface="標楷體" pitchFamily="65" charset="-120"/>
                          <a:cs typeface="Arial Unicode MS" pitchFamily="34" charset="-120"/>
                        </a:rPr>
                        <a:t>【</a:t>
                      </a:r>
                      <a:r>
                        <a:rPr kumimoji="1" lang="zh-TW" altLang="en-US" sz="2000" b="1" i="0" u="sng" strike="noStrike" cap="none" normalizeH="0" baseline="0" dirty="0" smtClean="0">
                          <a:ln>
                            <a:noFill/>
                          </a:ln>
                          <a:solidFill>
                            <a:srgbClr val="FF0000"/>
                          </a:solidFill>
                          <a:effectLst/>
                          <a:latin typeface="Times New Roman" pitchFamily="18" charset="0"/>
                          <a:ea typeface="標楷體" pitchFamily="65" charset="-120"/>
                          <a:cs typeface="Arial Unicode MS" pitchFamily="34" charset="-120"/>
                        </a:rPr>
                        <a:t>便利商店繳費至</a:t>
                      </a:r>
                      <a:r>
                        <a:rPr kumimoji="1" lang="en-US" altLang="zh-TW" sz="2000" b="1" i="0" u="sng" strike="noStrike" cap="none" normalizeH="0" baseline="0" dirty="0" smtClean="0">
                          <a:ln>
                            <a:noFill/>
                          </a:ln>
                          <a:solidFill>
                            <a:srgbClr val="FF0000"/>
                          </a:solidFill>
                          <a:effectLst/>
                          <a:latin typeface="Times New Roman" pitchFamily="18" charset="0"/>
                          <a:ea typeface="標楷體" pitchFamily="65" charset="-120"/>
                          <a:cs typeface="Arial Unicode MS" pitchFamily="34" charset="-120"/>
                        </a:rPr>
                        <a:t>105.7.13(</a:t>
                      </a:r>
                      <a:r>
                        <a:rPr kumimoji="1" lang="zh-TW" altLang="en-US" sz="2000" b="1" i="0" u="sng" strike="noStrike" cap="none" normalizeH="0" baseline="0" dirty="0" smtClean="0">
                          <a:ln>
                            <a:noFill/>
                          </a:ln>
                          <a:solidFill>
                            <a:srgbClr val="FF0000"/>
                          </a:solidFill>
                          <a:effectLst/>
                          <a:latin typeface="Times New Roman" pitchFamily="18" charset="0"/>
                          <a:ea typeface="標楷體" pitchFamily="65" charset="-120"/>
                          <a:cs typeface="Arial Unicode MS" pitchFamily="34" charset="-120"/>
                        </a:rPr>
                        <a:t>三</a:t>
                      </a:r>
                      <a:r>
                        <a:rPr kumimoji="1" lang="en-US" altLang="zh-TW" sz="2000" b="1" i="0" u="sng" strike="noStrike" cap="none" normalizeH="0" baseline="0" dirty="0" smtClean="0">
                          <a:ln>
                            <a:noFill/>
                          </a:ln>
                          <a:solidFill>
                            <a:srgbClr val="FF0000"/>
                          </a:solidFill>
                          <a:effectLst/>
                          <a:latin typeface="Times New Roman" pitchFamily="18" charset="0"/>
                          <a:ea typeface="標楷體" pitchFamily="65" charset="-120"/>
                          <a:cs typeface="Arial Unicode MS" pitchFamily="34" charset="-120"/>
                        </a:rPr>
                        <a:t>)</a:t>
                      </a:r>
                      <a:r>
                        <a:rPr kumimoji="1" lang="zh-TW" altLang="en-US" sz="2000" b="1" i="0" u="sng" strike="noStrike" cap="none" normalizeH="0" baseline="0" dirty="0" smtClean="0">
                          <a:ln>
                            <a:noFill/>
                          </a:ln>
                          <a:solidFill>
                            <a:srgbClr val="FF0000"/>
                          </a:solidFill>
                          <a:effectLst/>
                          <a:latin typeface="Times New Roman" pitchFamily="18" charset="0"/>
                          <a:ea typeface="標楷體" pitchFamily="65" charset="-120"/>
                          <a:cs typeface="Arial Unicode MS" pitchFamily="34" charset="-120"/>
                        </a:rPr>
                        <a:t>止</a:t>
                      </a:r>
                      <a:r>
                        <a:rPr kumimoji="1" lang="en-US" altLang="zh-TW" sz="2000" b="1" i="0" u="sng" strike="noStrike" cap="none" normalizeH="0" baseline="0" dirty="0" smtClean="0">
                          <a:ln>
                            <a:noFill/>
                          </a:ln>
                          <a:solidFill>
                            <a:srgbClr val="FF0000"/>
                          </a:solidFill>
                          <a:effectLst/>
                          <a:latin typeface="Times New Roman" pitchFamily="18" charset="0"/>
                          <a:ea typeface="標楷體" pitchFamily="65" charset="-120"/>
                          <a:cs typeface="Arial Unicode MS" pitchFamily="34" charset="-120"/>
                        </a:rPr>
                        <a:t>】</a:t>
                      </a:r>
                    </a:p>
                  </a:txBody>
                  <a:tcPr marL="90004" marR="90004" marT="46779" marB="4677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r>
              <a:tr h="408676">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defRPr/>
                      </a:pPr>
                      <a:r>
                        <a:rPr kumimoji="1" lang="zh-TW" altLang="en-US" sz="1800" b="1" i="0" u="none" strike="noStrike" cap="none" spc="-50" normalizeH="0" baseline="0" dirty="0" smtClean="0">
                          <a:ln>
                            <a:noFill/>
                          </a:ln>
                          <a:solidFill>
                            <a:schemeClr val="tx1"/>
                          </a:solidFill>
                          <a:effectLst/>
                          <a:latin typeface="Times New Roman" pitchFamily="18" charset="0"/>
                          <a:ea typeface="標楷體" pitchFamily="65" charset="-120"/>
                        </a:rPr>
                        <a:t>實際招生名額及總成績級距人數統計公告</a:t>
                      </a:r>
                    </a:p>
                  </a:txBody>
                  <a:tcPr marL="90004" marR="90004" marT="46779" marB="4677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defRPr/>
                      </a:pPr>
                      <a:r>
                        <a:rPr kumimoji="1" lang="en-US" altLang="zh-TW" sz="18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rPr>
                        <a:t>105.7.22(</a:t>
                      </a:r>
                      <a:r>
                        <a:rPr kumimoji="1" lang="zh-TW" altLang="en-US" sz="18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rPr>
                        <a:t>五</a:t>
                      </a:r>
                      <a:r>
                        <a:rPr kumimoji="1" lang="en-US" altLang="zh-TW" sz="1800" b="1" i="0" u="none" strike="noStrike" kern="1200" cap="none" normalizeH="0" baseline="0" smtClean="0">
                          <a:ln>
                            <a:noFill/>
                          </a:ln>
                          <a:solidFill>
                            <a:schemeClr val="tx1"/>
                          </a:solidFill>
                          <a:effectLst/>
                          <a:latin typeface="Times New Roman" pitchFamily="18" charset="0"/>
                          <a:ea typeface="標楷體" pitchFamily="65" charset="-120"/>
                          <a:cs typeface="Arial Unicode MS" pitchFamily="34" charset="-120"/>
                        </a:rPr>
                        <a:t>)10</a:t>
                      </a:r>
                      <a:r>
                        <a:rPr kumimoji="1" lang="zh-TW" altLang="en-US" sz="1800" b="1" i="0" u="none" strike="noStrike" kern="1200" cap="none" normalizeH="0" baseline="0" smtClean="0">
                          <a:ln>
                            <a:noFill/>
                          </a:ln>
                          <a:solidFill>
                            <a:schemeClr val="tx1"/>
                          </a:solidFill>
                          <a:effectLst/>
                          <a:latin typeface="Times New Roman" pitchFamily="18" charset="0"/>
                          <a:ea typeface="標楷體" pitchFamily="65" charset="-120"/>
                          <a:cs typeface="Arial Unicode MS" pitchFamily="34" charset="-120"/>
                        </a:rPr>
                        <a:t>：</a:t>
                      </a:r>
                      <a:r>
                        <a:rPr kumimoji="1" lang="en-US" altLang="zh-TW" sz="1800" b="1" i="0" u="none" strike="noStrike" kern="1200" cap="none" normalizeH="0" baseline="0" smtClean="0">
                          <a:ln>
                            <a:noFill/>
                          </a:ln>
                          <a:solidFill>
                            <a:schemeClr val="tx1"/>
                          </a:solidFill>
                          <a:effectLst/>
                          <a:latin typeface="Times New Roman" pitchFamily="18" charset="0"/>
                          <a:ea typeface="標楷體" pitchFamily="65" charset="-120"/>
                          <a:cs typeface="Arial Unicode MS" pitchFamily="34" charset="-120"/>
                        </a:rPr>
                        <a:t>00 </a:t>
                      </a:r>
                      <a:endParaRPr kumimoji="1" lang="en-US" altLang="zh-TW" sz="18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endParaRPr>
                    </a:p>
                  </a:txBody>
                  <a:tcPr marL="90004" marR="90004" marT="46779" marB="4677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1404">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defRPr/>
                      </a:pPr>
                      <a:r>
                        <a:rPr kumimoji="1" lang="zh-TW" altLang="en-US" sz="1800" b="1" i="0" u="none" strike="noStrike" cap="none" normalizeH="0" baseline="0" dirty="0" smtClean="0">
                          <a:ln>
                            <a:noFill/>
                          </a:ln>
                          <a:solidFill>
                            <a:schemeClr val="tx1"/>
                          </a:solidFill>
                          <a:effectLst/>
                          <a:latin typeface="Times New Roman" pitchFamily="18" charset="0"/>
                          <a:ea typeface="標楷體" pitchFamily="65" charset="-120"/>
                        </a:rPr>
                        <a:t>個人總成績及排名查詢</a:t>
                      </a:r>
                    </a:p>
                  </a:txBody>
                  <a:tcPr marL="90004" marR="90004" marT="46779" marB="4677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defRPr/>
                      </a:pPr>
                      <a:endParaRPr kumimoji="1" lang="en-US" altLang="zh-TW" sz="20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endParaRPr>
                    </a:p>
                  </a:txBody>
                  <a:tcPr marL="90004" marR="90004" marT="46779" marB="4677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03566">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zh-TW" altLang="en-US" sz="1800" b="1" i="0" u="none" strike="noStrike" cap="none" normalizeH="0" baseline="0" dirty="0" smtClean="0">
                          <a:ln>
                            <a:noFill/>
                          </a:ln>
                          <a:solidFill>
                            <a:schemeClr val="tx1"/>
                          </a:solidFill>
                          <a:effectLst/>
                          <a:latin typeface="Times New Roman" pitchFamily="18" charset="0"/>
                          <a:ea typeface="標楷體" pitchFamily="65" charset="-120"/>
                        </a:rPr>
                        <a:t>網路選填登記志願</a:t>
                      </a:r>
                    </a:p>
                  </a:txBody>
                  <a:tcPr marL="90004" marR="90004" marT="46779" marB="4677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en-US" altLang="zh-TW"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105.7.22</a:t>
                      </a:r>
                      <a:r>
                        <a:rPr kumimoji="1" lang="en-US" altLang="zh-TW" sz="17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rPr>
                        <a:t>(</a:t>
                      </a:r>
                      <a:r>
                        <a:rPr kumimoji="1" lang="zh-TW" altLang="en-US" sz="17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rPr>
                        <a:t>五</a:t>
                      </a:r>
                      <a:r>
                        <a:rPr kumimoji="1" lang="en-US" altLang="zh-TW" sz="17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rPr>
                        <a:t>)10</a:t>
                      </a:r>
                      <a:r>
                        <a:rPr kumimoji="1" lang="zh-TW" altLang="en-US" sz="17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rPr>
                        <a:t>：</a:t>
                      </a:r>
                      <a:r>
                        <a:rPr kumimoji="1" lang="en-US" altLang="zh-TW" sz="1700" b="1" i="0" u="none" strike="noStrike" kern="1200" cap="none" normalizeH="0" baseline="0" dirty="0" smtClean="0">
                          <a:ln>
                            <a:noFill/>
                          </a:ln>
                          <a:solidFill>
                            <a:schemeClr val="tx1"/>
                          </a:solidFill>
                          <a:effectLst/>
                          <a:latin typeface="Times New Roman" pitchFamily="18" charset="0"/>
                          <a:ea typeface="標楷體" pitchFamily="65" charset="-120"/>
                          <a:cs typeface="Arial Unicode MS" pitchFamily="34" charset="-120"/>
                        </a:rPr>
                        <a:t>00</a:t>
                      </a:r>
                      <a:r>
                        <a:rPr kumimoji="1" lang="en-US" altLang="zh-TW"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~105.7.27(</a:t>
                      </a:r>
                      <a:r>
                        <a:rPr kumimoji="1" lang="zh-TW" altLang="en-US"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三</a:t>
                      </a:r>
                      <a:r>
                        <a:rPr kumimoji="1" lang="en-US" altLang="zh-TW"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)17</a:t>
                      </a:r>
                      <a:r>
                        <a:rPr kumimoji="1" lang="zh-TW" altLang="en-US"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a:t>
                      </a:r>
                      <a:r>
                        <a:rPr kumimoji="1" lang="en-US" altLang="zh-TW" sz="17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00</a:t>
                      </a:r>
                    </a:p>
                  </a:txBody>
                  <a:tcPr marL="90004" marR="90004" marT="46779" marB="4677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92861">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zh-TW" altLang="en-US" sz="1800" b="1" i="0" u="none" strike="noStrike" cap="none" normalizeH="0" baseline="0" dirty="0" smtClean="0">
                          <a:ln>
                            <a:noFill/>
                          </a:ln>
                          <a:solidFill>
                            <a:schemeClr val="tx1"/>
                          </a:solidFill>
                          <a:effectLst/>
                          <a:latin typeface="Times New Roman" pitchFamily="18" charset="0"/>
                          <a:ea typeface="標楷體" pitchFamily="65" charset="-120"/>
                        </a:rPr>
                        <a:t>錄取公告及分發結果查詢</a:t>
                      </a:r>
                    </a:p>
                  </a:txBody>
                  <a:tcPr marL="90004" marR="90004" marT="46779" marB="46779"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accent1"/>
                        </a:buClr>
                        <a:buSzTx/>
                        <a:buFont typeface="Wingdings" pitchFamily="2" charset="2"/>
                        <a:buNone/>
                        <a:tabLst/>
                      </a:pPr>
                      <a:r>
                        <a:rPr kumimoji="1" lang="en-US" altLang="zh-TW" sz="18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105.8.2(</a:t>
                      </a:r>
                      <a:r>
                        <a:rPr kumimoji="1" lang="zh-TW" altLang="en-US" sz="18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二</a:t>
                      </a:r>
                      <a:r>
                        <a:rPr kumimoji="1" lang="en-US" altLang="zh-TW" sz="18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)10</a:t>
                      </a:r>
                      <a:r>
                        <a:rPr kumimoji="1" lang="zh-TW" altLang="en-US" sz="18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a:t>
                      </a:r>
                      <a:r>
                        <a:rPr kumimoji="1" lang="en-US" altLang="zh-TW" sz="1800" b="1" i="0" u="none" strike="noStrike" cap="none" normalizeH="0" baseline="0" dirty="0" smtClean="0">
                          <a:ln>
                            <a:noFill/>
                          </a:ln>
                          <a:solidFill>
                            <a:schemeClr val="tx1"/>
                          </a:solidFill>
                          <a:effectLst/>
                          <a:latin typeface="Times New Roman" pitchFamily="18" charset="0"/>
                          <a:ea typeface="標楷體" pitchFamily="65" charset="-120"/>
                          <a:cs typeface="Arial Unicode MS" pitchFamily="34" charset="-120"/>
                        </a:rPr>
                        <a:t>00</a:t>
                      </a:r>
                    </a:p>
                  </a:txBody>
                  <a:tcPr marL="90004" marR="90004" marT="46779" marB="46779"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標題 1"/>
          <p:cNvSpPr txBox="1">
            <a:spLocks/>
          </p:cNvSpPr>
          <p:nvPr/>
        </p:nvSpPr>
        <p:spPr bwMode="auto">
          <a:xfrm>
            <a:off x="466378" y="260648"/>
            <a:ext cx="7869237" cy="633412"/>
          </a:xfrm>
          <a:prstGeom prst="rect">
            <a:avLst/>
          </a:prstGeom>
          <a:noFill/>
          <a:ln w="9525">
            <a:noFill/>
            <a:miter lim="800000"/>
            <a:headEnd/>
            <a:tailEnd/>
          </a:ln>
        </p:spPr>
        <p:txBody>
          <a:bodyPr anchor="ctr"/>
          <a:lstStyle/>
          <a:p>
            <a:pPr eaLnBrk="0" hangingPunct="0"/>
            <a:r>
              <a:rPr lang="zh-TW" altLang="en-US" sz="2800" dirty="0" smtClean="0">
                <a:solidFill>
                  <a:schemeClr val="tx2"/>
                </a:solidFill>
                <a:latin typeface="標楷體" pitchFamily="65" charset="-120"/>
                <a:ea typeface="標楷體" pitchFamily="65" charset="-120"/>
              </a:rPr>
              <a:t>三、招生作業說明</a:t>
            </a:r>
            <a:r>
              <a:rPr lang="en-US" altLang="zh-TW" sz="2800" dirty="0" smtClean="0">
                <a:solidFill>
                  <a:schemeClr val="tx2"/>
                </a:solidFill>
                <a:latin typeface="標楷體" pitchFamily="65" charset="-120"/>
                <a:ea typeface="標楷體" pitchFamily="65" charset="-120"/>
              </a:rPr>
              <a:t>(</a:t>
            </a:r>
            <a:r>
              <a:rPr lang="zh-TW" altLang="en-US" sz="2800" dirty="0">
                <a:solidFill>
                  <a:schemeClr val="tx2"/>
                </a:solidFill>
                <a:latin typeface="標楷體" pitchFamily="65" charset="-120"/>
                <a:ea typeface="標楷體" pitchFamily="65" charset="-120"/>
              </a:rPr>
              <a:t>七</a:t>
            </a:r>
            <a:r>
              <a:rPr lang="en-US" altLang="zh-TW" sz="2800" dirty="0" smtClean="0">
                <a:solidFill>
                  <a:schemeClr val="tx2"/>
                </a:solidFill>
                <a:latin typeface="標楷體" pitchFamily="65" charset="-120"/>
                <a:ea typeface="標楷體" pitchFamily="65" charset="-120"/>
              </a:rPr>
              <a:t>)-</a:t>
            </a:r>
            <a:r>
              <a:rPr lang="zh-TW" altLang="en-US" sz="2800" b="1" dirty="0">
                <a:solidFill>
                  <a:srgbClr val="FF0000"/>
                </a:solidFill>
                <a:latin typeface="標楷體" pitchFamily="65" charset="-120"/>
                <a:ea typeface="標楷體" pitchFamily="65" charset="-120"/>
                <a:cs typeface="Times New Roman" pitchFamily="18" charset="0"/>
              </a:rPr>
              <a:t>分發方式</a:t>
            </a:r>
            <a:r>
              <a:rPr lang="en-US" altLang="zh-TW" sz="2800" b="1" dirty="0">
                <a:solidFill>
                  <a:srgbClr val="FF0000"/>
                </a:solidFill>
                <a:latin typeface="標楷體" pitchFamily="65" charset="-120"/>
                <a:ea typeface="標楷體" pitchFamily="65" charset="-120"/>
                <a:cs typeface="Times New Roman" pitchFamily="18" charset="0"/>
              </a:rPr>
              <a:t>(</a:t>
            </a:r>
            <a:r>
              <a:rPr lang="en-US" altLang="zh-TW" sz="2800" b="1" dirty="0">
                <a:solidFill>
                  <a:srgbClr val="FF0000"/>
                </a:solidFill>
                <a:latin typeface="Times New Roman" panose="02020603050405020304" pitchFamily="18" charset="0"/>
                <a:ea typeface="標楷體" pitchFamily="65" charset="-120"/>
                <a:cs typeface="Times New Roman" panose="02020603050405020304" pitchFamily="18" charset="0"/>
              </a:rPr>
              <a:t>1/2</a:t>
            </a:r>
            <a:r>
              <a:rPr lang="en-US" altLang="zh-TW" sz="2800" b="1" dirty="0">
                <a:solidFill>
                  <a:srgbClr val="FF0000"/>
                </a:solidFill>
                <a:latin typeface="標楷體" pitchFamily="65" charset="-120"/>
                <a:ea typeface="標楷體" pitchFamily="65" charset="-120"/>
                <a:cs typeface="Times New Roman" pitchFamily="18" charset="0"/>
              </a:rPr>
              <a:t>)</a:t>
            </a:r>
            <a:endParaRPr lang="zh-TW" altLang="en-US" sz="2800" b="1" dirty="0">
              <a:solidFill>
                <a:srgbClr val="FF0000"/>
              </a:solidFill>
            </a:endParaRPr>
          </a:p>
        </p:txBody>
      </p:sp>
      <p:sp>
        <p:nvSpPr>
          <p:cNvPr id="38915" name="內容版面配置區 2"/>
          <p:cNvSpPr txBox="1">
            <a:spLocks/>
          </p:cNvSpPr>
          <p:nvPr/>
        </p:nvSpPr>
        <p:spPr bwMode="auto">
          <a:xfrm>
            <a:off x="395536" y="1196752"/>
            <a:ext cx="7632848" cy="4952022"/>
          </a:xfrm>
          <a:prstGeom prst="rect">
            <a:avLst/>
          </a:prstGeom>
          <a:noFill/>
          <a:ln w="9525">
            <a:noFill/>
            <a:miter lim="800000"/>
            <a:headEnd/>
            <a:tailEnd/>
          </a:ln>
        </p:spPr>
        <p:txBody>
          <a:bodyPr/>
          <a:lstStyle/>
          <a:p>
            <a:pPr marL="342900" indent="-342900" eaLnBrk="0" hangingPunct="0">
              <a:spcBef>
                <a:spcPct val="20000"/>
              </a:spcBef>
              <a:buFontTx/>
              <a:buBlip>
                <a:blip r:embed="rId3"/>
              </a:buBlip>
            </a:pPr>
            <a:r>
              <a:rPr lang="zh-TW" altLang="en-US" sz="2400" dirty="0">
                <a:latin typeface="標楷體" pitchFamily="65" charset="-120"/>
                <a:ea typeface="標楷體" pitchFamily="65" charset="-120"/>
              </a:rPr>
              <a:t>分發</a:t>
            </a:r>
            <a:r>
              <a:rPr lang="zh-TW" altLang="en-US" sz="2400" dirty="0" smtClean="0">
                <a:latin typeface="標楷體" pitchFamily="65" charset="-120"/>
                <a:ea typeface="標楷體" pitchFamily="65" charset="-120"/>
              </a:rPr>
              <a:t>原則：</a:t>
            </a:r>
            <a:r>
              <a:rPr lang="en-US" altLang="zh-TW" sz="2400" dirty="0">
                <a:latin typeface="標楷體" pitchFamily="65" charset="-120"/>
                <a:ea typeface="標楷體" pitchFamily="65" charset="-120"/>
              </a:rPr>
              <a:t/>
            </a:r>
            <a:br>
              <a:rPr lang="en-US" altLang="zh-TW" sz="2400" dirty="0">
                <a:latin typeface="標楷體" pitchFamily="65" charset="-120"/>
                <a:ea typeface="標楷體" pitchFamily="65" charset="-120"/>
              </a:rPr>
            </a:br>
            <a:r>
              <a:rPr lang="zh-TW" altLang="en-US" sz="2400" b="1" dirty="0">
                <a:latin typeface="標楷體" pitchFamily="65" charset="-120"/>
                <a:ea typeface="標楷體" pitchFamily="65" charset="-120"/>
              </a:rPr>
              <a:t>先依照考生總分數之高低順序，再按考生選填登記之志願序統一分發，總分數相同時，則以專業科目</a:t>
            </a:r>
            <a:r>
              <a:rPr lang="en-US" altLang="zh-TW" sz="2400" b="1" dirty="0">
                <a:latin typeface="標楷體" pitchFamily="65" charset="-120"/>
                <a:ea typeface="標楷體" pitchFamily="65" charset="-120"/>
              </a:rPr>
              <a:t>(</a:t>
            </a:r>
            <a:r>
              <a:rPr lang="zh-TW" altLang="en-US" sz="2400" b="1" dirty="0">
                <a:latin typeface="標楷體" pitchFamily="65" charset="-120"/>
                <a:ea typeface="標楷體" pitchFamily="65" charset="-120"/>
              </a:rPr>
              <a:t>一</a:t>
            </a:r>
            <a:r>
              <a:rPr lang="en-US" altLang="zh-TW" sz="2400" b="1" dirty="0">
                <a:latin typeface="標楷體" pitchFamily="65" charset="-120"/>
                <a:ea typeface="標楷體" pitchFamily="65" charset="-120"/>
              </a:rPr>
              <a:t>)</a:t>
            </a:r>
            <a:r>
              <a:rPr lang="zh-TW" altLang="en-US" sz="2400" b="1" dirty="0">
                <a:latin typeface="標楷體" pitchFamily="65" charset="-120"/>
                <a:ea typeface="標楷體" pitchFamily="65" charset="-120"/>
              </a:rPr>
              <a:t>及專業科目</a:t>
            </a:r>
            <a:r>
              <a:rPr lang="en-US" altLang="zh-TW" sz="2400" b="1" dirty="0">
                <a:latin typeface="標楷體" pitchFamily="65" charset="-120"/>
                <a:ea typeface="標楷體" pitchFamily="65" charset="-120"/>
              </a:rPr>
              <a:t>(</a:t>
            </a:r>
            <a:r>
              <a:rPr lang="zh-TW" altLang="en-US" sz="2400" b="1" dirty="0">
                <a:latin typeface="標楷體" pitchFamily="65" charset="-120"/>
                <a:ea typeface="標楷體" pitchFamily="65" charset="-120"/>
              </a:rPr>
              <a:t>二</a:t>
            </a:r>
            <a:r>
              <a:rPr lang="en-US" altLang="zh-TW" sz="2400" b="1" dirty="0">
                <a:latin typeface="標楷體" pitchFamily="65" charset="-120"/>
                <a:ea typeface="標楷體" pitchFamily="65" charset="-120"/>
              </a:rPr>
              <a:t>)</a:t>
            </a:r>
            <a:r>
              <a:rPr lang="zh-TW" altLang="en-US" sz="2400" b="1" dirty="0">
                <a:latin typeface="標楷體" pitchFamily="65" charset="-120"/>
                <a:ea typeface="標楷體" pitchFamily="65" charset="-120"/>
              </a:rPr>
              <a:t>之實得分數合計較高者優先錄取。若專業科目</a:t>
            </a:r>
            <a:r>
              <a:rPr lang="en-US" altLang="zh-TW" sz="2400" b="1" dirty="0">
                <a:latin typeface="標楷體" pitchFamily="65" charset="-120"/>
                <a:ea typeface="標楷體" pitchFamily="65" charset="-120"/>
              </a:rPr>
              <a:t>(</a:t>
            </a:r>
            <a:r>
              <a:rPr lang="zh-TW" altLang="en-US" sz="2400" b="1" dirty="0">
                <a:latin typeface="標楷體" pitchFamily="65" charset="-120"/>
                <a:ea typeface="標楷體" pitchFamily="65" charset="-120"/>
              </a:rPr>
              <a:t>一</a:t>
            </a:r>
            <a:r>
              <a:rPr lang="en-US" altLang="zh-TW" sz="2400" b="1" dirty="0">
                <a:latin typeface="標楷體" pitchFamily="65" charset="-120"/>
                <a:ea typeface="標楷體" pitchFamily="65" charset="-120"/>
              </a:rPr>
              <a:t>)</a:t>
            </a:r>
            <a:r>
              <a:rPr lang="zh-TW" altLang="en-US" sz="2400" b="1" dirty="0">
                <a:latin typeface="標楷體" pitchFamily="65" charset="-120"/>
                <a:ea typeface="標楷體" pitchFamily="65" charset="-120"/>
              </a:rPr>
              <a:t>及專業科目</a:t>
            </a:r>
            <a:r>
              <a:rPr lang="en-US" altLang="zh-TW" sz="2400" b="1" dirty="0">
                <a:latin typeface="標楷體" pitchFamily="65" charset="-120"/>
                <a:ea typeface="標楷體" pitchFamily="65" charset="-120"/>
              </a:rPr>
              <a:t>(</a:t>
            </a:r>
            <a:r>
              <a:rPr lang="zh-TW" altLang="en-US" sz="2400" b="1" dirty="0">
                <a:latin typeface="標楷體" pitchFamily="65" charset="-120"/>
                <a:ea typeface="標楷體" pitchFamily="65" charset="-120"/>
              </a:rPr>
              <a:t>二</a:t>
            </a:r>
            <a:r>
              <a:rPr lang="en-US" altLang="zh-TW" sz="2400" b="1" dirty="0">
                <a:latin typeface="標楷體" pitchFamily="65" charset="-120"/>
                <a:ea typeface="標楷體" pitchFamily="65" charset="-120"/>
              </a:rPr>
              <a:t>)</a:t>
            </a:r>
            <a:r>
              <a:rPr lang="zh-TW" altLang="en-US" sz="2400" b="1" dirty="0">
                <a:latin typeface="標楷體" pitchFamily="65" charset="-120"/>
                <a:ea typeface="標楷體" pitchFamily="65" charset="-120"/>
              </a:rPr>
              <a:t>之實得分數合計又相同，則依序以英文、國文、數學之實得分數高低作比較，較高者優先</a:t>
            </a:r>
            <a:r>
              <a:rPr lang="zh-TW" altLang="en-US" sz="2400" b="1" dirty="0" smtClean="0">
                <a:latin typeface="標楷體" pitchFamily="65" charset="-120"/>
                <a:ea typeface="標楷體" pitchFamily="65" charset="-120"/>
              </a:rPr>
              <a:t>錄取</a:t>
            </a:r>
            <a:r>
              <a:rPr lang="zh-TW" altLang="en-US" sz="2400" dirty="0" smtClean="0">
                <a:latin typeface="標楷體" pitchFamily="65" charset="-120"/>
                <a:ea typeface="標楷體" pitchFamily="65" charset="-120"/>
              </a:rPr>
              <a:t>。跨群</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類</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考生，分別就其參加本招生跨群</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類</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內所跨群</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類</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別分別計算總分數，依照考生所跨群</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類</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別總分數之高低順序及依考生選填登記之志願序與未跨群</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類</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別考生統一分發，總分數相同時，錄取優先順序與上述相同。</a:t>
            </a:r>
            <a:endParaRPr lang="en-US" altLang="zh-TW" sz="2400" dirty="0" smtClean="0">
              <a:latin typeface="標楷體" pitchFamily="65" charset="-120"/>
              <a:ea typeface="標楷體" pitchFamily="65" charset="-120"/>
            </a:endParaRPr>
          </a:p>
          <a:p>
            <a:pPr eaLnBrk="0" hangingPunct="0">
              <a:spcBef>
                <a:spcPct val="20000"/>
              </a:spcBef>
            </a:pPr>
            <a:endParaRPr lang="en-US" altLang="zh-TW" sz="2400" dirty="0" smtClean="0">
              <a:latin typeface="標楷體" pitchFamily="65" charset="-120"/>
              <a:ea typeface="標楷體" pitchFamily="65" charset="-120"/>
            </a:endParaRPr>
          </a:p>
          <a:p>
            <a:pPr eaLnBrk="0" hangingPunct="0">
              <a:spcBef>
                <a:spcPct val="20000"/>
              </a:spcBef>
            </a:pPr>
            <a:endParaRPr lang="en-US" altLang="zh-TW" sz="2400" dirty="0">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30</a:t>
            </a:fld>
            <a:endParaRPr lang="en-US" altLang="zh-TW"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3"/>
          <p:cNvSpPr>
            <a:spLocks noGrp="1"/>
          </p:cNvSpPr>
          <p:nvPr>
            <p:ph idx="1"/>
          </p:nvPr>
        </p:nvSpPr>
        <p:spPr>
          <a:xfrm>
            <a:off x="411829" y="1124744"/>
            <a:ext cx="7982202" cy="5272276"/>
          </a:xfrm>
        </p:spPr>
        <p:txBody>
          <a:bodyPr/>
          <a:lstStyle/>
          <a:p>
            <a:pPr marL="266700" indent="-266700">
              <a:spcBef>
                <a:spcPts val="0"/>
              </a:spcBef>
              <a:buFont typeface="+mj-lt"/>
              <a:buAutoNum type="arabicPeriod"/>
              <a:defRPr/>
            </a:pPr>
            <a:r>
              <a:rPr lang="zh-TW" altLang="en-US" sz="2400" b="1" dirty="0" smtClean="0">
                <a:latin typeface="Times New Roman" panose="02020603050405020304" pitchFamily="18" charset="0"/>
                <a:ea typeface="標楷體" pitchFamily="65" charset="-120"/>
                <a:cs typeface="Times New Roman" panose="02020603050405020304" pitchFamily="18" charset="0"/>
              </a:rPr>
              <a:t>一般生：</a:t>
            </a:r>
            <a:r>
              <a:rPr lang="en-US" altLang="zh-TW" sz="2400" dirty="0">
                <a:latin typeface="Times New Roman" panose="02020603050405020304" pitchFamily="18" charset="0"/>
                <a:ea typeface="標楷體" pitchFamily="65" charset="-120"/>
                <a:cs typeface="Times New Roman" panose="02020603050405020304" pitchFamily="18" charset="0"/>
              </a:rPr>
              <a:t/>
            </a:r>
            <a:br>
              <a:rPr lang="en-US" altLang="zh-TW" sz="2400" dirty="0">
                <a:latin typeface="Times New Roman" panose="02020603050405020304" pitchFamily="18" charset="0"/>
                <a:ea typeface="標楷體" pitchFamily="65" charset="-120"/>
                <a:cs typeface="Times New Roman" panose="02020603050405020304" pitchFamily="18" charset="0"/>
              </a:rPr>
            </a:br>
            <a:r>
              <a:rPr lang="zh-TW" altLang="en-US" sz="2400" dirty="0" smtClean="0">
                <a:latin typeface="Times New Roman" panose="02020603050405020304" pitchFamily="18" charset="0"/>
                <a:ea typeface="標楷體" pitchFamily="65" charset="-120"/>
                <a:cs typeface="Times New Roman" panose="02020603050405020304" pitchFamily="18" charset="0"/>
              </a:rPr>
              <a:t>在</a:t>
            </a:r>
            <a:r>
              <a:rPr lang="zh-TW" altLang="en-US" sz="2400" dirty="0">
                <a:latin typeface="Times New Roman" panose="02020603050405020304" pitchFamily="18" charset="0"/>
                <a:ea typeface="標楷體" pitchFamily="65" charset="-120"/>
                <a:cs typeface="Times New Roman" panose="02020603050405020304" pitchFamily="18" charset="0"/>
              </a:rPr>
              <a:t>有提供一般生名額之校系科</a:t>
            </a:r>
            <a:r>
              <a:rPr lang="en-US" altLang="zh-TW" sz="2400" dirty="0">
                <a:latin typeface="Times New Roman" panose="02020603050405020304" pitchFamily="18" charset="0"/>
                <a:ea typeface="標楷體" pitchFamily="65" charset="-120"/>
                <a:cs typeface="Times New Roman" panose="02020603050405020304" pitchFamily="18" charset="0"/>
              </a:rPr>
              <a:t>(</a:t>
            </a:r>
            <a:r>
              <a:rPr lang="zh-TW" altLang="en-US" sz="2400" dirty="0">
                <a:latin typeface="Times New Roman" panose="02020603050405020304" pitchFamily="18" charset="0"/>
                <a:ea typeface="標楷體" pitchFamily="65" charset="-120"/>
                <a:cs typeface="Times New Roman" panose="02020603050405020304" pitchFamily="18" charset="0"/>
              </a:rPr>
              <a:t>組</a:t>
            </a:r>
            <a:r>
              <a:rPr lang="en-US" altLang="zh-TW" sz="2400" dirty="0">
                <a:latin typeface="Times New Roman" panose="02020603050405020304" pitchFamily="18" charset="0"/>
                <a:ea typeface="標楷體" pitchFamily="65" charset="-120"/>
                <a:cs typeface="Times New Roman" panose="02020603050405020304" pitchFamily="18" charset="0"/>
              </a:rPr>
              <a:t>)</a:t>
            </a:r>
            <a:r>
              <a:rPr lang="zh-TW" altLang="en-US" sz="2400" dirty="0">
                <a:latin typeface="Times New Roman" panose="02020603050405020304" pitchFamily="18" charset="0"/>
                <a:ea typeface="標楷體" pitchFamily="65" charset="-120"/>
                <a:cs typeface="Times New Roman" panose="02020603050405020304" pitchFamily="18" charset="0"/>
              </a:rPr>
              <a:t>、學程，依總分數高低順序錄取至額滿為止</a:t>
            </a:r>
            <a:r>
              <a:rPr lang="zh-TW" altLang="en-US" sz="2400" dirty="0" smtClean="0">
                <a:latin typeface="Times New Roman" panose="02020603050405020304" pitchFamily="18" charset="0"/>
                <a:ea typeface="標楷體" pitchFamily="65" charset="-120"/>
                <a:cs typeface="Times New Roman" panose="02020603050405020304" pitchFamily="18" charset="0"/>
              </a:rPr>
              <a:t>。</a:t>
            </a:r>
            <a:endParaRPr lang="en-US" altLang="zh-TW" sz="2400" dirty="0">
              <a:latin typeface="Times New Roman" panose="02020603050405020304" pitchFamily="18" charset="0"/>
              <a:ea typeface="標楷體" pitchFamily="65" charset="-120"/>
              <a:cs typeface="Times New Roman" panose="02020603050405020304" pitchFamily="18" charset="0"/>
            </a:endParaRPr>
          </a:p>
          <a:p>
            <a:pPr marL="457200" indent="-457200">
              <a:spcBef>
                <a:spcPts val="0"/>
              </a:spcBef>
              <a:buFont typeface="+mj-lt"/>
              <a:buAutoNum type="arabicPeriod"/>
              <a:defRPr/>
            </a:pPr>
            <a:endParaRPr lang="en-US" altLang="zh-TW" sz="2400" b="1" dirty="0" smtClean="0">
              <a:latin typeface="標楷體" pitchFamily="65" charset="-120"/>
              <a:ea typeface="標楷體" pitchFamily="65" charset="-120"/>
            </a:endParaRPr>
          </a:p>
          <a:p>
            <a:pPr marL="266700" indent="-266700">
              <a:spcBef>
                <a:spcPts val="0"/>
              </a:spcBef>
              <a:buFont typeface="+mj-lt"/>
              <a:buAutoNum type="arabicPeriod"/>
              <a:defRPr/>
            </a:pPr>
            <a:r>
              <a:rPr lang="zh-TW" altLang="en-US" sz="2400" b="1" dirty="0" smtClean="0">
                <a:latin typeface="Times New Roman" panose="02020603050405020304" pitchFamily="18" charset="0"/>
                <a:ea typeface="標楷體" pitchFamily="65" charset="-120"/>
                <a:cs typeface="Times New Roman" panose="02020603050405020304" pitchFamily="18" charset="0"/>
              </a:rPr>
              <a:t>特種生：</a:t>
            </a:r>
            <a:r>
              <a:rPr lang="en-US" altLang="zh-TW" sz="2400" dirty="0">
                <a:latin typeface="Times New Roman" panose="02020603050405020304" pitchFamily="18" charset="0"/>
                <a:ea typeface="標楷體" pitchFamily="65" charset="-120"/>
                <a:cs typeface="Times New Roman" panose="02020603050405020304" pitchFamily="18" charset="0"/>
              </a:rPr>
              <a:t/>
            </a:r>
            <a:br>
              <a:rPr lang="en-US" altLang="zh-TW" sz="2400" dirty="0">
                <a:latin typeface="Times New Roman" panose="02020603050405020304" pitchFamily="18" charset="0"/>
                <a:ea typeface="標楷體" pitchFamily="65" charset="-120"/>
                <a:cs typeface="Times New Roman" panose="02020603050405020304" pitchFamily="18" charset="0"/>
              </a:rPr>
            </a:br>
            <a:r>
              <a:rPr lang="zh-TW" altLang="zh-TW" sz="2400" dirty="0">
                <a:latin typeface="Times New Roman" panose="02020603050405020304" pitchFamily="18" charset="0"/>
                <a:ea typeface="標楷體" panose="03000509000000000000" pitchFamily="65" charset="-120"/>
                <a:cs typeface="Times New Roman" panose="02020603050405020304" pitchFamily="18" charset="0"/>
              </a:rPr>
              <a:t>就所登記的校系科</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zh-TW" sz="2400" dirty="0">
                <a:latin typeface="Times New Roman" panose="02020603050405020304" pitchFamily="18" charset="0"/>
                <a:ea typeface="標楷體" panose="03000509000000000000" pitchFamily="65" charset="-120"/>
                <a:cs typeface="Times New Roman" panose="02020603050405020304" pitchFamily="18" charset="0"/>
              </a:rPr>
              <a:t>組</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zh-TW" sz="2400" dirty="0">
                <a:latin typeface="Times New Roman" panose="02020603050405020304" pitchFamily="18" charset="0"/>
                <a:ea typeface="標楷體" panose="03000509000000000000" pitchFamily="65" charset="-120"/>
                <a:cs typeface="Times New Roman" panose="02020603050405020304" pitchFamily="18" charset="0"/>
              </a:rPr>
              <a:t>、學程之志願順序，先以一般生身分與其他一般生</a:t>
            </a:r>
            <a:r>
              <a:rPr lang="zh-TW" altLang="zh-TW" sz="2400" dirty="0" smtClean="0">
                <a:latin typeface="Times New Roman" panose="02020603050405020304" pitchFamily="18" charset="0"/>
                <a:ea typeface="標楷體" panose="03000509000000000000" pitchFamily="65" charset="-120"/>
                <a:cs typeface="Times New Roman" panose="02020603050405020304" pitchFamily="18" charset="0"/>
              </a:rPr>
              <a:t>依總</a:t>
            </a:r>
            <a:r>
              <a:rPr lang="zh-TW" altLang="zh-TW" sz="2400" dirty="0">
                <a:latin typeface="Times New Roman" panose="02020603050405020304" pitchFamily="18" charset="0"/>
                <a:ea typeface="標楷體" panose="03000509000000000000" pitchFamily="65" charset="-120"/>
                <a:cs typeface="Times New Roman" panose="02020603050405020304" pitchFamily="18" charset="0"/>
              </a:rPr>
              <a:t>分數高低順序，分發於該校系科</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zh-TW" sz="2400" dirty="0">
                <a:latin typeface="Times New Roman" panose="02020603050405020304" pitchFamily="18" charset="0"/>
                <a:ea typeface="標楷體" panose="03000509000000000000" pitchFamily="65" charset="-120"/>
                <a:cs typeface="Times New Roman" panose="02020603050405020304" pitchFamily="18" charset="0"/>
              </a:rPr>
              <a:t>組</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zh-TW" sz="2400" dirty="0">
                <a:latin typeface="Times New Roman" panose="02020603050405020304" pitchFamily="18" charset="0"/>
                <a:ea typeface="標楷體" panose="03000509000000000000" pitchFamily="65" charset="-120"/>
                <a:cs typeface="Times New Roman" panose="02020603050405020304" pitchFamily="18" charset="0"/>
              </a:rPr>
              <a:t>、學程之一般生名額，至額滿為止</a:t>
            </a:r>
            <a:r>
              <a:rPr lang="zh-TW" altLang="zh-TW" sz="2400" dirty="0" smtClean="0">
                <a:latin typeface="Times New Roman" panose="02020603050405020304" pitchFamily="18" charset="0"/>
                <a:ea typeface="標楷體" panose="03000509000000000000" pitchFamily="65" charset="-120"/>
                <a:cs typeface="Times New Roman" panose="02020603050405020304" pitchFamily="18" charset="0"/>
              </a:rPr>
              <a:t>；未</a:t>
            </a:r>
            <a:r>
              <a:rPr lang="zh-TW" altLang="zh-TW" sz="2400" dirty="0">
                <a:latin typeface="Times New Roman" panose="02020603050405020304" pitchFamily="18" charset="0"/>
                <a:ea typeface="標楷體" panose="03000509000000000000" pitchFamily="65" charset="-120"/>
                <a:cs typeface="Times New Roman" panose="02020603050405020304" pitchFamily="18" charset="0"/>
              </a:rPr>
              <a:t>以一般生身分獲分發錄取者，但若該校系科</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zh-TW" sz="2400" dirty="0">
                <a:latin typeface="Times New Roman" panose="02020603050405020304" pitchFamily="18" charset="0"/>
                <a:ea typeface="標楷體" panose="03000509000000000000" pitchFamily="65" charset="-120"/>
                <a:cs typeface="Times New Roman" panose="02020603050405020304" pitchFamily="18" charset="0"/>
              </a:rPr>
              <a:t>組</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zh-TW" sz="2400" dirty="0">
                <a:latin typeface="Times New Roman" panose="02020603050405020304" pitchFamily="18" charset="0"/>
                <a:ea typeface="標楷體" panose="03000509000000000000" pitchFamily="65" charset="-120"/>
                <a:cs typeface="Times New Roman" panose="02020603050405020304" pitchFamily="18" charset="0"/>
              </a:rPr>
              <a:t>、學程有該類特種生</a:t>
            </a:r>
            <a:r>
              <a:rPr lang="zh-TW" altLang="zh-TW" sz="2400" dirty="0" smtClean="0">
                <a:latin typeface="Times New Roman" panose="02020603050405020304" pitchFamily="18" charset="0"/>
                <a:ea typeface="標楷體" panose="03000509000000000000" pitchFamily="65" charset="-120"/>
                <a:cs typeface="Times New Roman" panose="02020603050405020304" pitchFamily="18" charset="0"/>
              </a:rPr>
              <a:t>外加名額</a:t>
            </a:r>
            <a:r>
              <a:rPr lang="zh-TW" altLang="zh-TW" sz="2400" dirty="0">
                <a:latin typeface="Times New Roman" panose="02020603050405020304" pitchFamily="18" charset="0"/>
                <a:ea typeface="標楷體" panose="03000509000000000000" pitchFamily="65" charset="-120"/>
                <a:cs typeface="Times New Roman" panose="02020603050405020304" pitchFamily="18" charset="0"/>
              </a:rPr>
              <a:t>，且考生之該類特種生優待加分後之總成績達一般生最低錄取標準</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zh-TW" sz="2400" dirty="0">
                <a:latin typeface="Times New Roman" panose="02020603050405020304" pitchFamily="18" charset="0"/>
                <a:ea typeface="標楷體" panose="03000509000000000000" pitchFamily="65" charset="-120"/>
                <a:cs typeface="Times New Roman" panose="02020603050405020304" pitchFamily="18" charset="0"/>
              </a:rPr>
              <a:t>含</a:t>
            </a:r>
            <a:r>
              <a:rPr lang="zh-TW" altLang="zh-TW" sz="2400" dirty="0" smtClean="0">
                <a:latin typeface="Times New Roman" panose="02020603050405020304" pitchFamily="18" charset="0"/>
                <a:ea typeface="標楷體" panose="03000509000000000000" pitchFamily="65" charset="-120"/>
                <a:cs typeface="Times New Roman" panose="02020603050405020304" pitchFamily="18" charset="0"/>
              </a:rPr>
              <a:t>同分</a:t>
            </a:r>
            <a:r>
              <a:rPr lang="zh-TW" altLang="zh-TW" sz="2400" dirty="0">
                <a:latin typeface="Times New Roman" panose="02020603050405020304" pitchFamily="18" charset="0"/>
                <a:ea typeface="標楷體" panose="03000509000000000000" pitchFamily="65" charset="-120"/>
                <a:cs typeface="Times New Roman" panose="02020603050405020304" pitchFamily="18" charset="0"/>
              </a:rPr>
              <a:t>參酌標準</a:t>
            </a:r>
            <a:r>
              <a:rPr lang="en-US" altLang="zh-TW" sz="2400" dirty="0">
                <a:latin typeface="Times New Roman" panose="02020603050405020304" pitchFamily="18" charset="0"/>
                <a:ea typeface="標楷體" panose="03000509000000000000" pitchFamily="65" charset="-120"/>
                <a:cs typeface="Times New Roman" panose="02020603050405020304" pitchFamily="18" charset="0"/>
              </a:rPr>
              <a:t>)</a:t>
            </a:r>
            <a:r>
              <a:rPr lang="zh-TW" altLang="zh-TW" sz="2400" dirty="0">
                <a:latin typeface="Times New Roman" panose="02020603050405020304" pitchFamily="18" charset="0"/>
                <a:ea typeface="標楷體" panose="03000509000000000000" pitchFamily="65" charset="-120"/>
                <a:cs typeface="Times New Roman" panose="02020603050405020304" pitchFamily="18" charset="0"/>
              </a:rPr>
              <a:t>時，再以特種生身分及依總成績高低順序，分發於該類特種生</a:t>
            </a:r>
            <a:r>
              <a:rPr lang="zh-TW" altLang="zh-TW" sz="2400" dirty="0" smtClean="0">
                <a:latin typeface="Times New Roman" panose="02020603050405020304" pitchFamily="18" charset="0"/>
                <a:ea typeface="標楷體" panose="03000509000000000000" pitchFamily="65" charset="-120"/>
                <a:cs typeface="Times New Roman" panose="02020603050405020304" pitchFamily="18" charset="0"/>
              </a:rPr>
              <a:t>之外加</a:t>
            </a:r>
            <a:r>
              <a:rPr lang="zh-TW" altLang="zh-TW" sz="2400" dirty="0">
                <a:latin typeface="Times New Roman" panose="02020603050405020304" pitchFamily="18" charset="0"/>
                <a:ea typeface="標楷體" panose="03000509000000000000" pitchFamily="65" charset="-120"/>
                <a:cs typeface="Times New Roman" panose="02020603050405020304" pitchFamily="18" charset="0"/>
              </a:rPr>
              <a:t>名額，至額滿為止。</a:t>
            </a:r>
          </a:p>
        </p:txBody>
      </p:sp>
      <p:sp>
        <p:nvSpPr>
          <p:cNvPr id="39939" name="標題 1"/>
          <p:cNvSpPr txBox="1">
            <a:spLocks/>
          </p:cNvSpPr>
          <p:nvPr/>
        </p:nvSpPr>
        <p:spPr bwMode="auto">
          <a:xfrm>
            <a:off x="468312" y="260648"/>
            <a:ext cx="7869237" cy="633412"/>
          </a:xfrm>
          <a:prstGeom prst="rect">
            <a:avLst/>
          </a:prstGeom>
          <a:noFill/>
          <a:ln w="9525">
            <a:noFill/>
            <a:miter lim="800000"/>
            <a:headEnd/>
            <a:tailEnd/>
          </a:ln>
        </p:spPr>
        <p:txBody>
          <a:bodyPr anchor="ctr"/>
          <a:lstStyle/>
          <a:p>
            <a:pPr eaLnBrk="0" hangingPunct="0"/>
            <a:r>
              <a:rPr lang="zh-TW" altLang="en-US" sz="2800" dirty="0" smtClean="0">
                <a:solidFill>
                  <a:schemeClr val="tx2"/>
                </a:solidFill>
                <a:latin typeface="標楷體" pitchFamily="65" charset="-120"/>
                <a:ea typeface="標楷體" pitchFamily="65" charset="-120"/>
              </a:rPr>
              <a:t>三、招生作業說明</a:t>
            </a:r>
            <a:r>
              <a:rPr lang="en-US" altLang="zh-TW" sz="2800" dirty="0" smtClean="0">
                <a:solidFill>
                  <a:schemeClr val="tx2"/>
                </a:solidFill>
                <a:latin typeface="標楷體" pitchFamily="65" charset="-120"/>
                <a:ea typeface="標楷體" pitchFamily="65" charset="-120"/>
              </a:rPr>
              <a:t>(</a:t>
            </a:r>
            <a:r>
              <a:rPr lang="zh-TW" altLang="en-US" sz="2800" dirty="0">
                <a:solidFill>
                  <a:schemeClr val="tx2"/>
                </a:solidFill>
                <a:latin typeface="標楷體" pitchFamily="65" charset="-120"/>
                <a:ea typeface="標楷體" pitchFamily="65" charset="-120"/>
              </a:rPr>
              <a:t>七</a:t>
            </a:r>
            <a:r>
              <a:rPr lang="en-US" altLang="zh-TW" sz="2800" dirty="0" smtClean="0">
                <a:solidFill>
                  <a:schemeClr val="tx2"/>
                </a:solidFill>
                <a:latin typeface="標楷體" pitchFamily="65" charset="-120"/>
                <a:ea typeface="標楷體" pitchFamily="65" charset="-120"/>
              </a:rPr>
              <a:t>)-</a:t>
            </a:r>
            <a:r>
              <a:rPr lang="zh-TW" altLang="en-US" sz="2800" b="1" dirty="0">
                <a:solidFill>
                  <a:srgbClr val="FF0000"/>
                </a:solidFill>
                <a:latin typeface="標楷體" pitchFamily="65" charset="-120"/>
                <a:ea typeface="標楷體" pitchFamily="65" charset="-120"/>
                <a:cs typeface="Times New Roman" pitchFamily="18" charset="0"/>
              </a:rPr>
              <a:t>分發方式</a:t>
            </a:r>
            <a:r>
              <a:rPr lang="en-US" altLang="zh-TW" sz="2800" b="1" dirty="0">
                <a:solidFill>
                  <a:srgbClr val="FF0000"/>
                </a:solidFill>
                <a:latin typeface="標楷體" pitchFamily="65" charset="-120"/>
                <a:ea typeface="標楷體" pitchFamily="65" charset="-120"/>
                <a:cs typeface="Times New Roman" pitchFamily="18" charset="0"/>
              </a:rPr>
              <a:t>(</a:t>
            </a:r>
            <a:r>
              <a:rPr lang="en-US" altLang="zh-TW" sz="2800" b="1" dirty="0">
                <a:solidFill>
                  <a:srgbClr val="FF0000"/>
                </a:solidFill>
                <a:latin typeface="Times New Roman" panose="02020603050405020304" pitchFamily="18" charset="0"/>
                <a:ea typeface="標楷體" pitchFamily="65" charset="-120"/>
                <a:cs typeface="Times New Roman" panose="02020603050405020304" pitchFamily="18" charset="0"/>
              </a:rPr>
              <a:t>2/2</a:t>
            </a:r>
            <a:r>
              <a:rPr lang="en-US" altLang="zh-TW" sz="2800" b="1" dirty="0">
                <a:solidFill>
                  <a:srgbClr val="FF0000"/>
                </a:solidFill>
                <a:latin typeface="標楷體" pitchFamily="65" charset="-120"/>
                <a:ea typeface="標楷體" pitchFamily="65" charset="-120"/>
                <a:cs typeface="Times New Roman" pitchFamily="18" charset="0"/>
              </a:rPr>
              <a:t>)</a:t>
            </a:r>
            <a:endParaRPr lang="zh-TW" altLang="en-US" sz="2800" b="1" dirty="0">
              <a:solidFill>
                <a:srgbClr val="FF0000"/>
              </a:solidFill>
            </a:endParaRPr>
          </a:p>
        </p:txBody>
      </p:sp>
      <p:sp>
        <p:nvSpPr>
          <p:cNvPr id="3" name="投影片編號版面配置區 2"/>
          <p:cNvSpPr>
            <a:spLocks noGrp="1"/>
          </p:cNvSpPr>
          <p:nvPr>
            <p:ph type="sldNum" sz="quarter" idx="12"/>
          </p:nvPr>
        </p:nvSpPr>
        <p:spPr/>
        <p:txBody>
          <a:bodyPr/>
          <a:lstStyle/>
          <a:p>
            <a:pPr>
              <a:defRPr/>
            </a:pPr>
            <a:fld id="{AA39E74D-A58A-46CC-986A-EE1885732F1F}" type="slidenum">
              <a:rPr lang="zh-TW" altLang="en-US" smtClean="0"/>
              <a:pPr>
                <a:defRPr/>
              </a:pPr>
              <a:t>31</a:t>
            </a:fld>
            <a:endParaRPr lang="en-US" altLang="zh-TW"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2"/>
          <p:cNvSpPr>
            <a:spLocks noGrp="1"/>
          </p:cNvSpPr>
          <p:nvPr>
            <p:ph idx="1"/>
          </p:nvPr>
        </p:nvSpPr>
        <p:spPr>
          <a:xfrm>
            <a:off x="395288" y="1196752"/>
            <a:ext cx="8209160" cy="5184576"/>
          </a:xfrm>
        </p:spPr>
        <p:txBody>
          <a:bodyPr/>
          <a:lstStyle/>
          <a:p>
            <a:pPr marL="266700" indent="-266700">
              <a:buFont typeface="+mj-lt"/>
              <a:buAutoNum type="arabicPeriod"/>
              <a:defRPr/>
            </a:pPr>
            <a:r>
              <a:rPr lang="zh-TW" altLang="en-US" sz="2250" dirty="0" smtClean="0">
                <a:latin typeface="Times New Roman" pitchFamily="18" charset="0"/>
                <a:ea typeface="標楷體" pitchFamily="65" charset="-120"/>
                <a:cs typeface="Times New Roman" pitchFamily="18" charset="0"/>
              </a:rPr>
              <a:t>本委員會訂於</a:t>
            </a:r>
            <a:r>
              <a:rPr lang="en-US" altLang="zh-TW" sz="2250" dirty="0" smtClean="0">
                <a:latin typeface="Times New Roman" pitchFamily="18" charset="0"/>
                <a:ea typeface="標楷體" pitchFamily="65" charset="-120"/>
                <a:cs typeface="Times New Roman" pitchFamily="18" charset="0"/>
              </a:rPr>
              <a:t>105.8.2(</a:t>
            </a:r>
            <a:r>
              <a:rPr lang="zh-TW" altLang="en-US" sz="2250" dirty="0" smtClean="0">
                <a:latin typeface="Times New Roman" pitchFamily="18" charset="0"/>
                <a:ea typeface="標楷體" pitchFamily="65" charset="-120"/>
                <a:cs typeface="Times New Roman" pitchFamily="18" charset="0"/>
              </a:rPr>
              <a:t>二</a:t>
            </a:r>
            <a:r>
              <a:rPr lang="en-US" altLang="zh-TW" sz="2250" dirty="0" smtClean="0">
                <a:latin typeface="Times New Roman" pitchFamily="18" charset="0"/>
                <a:ea typeface="標楷體" pitchFamily="65" charset="-120"/>
                <a:cs typeface="Times New Roman" pitchFamily="18" charset="0"/>
              </a:rPr>
              <a:t>)</a:t>
            </a:r>
            <a:r>
              <a:rPr lang="zh-TW" altLang="en-US" sz="2250" dirty="0" smtClean="0">
                <a:latin typeface="Times New Roman" pitchFamily="18" charset="0"/>
                <a:ea typeface="標楷體" pitchFamily="65" charset="-120"/>
                <a:cs typeface="Times New Roman" pitchFamily="18" charset="0"/>
              </a:rPr>
              <a:t>上午</a:t>
            </a:r>
            <a:r>
              <a:rPr lang="en-US" altLang="zh-TW" sz="2250" dirty="0" smtClean="0">
                <a:latin typeface="Times New Roman" pitchFamily="18" charset="0"/>
                <a:ea typeface="標楷體" pitchFamily="65" charset="-120"/>
                <a:cs typeface="Times New Roman" pitchFamily="18" charset="0"/>
              </a:rPr>
              <a:t>10</a:t>
            </a:r>
            <a:r>
              <a:rPr lang="zh-TW" altLang="en-US" sz="2250" dirty="0" smtClean="0">
                <a:latin typeface="Times New Roman" pitchFamily="18" charset="0"/>
                <a:ea typeface="標楷體" pitchFamily="65" charset="-120"/>
                <a:cs typeface="Times New Roman" pitchFamily="18" charset="0"/>
              </a:rPr>
              <a:t>：</a:t>
            </a:r>
            <a:r>
              <a:rPr lang="en-US" altLang="zh-TW" sz="2250" dirty="0" smtClean="0">
                <a:latin typeface="Times New Roman" pitchFamily="18" charset="0"/>
                <a:ea typeface="標楷體" pitchFamily="65" charset="-120"/>
                <a:cs typeface="Times New Roman" pitchFamily="18" charset="0"/>
              </a:rPr>
              <a:t>00</a:t>
            </a:r>
            <a:r>
              <a:rPr lang="zh-TW" altLang="en-US" sz="2250" dirty="0" smtClean="0">
                <a:latin typeface="Times New Roman" pitchFamily="18" charset="0"/>
                <a:ea typeface="標楷體" pitchFamily="65" charset="-120"/>
                <a:cs typeface="Times New Roman" pitchFamily="18" charset="0"/>
              </a:rPr>
              <a:t>起，</a:t>
            </a:r>
            <a:r>
              <a:rPr lang="zh-TW" altLang="en-US" sz="2250" dirty="0">
                <a:latin typeface="Times New Roman" pitchFamily="18" charset="0"/>
                <a:ea typeface="標楷體" pitchFamily="65" charset="-120"/>
                <a:cs typeface="Times New Roman" pitchFamily="18" charset="0"/>
              </a:rPr>
              <a:t>於本委員會</a:t>
            </a:r>
            <a:r>
              <a:rPr lang="zh-TW" altLang="en-US" sz="2250" dirty="0" smtClean="0">
                <a:latin typeface="Times New Roman" pitchFamily="18" charset="0"/>
                <a:ea typeface="標楷體" pitchFamily="65" charset="-120"/>
                <a:cs typeface="Times New Roman" pitchFamily="18" charset="0"/>
              </a:rPr>
              <a:t>網站公告各校系科</a:t>
            </a:r>
            <a:r>
              <a:rPr lang="en-US" altLang="zh-TW" sz="2250" dirty="0" smtClean="0">
                <a:latin typeface="Times New Roman" pitchFamily="18" charset="0"/>
                <a:ea typeface="標楷體" pitchFamily="65" charset="-120"/>
                <a:cs typeface="Times New Roman" pitchFamily="18" charset="0"/>
              </a:rPr>
              <a:t>(</a:t>
            </a:r>
            <a:r>
              <a:rPr lang="zh-TW" altLang="en-US" sz="2250" dirty="0" smtClean="0">
                <a:latin typeface="Times New Roman" pitchFamily="18" charset="0"/>
                <a:ea typeface="標楷體" pitchFamily="65" charset="-120"/>
                <a:cs typeface="Times New Roman" pitchFamily="18" charset="0"/>
              </a:rPr>
              <a:t>組</a:t>
            </a:r>
            <a:r>
              <a:rPr lang="en-US" altLang="zh-TW" sz="2250" dirty="0" smtClean="0">
                <a:latin typeface="Times New Roman" pitchFamily="18" charset="0"/>
                <a:ea typeface="標楷體" pitchFamily="65" charset="-120"/>
                <a:cs typeface="Times New Roman" pitchFamily="18" charset="0"/>
              </a:rPr>
              <a:t>)</a:t>
            </a:r>
            <a:r>
              <a:rPr lang="zh-TW" altLang="en-US" sz="2250" dirty="0" smtClean="0">
                <a:latin typeface="Times New Roman" pitchFamily="18" charset="0"/>
                <a:ea typeface="標楷體" pitchFamily="65" charset="-120"/>
                <a:cs typeface="Times New Roman" pitchFamily="18" charset="0"/>
              </a:rPr>
              <a:t>、學程之錄取榜單。</a:t>
            </a:r>
            <a:endParaRPr lang="en-US" altLang="zh-TW" sz="2250" dirty="0">
              <a:latin typeface="Times New Roman" pitchFamily="18" charset="0"/>
              <a:ea typeface="標楷體" pitchFamily="65" charset="-120"/>
              <a:cs typeface="Times New Roman" pitchFamily="18" charset="0"/>
            </a:endParaRPr>
          </a:p>
          <a:p>
            <a:pPr marL="266700" indent="-266700">
              <a:buFont typeface="+mj-lt"/>
              <a:buAutoNum type="arabicPeriod"/>
              <a:defRPr/>
            </a:pPr>
            <a:r>
              <a:rPr lang="zh-TW" altLang="en-US" sz="2250" dirty="0" smtClean="0">
                <a:latin typeface="Times New Roman" pitchFamily="18" charset="0"/>
                <a:ea typeface="標楷體" pitchFamily="65" charset="-120"/>
                <a:cs typeface="Times New Roman" pitchFamily="18" charset="0"/>
              </a:rPr>
              <a:t>錄取</a:t>
            </a:r>
            <a:r>
              <a:rPr lang="zh-TW" altLang="en-US" sz="2250" dirty="0">
                <a:latin typeface="Times New Roman" pitchFamily="18" charset="0"/>
                <a:ea typeface="標楷體" pitchFamily="65" charset="-120"/>
                <a:cs typeface="Times New Roman" pitchFamily="18" charset="0"/>
              </a:rPr>
              <a:t>生之報到註冊</a:t>
            </a:r>
            <a:r>
              <a:rPr lang="zh-TW" altLang="en-US" sz="2250" dirty="0" smtClean="0">
                <a:latin typeface="Times New Roman" pitchFamily="18" charset="0"/>
                <a:ea typeface="標楷體" pitchFamily="65" charset="-120"/>
                <a:cs typeface="Times New Roman" pitchFamily="18" charset="0"/>
              </a:rPr>
              <a:t>通知單由各錄取學校寄發。</a:t>
            </a:r>
            <a:endParaRPr lang="en-US" altLang="zh-TW" sz="2250" dirty="0">
              <a:latin typeface="Times New Roman" pitchFamily="18" charset="0"/>
              <a:ea typeface="標楷體" pitchFamily="65" charset="-120"/>
              <a:cs typeface="Times New Roman" pitchFamily="18" charset="0"/>
            </a:endParaRPr>
          </a:p>
          <a:p>
            <a:pPr marL="266700" indent="-266700">
              <a:buFont typeface="+mj-lt"/>
              <a:buAutoNum type="arabicPeriod"/>
              <a:defRPr/>
            </a:pPr>
            <a:r>
              <a:rPr lang="zh-TW" altLang="en-US" sz="2250" dirty="0" smtClean="0">
                <a:latin typeface="Times New Roman" pitchFamily="18" charset="0"/>
                <a:ea typeface="標楷體" pitchFamily="65" charset="-120"/>
                <a:cs typeface="Times New Roman" pitchFamily="18" charset="0"/>
              </a:rPr>
              <a:t>查榜方式：</a:t>
            </a:r>
            <a:r>
              <a:rPr lang="en-US" altLang="zh-TW" sz="2250" dirty="0" smtClean="0">
                <a:latin typeface="Times New Roman" pitchFamily="18" charset="0"/>
                <a:ea typeface="標楷體" pitchFamily="65" charset="-120"/>
                <a:cs typeface="Times New Roman" pitchFamily="18" charset="0"/>
              </a:rPr>
              <a:t/>
            </a:r>
            <a:br>
              <a:rPr lang="en-US" altLang="zh-TW" sz="2250" dirty="0" smtClean="0">
                <a:latin typeface="Times New Roman" pitchFamily="18" charset="0"/>
                <a:ea typeface="標楷體" pitchFamily="65" charset="-120"/>
                <a:cs typeface="Times New Roman" pitchFamily="18" charset="0"/>
              </a:rPr>
            </a:br>
            <a:r>
              <a:rPr lang="en-US" altLang="zh-TW" sz="2250" dirty="0" smtClean="0">
                <a:latin typeface="Times New Roman" pitchFamily="18" charset="0"/>
                <a:ea typeface="標楷體" pitchFamily="65" charset="-120"/>
                <a:cs typeface="Times New Roman" pitchFamily="18" charset="0"/>
              </a:rPr>
              <a:t>(1)</a:t>
            </a:r>
            <a:r>
              <a:rPr lang="zh-TW" altLang="en-US" sz="2250" dirty="0" smtClean="0">
                <a:latin typeface="Times New Roman" pitchFamily="18" charset="0"/>
                <a:ea typeface="標楷體" pitchFamily="65" charset="-120"/>
                <a:cs typeface="Times New Roman" pitchFamily="18" charset="0"/>
              </a:rPr>
              <a:t>至本委員會網站「分發結果</a:t>
            </a:r>
            <a:r>
              <a:rPr lang="zh-TW" altLang="en-US" sz="2250" dirty="0">
                <a:latin typeface="Times New Roman" pitchFamily="18" charset="0"/>
                <a:ea typeface="標楷體" pitchFamily="65" charset="-120"/>
                <a:cs typeface="Times New Roman" pitchFamily="18" charset="0"/>
              </a:rPr>
              <a:t>查詢系統」查詢</a:t>
            </a:r>
            <a:r>
              <a:rPr lang="en-US" altLang="zh-TW" sz="2250" dirty="0" smtClean="0">
                <a:latin typeface="Times New Roman" pitchFamily="18" charset="0"/>
                <a:ea typeface="標楷體" pitchFamily="65" charset="-120"/>
                <a:cs typeface="Times New Roman" pitchFamily="18" charset="0"/>
              </a:rPr>
              <a:t> </a:t>
            </a:r>
            <a:r>
              <a:rPr lang="zh-TW" altLang="en-US" sz="2250" dirty="0" smtClean="0">
                <a:latin typeface="Times New Roman" pitchFamily="18" charset="0"/>
                <a:ea typeface="標楷體" pitchFamily="65" charset="-120"/>
                <a:cs typeface="Times New Roman" pitchFamily="18" charset="0"/>
              </a:rPr>
              <a:t>。</a:t>
            </a:r>
            <a:r>
              <a:rPr lang="en-US" altLang="zh-TW" sz="2250" dirty="0" smtClean="0">
                <a:latin typeface="Times New Roman" pitchFamily="18" charset="0"/>
                <a:ea typeface="標楷體" pitchFamily="65" charset="-120"/>
                <a:cs typeface="Times New Roman" pitchFamily="18" charset="0"/>
              </a:rPr>
              <a:t/>
            </a:r>
            <a:br>
              <a:rPr lang="en-US" altLang="zh-TW" sz="2250" dirty="0" smtClean="0">
                <a:latin typeface="Times New Roman" pitchFamily="18" charset="0"/>
                <a:ea typeface="標楷體" pitchFamily="65" charset="-120"/>
                <a:cs typeface="Times New Roman" pitchFamily="18" charset="0"/>
              </a:rPr>
            </a:br>
            <a:r>
              <a:rPr lang="en-US" altLang="zh-TW" sz="2250" dirty="0" smtClean="0">
                <a:latin typeface="Times New Roman" pitchFamily="18" charset="0"/>
                <a:ea typeface="標楷體" pitchFamily="65" charset="-120"/>
                <a:cs typeface="Times New Roman" pitchFamily="18" charset="0"/>
              </a:rPr>
              <a:t>(2)</a:t>
            </a:r>
            <a:r>
              <a:rPr lang="zh-TW" altLang="en-US" sz="2250" spc="-30" dirty="0" smtClean="0">
                <a:latin typeface="Times New Roman" pitchFamily="18" charset="0"/>
                <a:ea typeface="標楷體" pitchFamily="65" charset="-120"/>
                <a:cs typeface="Times New Roman" pitchFamily="18" charset="0"/>
              </a:rPr>
              <a:t>預約查榜簡訊自</a:t>
            </a:r>
            <a:r>
              <a:rPr lang="en-US" altLang="zh-TW" sz="2250" spc="-30" dirty="0" smtClean="0">
                <a:latin typeface="Times New Roman" pitchFamily="18" charset="0"/>
                <a:ea typeface="標楷體" pitchFamily="65" charset="-120"/>
                <a:cs typeface="Times New Roman" pitchFamily="18" charset="0"/>
              </a:rPr>
              <a:t>105.7.22(</a:t>
            </a:r>
            <a:r>
              <a:rPr lang="zh-TW" altLang="en-US" sz="2250" spc="-30" dirty="0" smtClean="0">
                <a:latin typeface="Times New Roman" pitchFamily="18" charset="0"/>
                <a:ea typeface="標楷體" pitchFamily="65" charset="-120"/>
                <a:cs typeface="Times New Roman" pitchFamily="18" charset="0"/>
              </a:rPr>
              <a:t>五</a:t>
            </a:r>
            <a:r>
              <a:rPr lang="en-US" altLang="zh-TW" sz="2250" spc="-30" dirty="0" smtClean="0">
                <a:latin typeface="Times New Roman" pitchFamily="18" charset="0"/>
                <a:ea typeface="標楷體" pitchFamily="65" charset="-120"/>
                <a:cs typeface="Times New Roman" pitchFamily="18" charset="0"/>
              </a:rPr>
              <a:t>)</a:t>
            </a:r>
            <a:r>
              <a:rPr lang="zh-TW" altLang="en-US" sz="2250" spc="-30" dirty="0" smtClean="0">
                <a:latin typeface="Times New Roman" pitchFamily="18" charset="0"/>
                <a:ea typeface="標楷體" pitchFamily="65" charset="-120"/>
                <a:cs typeface="Times New Roman" pitchFamily="18" charset="0"/>
              </a:rPr>
              <a:t> </a:t>
            </a:r>
            <a:r>
              <a:rPr lang="en-US" altLang="zh-TW" sz="2250" b="1" spc="-30" dirty="0" smtClean="0">
                <a:latin typeface="Times New Roman" pitchFamily="18" charset="0"/>
                <a:ea typeface="標楷體" pitchFamily="65" charset="-120"/>
                <a:cs typeface="Times New Roman" pitchFamily="18" charset="0"/>
              </a:rPr>
              <a:t>~</a:t>
            </a:r>
            <a:r>
              <a:rPr lang="zh-TW" altLang="en-US" sz="2250" b="1" spc="-30" dirty="0" smtClean="0">
                <a:latin typeface="Times New Roman" pitchFamily="18" charset="0"/>
                <a:ea typeface="標楷體" pitchFamily="65" charset="-120"/>
                <a:cs typeface="Times New Roman" pitchFamily="18" charset="0"/>
              </a:rPr>
              <a:t> </a:t>
            </a:r>
            <a:r>
              <a:rPr lang="en-US" altLang="zh-TW" sz="2250" spc="-30" dirty="0" smtClean="0">
                <a:latin typeface="Times New Roman" pitchFamily="18" charset="0"/>
                <a:ea typeface="標楷體" pitchFamily="65" charset="-120"/>
                <a:cs typeface="Times New Roman" pitchFamily="18" charset="0"/>
              </a:rPr>
              <a:t>105.8.2(</a:t>
            </a:r>
            <a:r>
              <a:rPr lang="zh-TW" altLang="en-US" sz="2250" spc="-30" dirty="0" smtClean="0">
                <a:latin typeface="Times New Roman" pitchFamily="18" charset="0"/>
                <a:ea typeface="標楷體" pitchFamily="65" charset="-120"/>
                <a:cs typeface="Times New Roman" pitchFamily="18" charset="0"/>
              </a:rPr>
              <a:t>二</a:t>
            </a:r>
            <a:r>
              <a:rPr lang="en-US" altLang="zh-TW" sz="2250" spc="-30" dirty="0" smtClean="0">
                <a:latin typeface="Times New Roman" pitchFamily="18" charset="0"/>
                <a:ea typeface="標楷體" pitchFamily="65" charset="-120"/>
                <a:cs typeface="Times New Roman" pitchFamily="18" charset="0"/>
              </a:rPr>
              <a:t>)</a:t>
            </a:r>
            <a:r>
              <a:rPr lang="zh-TW" altLang="en-US" sz="2250" spc="-30" dirty="0" smtClean="0">
                <a:latin typeface="Times New Roman" pitchFamily="18" charset="0"/>
                <a:ea typeface="標楷體" pitchFamily="65" charset="-120"/>
                <a:cs typeface="Times New Roman" pitchFamily="18" charset="0"/>
              </a:rPr>
              <a:t> </a:t>
            </a:r>
            <a:r>
              <a:rPr lang="en-US" altLang="zh-TW" sz="2250" spc="-30" dirty="0" smtClean="0">
                <a:latin typeface="Times New Roman" pitchFamily="18" charset="0"/>
                <a:ea typeface="標楷體" pitchFamily="65" charset="-120"/>
                <a:cs typeface="Times New Roman" pitchFamily="18" charset="0"/>
              </a:rPr>
              <a:t>10</a:t>
            </a:r>
            <a:r>
              <a:rPr lang="zh-TW" altLang="en-US" sz="2250" spc="-30" dirty="0" smtClean="0">
                <a:latin typeface="Times New Roman" pitchFamily="18" charset="0"/>
                <a:ea typeface="標楷體" pitchFamily="65" charset="-120"/>
                <a:cs typeface="Times New Roman" pitchFamily="18" charset="0"/>
              </a:rPr>
              <a:t>：</a:t>
            </a:r>
            <a:r>
              <a:rPr lang="en-US" altLang="zh-TW" sz="2250" spc="-30" dirty="0" smtClean="0">
                <a:latin typeface="Times New Roman" pitchFamily="18" charset="0"/>
                <a:ea typeface="標楷體" pitchFamily="65" charset="-120"/>
                <a:cs typeface="Times New Roman" pitchFamily="18" charset="0"/>
              </a:rPr>
              <a:t>00</a:t>
            </a:r>
            <a:r>
              <a:rPr lang="zh-TW" altLang="en-US" sz="2250" spc="-30" dirty="0" smtClean="0">
                <a:latin typeface="Times New Roman" pitchFamily="18" charset="0"/>
                <a:ea typeface="標楷體" pitchFamily="65" charset="-120"/>
                <a:cs typeface="Times New Roman" pitchFamily="18" charset="0"/>
              </a:rPr>
              <a:t>。</a:t>
            </a:r>
            <a:r>
              <a:rPr lang="en-US" altLang="zh-TW" sz="2250" dirty="0" smtClean="0">
                <a:latin typeface="Times New Roman" pitchFamily="18" charset="0"/>
                <a:ea typeface="標楷體" pitchFamily="65" charset="-120"/>
                <a:cs typeface="Times New Roman" pitchFamily="18" charset="0"/>
              </a:rPr>
              <a:t/>
            </a:r>
            <a:br>
              <a:rPr lang="en-US" altLang="zh-TW" sz="2250" dirty="0" smtClean="0">
                <a:latin typeface="Times New Roman" pitchFamily="18" charset="0"/>
                <a:ea typeface="標楷體" pitchFamily="65" charset="-120"/>
                <a:cs typeface="Times New Roman" pitchFamily="18" charset="0"/>
              </a:rPr>
            </a:br>
            <a:r>
              <a:rPr lang="en-US" altLang="zh-TW" sz="2250" dirty="0" smtClean="0">
                <a:latin typeface="Times New Roman" pitchFamily="18" charset="0"/>
                <a:ea typeface="標楷體" pitchFamily="65" charset="-120"/>
                <a:cs typeface="Times New Roman" pitchFamily="18" charset="0"/>
              </a:rPr>
              <a:t>(3)</a:t>
            </a:r>
            <a:r>
              <a:rPr lang="zh-TW" altLang="en-US" sz="2250" dirty="0" smtClean="0">
                <a:latin typeface="Times New Roman" pitchFamily="18" charset="0"/>
                <a:ea typeface="標楷體" pitchFamily="65" charset="-120"/>
                <a:cs typeface="Times New Roman" pitchFamily="18" charset="0"/>
              </a:rPr>
              <a:t>電話語音查榜自</a:t>
            </a:r>
            <a:r>
              <a:rPr lang="en-US" altLang="zh-TW" sz="2250" dirty="0" smtClean="0">
                <a:latin typeface="Times New Roman" pitchFamily="18" charset="0"/>
                <a:ea typeface="標楷體" pitchFamily="65" charset="-120"/>
                <a:cs typeface="Times New Roman" pitchFamily="18" charset="0"/>
              </a:rPr>
              <a:t>105.8.2</a:t>
            </a:r>
            <a:r>
              <a:rPr lang="zh-TW" altLang="en-US" sz="2250" dirty="0" smtClean="0">
                <a:latin typeface="Times New Roman" pitchFamily="18" charset="0"/>
                <a:ea typeface="標楷體" pitchFamily="65" charset="-120"/>
                <a:cs typeface="Times New Roman" pitchFamily="18" charset="0"/>
              </a:rPr>
              <a:t> </a:t>
            </a:r>
            <a:r>
              <a:rPr lang="en-US" altLang="zh-TW" sz="2250" dirty="0" smtClean="0">
                <a:latin typeface="Times New Roman" pitchFamily="18" charset="0"/>
                <a:ea typeface="標楷體" pitchFamily="65" charset="-120"/>
                <a:cs typeface="Times New Roman" pitchFamily="18" charset="0"/>
              </a:rPr>
              <a:t>(</a:t>
            </a:r>
            <a:r>
              <a:rPr lang="zh-TW" altLang="en-US" sz="2250" dirty="0" smtClean="0">
                <a:latin typeface="Times New Roman" pitchFamily="18" charset="0"/>
                <a:ea typeface="標楷體" pitchFamily="65" charset="-120"/>
                <a:cs typeface="Times New Roman" pitchFamily="18" charset="0"/>
              </a:rPr>
              <a:t>二</a:t>
            </a:r>
            <a:r>
              <a:rPr lang="en-US" altLang="zh-TW" sz="2250" dirty="0" smtClean="0">
                <a:latin typeface="Times New Roman" pitchFamily="18" charset="0"/>
                <a:ea typeface="標楷體" pitchFamily="65" charset="-120"/>
                <a:cs typeface="Times New Roman" pitchFamily="18" charset="0"/>
              </a:rPr>
              <a:t>)10</a:t>
            </a:r>
            <a:r>
              <a:rPr lang="zh-TW" altLang="en-US" sz="2250" dirty="0" smtClean="0">
                <a:latin typeface="Times New Roman" pitchFamily="18" charset="0"/>
                <a:ea typeface="標楷體" pitchFamily="65" charset="-120"/>
                <a:cs typeface="Times New Roman" pitchFamily="18" charset="0"/>
              </a:rPr>
              <a:t>：</a:t>
            </a:r>
            <a:r>
              <a:rPr lang="en-US" altLang="zh-TW" sz="2250" dirty="0" smtClean="0">
                <a:latin typeface="Times New Roman" pitchFamily="18" charset="0"/>
                <a:ea typeface="標楷體" pitchFamily="65" charset="-120"/>
                <a:cs typeface="Times New Roman" pitchFamily="18" charset="0"/>
              </a:rPr>
              <a:t>00</a:t>
            </a:r>
            <a:r>
              <a:rPr lang="en-US" altLang="zh-TW" sz="2250" b="1" dirty="0" smtClean="0">
                <a:latin typeface="Times New Roman" pitchFamily="18" charset="0"/>
                <a:ea typeface="標楷體" pitchFamily="65" charset="-120"/>
                <a:cs typeface="Times New Roman" pitchFamily="18" charset="0"/>
              </a:rPr>
              <a:t>~</a:t>
            </a:r>
            <a:r>
              <a:rPr lang="zh-TW" altLang="en-US" sz="2250" b="1" dirty="0" smtClean="0">
                <a:latin typeface="Times New Roman" pitchFamily="18" charset="0"/>
                <a:ea typeface="標楷體" pitchFamily="65" charset="-120"/>
                <a:cs typeface="Times New Roman" pitchFamily="18" charset="0"/>
              </a:rPr>
              <a:t> </a:t>
            </a:r>
            <a:r>
              <a:rPr lang="en-US" altLang="zh-TW" sz="2250" dirty="0" smtClean="0">
                <a:latin typeface="Times New Roman" pitchFamily="18" charset="0"/>
                <a:ea typeface="標楷體" pitchFamily="65" charset="-120"/>
                <a:cs typeface="Times New Roman" pitchFamily="18" charset="0"/>
              </a:rPr>
              <a:t>105.8.5(</a:t>
            </a:r>
            <a:r>
              <a:rPr lang="zh-TW" altLang="en-US" sz="2250" dirty="0" smtClean="0">
                <a:latin typeface="Times New Roman" pitchFamily="18" charset="0"/>
                <a:ea typeface="標楷體" pitchFamily="65" charset="-120"/>
                <a:cs typeface="Times New Roman" pitchFamily="18" charset="0"/>
              </a:rPr>
              <a:t>五</a:t>
            </a:r>
            <a:r>
              <a:rPr lang="en-US" altLang="zh-TW" sz="2250" dirty="0" smtClean="0">
                <a:latin typeface="Times New Roman" pitchFamily="18" charset="0"/>
                <a:ea typeface="標楷體" pitchFamily="65" charset="-120"/>
                <a:cs typeface="Times New Roman" pitchFamily="18" charset="0"/>
              </a:rPr>
              <a:t>)24</a:t>
            </a:r>
            <a:r>
              <a:rPr lang="zh-TW" altLang="en-US" sz="2250" dirty="0" smtClean="0">
                <a:latin typeface="Times New Roman" pitchFamily="18" charset="0"/>
                <a:ea typeface="標楷體" pitchFamily="65" charset="-120"/>
                <a:cs typeface="Times New Roman" pitchFamily="18" charset="0"/>
              </a:rPr>
              <a:t>：</a:t>
            </a:r>
            <a:r>
              <a:rPr lang="en-US" altLang="zh-TW" sz="2250" dirty="0" smtClean="0">
                <a:latin typeface="Times New Roman" pitchFamily="18" charset="0"/>
                <a:ea typeface="標楷體" pitchFamily="65" charset="-120"/>
                <a:cs typeface="Times New Roman" pitchFamily="18" charset="0"/>
              </a:rPr>
              <a:t>00</a:t>
            </a:r>
            <a:r>
              <a:rPr lang="zh-TW" altLang="en-US" sz="2250" dirty="0" smtClean="0">
                <a:latin typeface="Times New Roman" pitchFamily="18" charset="0"/>
                <a:ea typeface="標楷體" pitchFamily="65" charset="-120"/>
                <a:cs typeface="Times New Roman" pitchFamily="18" charset="0"/>
              </a:rPr>
              <a:t>。</a:t>
            </a:r>
            <a:r>
              <a:rPr lang="en-US" altLang="zh-TW" sz="2250" dirty="0" smtClean="0">
                <a:latin typeface="Times New Roman" pitchFamily="18" charset="0"/>
                <a:ea typeface="標楷體" pitchFamily="65" charset="-120"/>
                <a:cs typeface="Times New Roman" pitchFamily="18" charset="0"/>
              </a:rPr>
              <a:t/>
            </a:r>
            <a:br>
              <a:rPr lang="en-US" altLang="zh-TW" sz="2250" dirty="0" smtClean="0">
                <a:latin typeface="Times New Roman" pitchFamily="18" charset="0"/>
                <a:ea typeface="標楷體" pitchFamily="65" charset="-120"/>
                <a:cs typeface="Times New Roman" pitchFamily="18" charset="0"/>
              </a:rPr>
            </a:br>
            <a:r>
              <a:rPr lang="zh-TW" altLang="en-US" sz="2250" dirty="0" smtClean="0">
                <a:latin typeface="Times New Roman" pitchFamily="18" charset="0"/>
                <a:ea typeface="標楷體" pitchFamily="65" charset="-120"/>
                <a:cs typeface="Times New Roman" pitchFamily="18" charset="0"/>
              </a:rPr>
              <a:t>     中華電信門號手機</a:t>
            </a:r>
            <a:r>
              <a:rPr lang="zh-TW" altLang="en-US" sz="2250" dirty="0">
                <a:latin typeface="Times New Roman" pitchFamily="18" charset="0"/>
                <a:ea typeface="標楷體" pitchFamily="65" charset="-120"/>
                <a:cs typeface="Times New Roman" pitchFamily="18" charset="0"/>
              </a:rPr>
              <a:t>直撥</a:t>
            </a:r>
            <a:r>
              <a:rPr lang="en-US" altLang="zh-TW" sz="2250" dirty="0" smtClean="0">
                <a:latin typeface="Times New Roman" pitchFamily="18" charset="0"/>
                <a:ea typeface="標楷體" pitchFamily="65" charset="-120"/>
                <a:cs typeface="Times New Roman" pitchFamily="18" charset="0"/>
              </a:rPr>
              <a:t>536</a:t>
            </a:r>
            <a:r>
              <a:rPr lang="zh-TW" altLang="en-US" sz="2250" dirty="0" smtClean="0">
                <a:latin typeface="Times New Roman" pitchFamily="18" charset="0"/>
                <a:ea typeface="標楷體" pitchFamily="65" charset="-120"/>
                <a:cs typeface="Times New Roman" pitchFamily="18" charset="0"/>
              </a:rPr>
              <a:t>。</a:t>
            </a:r>
            <a:r>
              <a:rPr lang="en-US" altLang="zh-TW" sz="2250" dirty="0">
                <a:latin typeface="Times New Roman" pitchFamily="18" charset="0"/>
                <a:ea typeface="標楷體" pitchFamily="65" charset="-120"/>
                <a:cs typeface="Times New Roman" pitchFamily="18" charset="0"/>
              </a:rPr>
              <a:t/>
            </a:r>
            <a:br>
              <a:rPr lang="en-US" altLang="zh-TW" sz="2250" dirty="0">
                <a:latin typeface="Times New Roman" pitchFamily="18" charset="0"/>
                <a:ea typeface="標楷體" pitchFamily="65" charset="-120"/>
                <a:cs typeface="Times New Roman" pitchFamily="18" charset="0"/>
              </a:rPr>
            </a:br>
            <a:r>
              <a:rPr lang="zh-TW" altLang="en-US" sz="2250" dirty="0">
                <a:latin typeface="Times New Roman" pitchFamily="18" charset="0"/>
                <a:ea typeface="標楷體" pitchFamily="65" charset="-120"/>
                <a:cs typeface="Times New Roman" pitchFamily="18" charset="0"/>
              </a:rPr>
              <a:t>     </a:t>
            </a:r>
            <a:r>
              <a:rPr lang="zh-TW" altLang="en-US" sz="2250" dirty="0" smtClean="0">
                <a:latin typeface="Times New Roman" pitchFamily="18" charset="0"/>
                <a:ea typeface="標楷體" pitchFamily="65" charset="-120"/>
                <a:cs typeface="Times New Roman" pitchFamily="18" charset="0"/>
              </a:rPr>
              <a:t>市</a:t>
            </a:r>
            <a:r>
              <a:rPr lang="zh-TW" altLang="en-US" sz="2250" dirty="0">
                <a:latin typeface="Times New Roman" pitchFamily="18" charset="0"/>
                <a:ea typeface="標楷體" pitchFamily="65" charset="-120"/>
                <a:cs typeface="Times New Roman" pitchFamily="18" charset="0"/>
              </a:rPr>
              <a:t>話或非</a:t>
            </a:r>
            <a:r>
              <a:rPr lang="zh-TW" altLang="en-US" sz="2250" dirty="0" smtClean="0">
                <a:latin typeface="Times New Roman" pitchFamily="18" charset="0"/>
                <a:ea typeface="標楷體" pitchFamily="65" charset="-120"/>
                <a:cs typeface="Times New Roman" pitchFamily="18" charset="0"/>
              </a:rPr>
              <a:t>中華電信門號手機</a:t>
            </a:r>
            <a:r>
              <a:rPr lang="zh-TW" altLang="en-US" sz="2250" dirty="0">
                <a:latin typeface="Times New Roman" pitchFamily="18" charset="0"/>
                <a:ea typeface="標楷體" pitchFamily="65" charset="-120"/>
                <a:cs typeface="Times New Roman" pitchFamily="18" charset="0"/>
              </a:rPr>
              <a:t>撥</a:t>
            </a:r>
            <a:r>
              <a:rPr lang="zh-TW" altLang="en-US" sz="2250" dirty="0" smtClean="0">
                <a:latin typeface="Times New Roman" pitchFamily="18" charset="0"/>
                <a:ea typeface="標楷體" pitchFamily="65" charset="-120"/>
                <a:cs typeface="Times New Roman" pitchFamily="18" charset="0"/>
              </a:rPr>
              <a:t>打</a:t>
            </a:r>
            <a:endParaRPr lang="en-US" altLang="zh-TW" sz="2250" dirty="0" smtClean="0">
              <a:latin typeface="Times New Roman" pitchFamily="18" charset="0"/>
              <a:ea typeface="標楷體" pitchFamily="65" charset="-120"/>
              <a:cs typeface="Times New Roman" pitchFamily="18" charset="0"/>
            </a:endParaRPr>
          </a:p>
          <a:p>
            <a:pPr>
              <a:lnSpc>
                <a:spcPts val="3200"/>
              </a:lnSpc>
              <a:spcBef>
                <a:spcPts val="0"/>
              </a:spcBef>
              <a:buNone/>
              <a:defRPr/>
            </a:pPr>
            <a:r>
              <a:rPr lang="en-US" altLang="zh-TW" sz="2250" dirty="0" smtClean="0">
                <a:latin typeface="Times New Roman" pitchFamily="18" charset="0"/>
                <a:ea typeface="標楷體" pitchFamily="65" charset="-120"/>
                <a:cs typeface="Times New Roman" pitchFamily="18" charset="0"/>
              </a:rPr>
              <a:t>         0911-536536</a:t>
            </a:r>
            <a:r>
              <a:rPr lang="zh-TW" altLang="en-US" sz="2250" dirty="0" smtClean="0">
                <a:latin typeface="Times New Roman" pitchFamily="18" charset="0"/>
                <a:ea typeface="標楷體" pitchFamily="65" charset="-120"/>
                <a:cs typeface="Times New Roman" pitchFamily="18" charset="0"/>
              </a:rPr>
              <a:t>或</a:t>
            </a:r>
            <a:r>
              <a:rPr lang="en-US" altLang="zh-TW" sz="2250" dirty="0" smtClean="0">
                <a:latin typeface="Times New Roman" pitchFamily="18" charset="0"/>
                <a:ea typeface="標楷體" pitchFamily="65" charset="-120"/>
                <a:cs typeface="Times New Roman" pitchFamily="18" charset="0"/>
              </a:rPr>
              <a:t>0203-03536</a:t>
            </a:r>
          </a:p>
          <a:p>
            <a:pPr marL="266700" indent="-266700">
              <a:lnSpc>
                <a:spcPts val="3200"/>
              </a:lnSpc>
              <a:spcBef>
                <a:spcPts val="0"/>
              </a:spcBef>
              <a:buFont typeface="+mj-lt"/>
              <a:buAutoNum type="arabicPeriod" startAt="4"/>
              <a:defRPr/>
            </a:pPr>
            <a:r>
              <a:rPr lang="zh-TW" altLang="en-US" sz="2250" spc="-100" dirty="0" smtClean="0">
                <a:latin typeface="Times New Roman" pitchFamily="18" charset="0"/>
                <a:ea typeface="標楷體" pitchFamily="65" charset="-120"/>
                <a:cs typeface="Times New Roman" pitchFamily="18" charset="0"/>
              </a:rPr>
              <a:t>考生對分發結果如有疑義，可於</a:t>
            </a:r>
            <a:r>
              <a:rPr lang="en-US" altLang="zh-TW" sz="2250" spc="-100" dirty="0" smtClean="0">
                <a:solidFill>
                  <a:srgbClr val="0000CC"/>
                </a:solidFill>
                <a:latin typeface="Times New Roman" pitchFamily="18" charset="0"/>
                <a:ea typeface="標楷體" pitchFamily="65" charset="-120"/>
                <a:cs typeface="Times New Roman" pitchFamily="18" charset="0"/>
              </a:rPr>
              <a:t>105.8.2(</a:t>
            </a:r>
            <a:r>
              <a:rPr lang="zh-TW" altLang="en-US" sz="2250" spc="-100" dirty="0" smtClean="0">
                <a:solidFill>
                  <a:srgbClr val="0000CC"/>
                </a:solidFill>
                <a:latin typeface="Times New Roman" pitchFamily="18" charset="0"/>
                <a:ea typeface="標楷體" pitchFamily="65" charset="-120"/>
                <a:cs typeface="Times New Roman" pitchFamily="18" charset="0"/>
              </a:rPr>
              <a:t>二</a:t>
            </a:r>
            <a:r>
              <a:rPr lang="en-US" altLang="zh-TW" sz="2250" spc="-100" dirty="0" smtClean="0">
                <a:solidFill>
                  <a:srgbClr val="0000CC"/>
                </a:solidFill>
                <a:latin typeface="Times New Roman" pitchFamily="18" charset="0"/>
                <a:ea typeface="標楷體" pitchFamily="65" charset="-120"/>
                <a:cs typeface="Times New Roman" pitchFamily="18" charset="0"/>
              </a:rPr>
              <a:t>)10</a:t>
            </a:r>
            <a:r>
              <a:rPr lang="zh-TW" altLang="en-US" sz="2250" spc="-100" dirty="0" smtClean="0">
                <a:solidFill>
                  <a:srgbClr val="0000CC"/>
                </a:solidFill>
                <a:latin typeface="Times New Roman" pitchFamily="18" charset="0"/>
                <a:ea typeface="標楷體" pitchFamily="65" charset="-120"/>
                <a:cs typeface="Times New Roman" pitchFamily="18" charset="0"/>
              </a:rPr>
              <a:t>：</a:t>
            </a:r>
            <a:r>
              <a:rPr lang="en-US" altLang="zh-TW" sz="2250" spc="-100" dirty="0" smtClean="0">
                <a:solidFill>
                  <a:srgbClr val="0000CC"/>
                </a:solidFill>
                <a:latin typeface="Times New Roman" pitchFamily="18" charset="0"/>
                <a:ea typeface="標楷體" pitchFamily="65" charset="-120"/>
                <a:cs typeface="Times New Roman" pitchFamily="18" charset="0"/>
              </a:rPr>
              <a:t>00~105.8.4(</a:t>
            </a:r>
            <a:r>
              <a:rPr lang="zh-TW" altLang="en-US" sz="2250" spc="-100" dirty="0" smtClean="0">
                <a:solidFill>
                  <a:srgbClr val="0000CC"/>
                </a:solidFill>
                <a:latin typeface="Times New Roman" pitchFamily="18" charset="0"/>
                <a:ea typeface="標楷體" pitchFamily="65" charset="-120"/>
                <a:cs typeface="Times New Roman" pitchFamily="18" charset="0"/>
              </a:rPr>
              <a:t>四</a:t>
            </a:r>
            <a:r>
              <a:rPr lang="en-US" altLang="zh-TW" sz="2250" spc="-100" dirty="0" smtClean="0">
                <a:solidFill>
                  <a:srgbClr val="0000CC"/>
                </a:solidFill>
                <a:latin typeface="Times New Roman" pitchFamily="18" charset="0"/>
                <a:ea typeface="標楷體" pitchFamily="65" charset="-120"/>
                <a:cs typeface="Times New Roman" pitchFamily="18" charset="0"/>
              </a:rPr>
              <a:t>)12</a:t>
            </a:r>
            <a:r>
              <a:rPr lang="zh-TW" altLang="en-US" sz="2250" spc="-100" dirty="0" smtClean="0">
                <a:solidFill>
                  <a:srgbClr val="0000CC"/>
                </a:solidFill>
                <a:latin typeface="Times New Roman" pitchFamily="18" charset="0"/>
                <a:ea typeface="標楷體" pitchFamily="65" charset="-120"/>
                <a:cs typeface="Times New Roman" pitchFamily="18" charset="0"/>
              </a:rPr>
              <a:t>：</a:t>
            </a:r>
            <a:r>
              <a:rPr lang="en-US" altLang="zh-TW" sz="2250" spc="-100" dirty="0" smtClean="0">
                <a:solidFill>
                  <a:srgbClr val="0000CC"/>
                </a:solidFill>
                <a:latin typeface="Times New Roman" pitchFamily="18" charset="0"/>
                <a:ea typeface="標楷體" pitchFamily="65" charset="-120"/>
                <a:cs typeface="Times New Roman" pitchFamily="18" charset="0"/>
              </a:rPr>
              <a:t>00</a:t>
            </a:r>
            <a:r>
              <a:rPr lang="zh-TW" altLang="en-US" sz="2250" spc="-100" dirty="0" smtClean="0">
                <a:latin typeface="Times New Roman" pitchFamily="18" charset="0"/>
                <a:ea typeface="標楷體" pitchFamily="65" charset="-120"/>
                <a:cs typeface="Times New Roman" pitchFamily="18" charset="0"/>
              </a:rPr>
              <a:t>，填寫「分發結果複查申請表」</a:t>
            </a:r>
            <a:r>
              <a:rPr lang="en-US" altLang="zh-TW" sz="2250" spc="-100" dirty="0" smtClean="0">
                <a:latin typeface="Times New Roman" pitchFamily="18" charset="0"/>
                <a:ea typeface="標楷體" pitchFamily="65" charset="-120"/>
                <a:cs typeface="Times New Roman" pitchFamily="18" charset="0"/>
              </a:rPr>
              <a:t>(</a:t>
            </a:r>
            <a:r>
              <a:rPr lang="zh-TW" altLang="en-US" sz="2250" spc="-100" dirty="0" smtClean="0">
                <a:latin typeface="Times New Roman" pitchFamily="18" charset="0"/>
                <a:ea typeface="標楷體" pitchFamily="65" charset="-120"/>
                <a:cs typeface="Times New Roman" pitchFamily="18" charset="0"/>
              </a:rPr>
              <a:t>如招生簡章附表三</a:t>
            </a:r>
            <a:r>
              <a:rPr lang="en-US" altLang="zh-TW" sz="2250" spc="-100" dirty="0" smtClean="0">
                <a:latin typeface="Times New Roman" pitchFamily="18" charset="0"/>
                <a:ea typeface="標楷體" pitchFamily="65" charset="-120"/>
                <a:cs typeface="Times New Roman" pitchFamily="18" charset="0"/>
              </a:rPr>
              <a:t>)</a:t>
            </a:r>
            <a:r>
              <a:rPr lang="zh-TW" altLang="en-US" sz="2250" spc="-100" dirty="0" smtClean="0">
                <a:latin typeface="Times New Roman" pitchFamily="18" charset="0"/>
                <a:ea typeface="標楷體" pitchFamily="65" charset="-120"/>
                <a:cs typeface="Times New Roman" pitchFamily="18" charset="0"/>
              </a:rPr>
              <a:t>，連同志願表傳真至本委員會辦理複查</a:t>
            </a:r>
            <a:r>
              <a:rPr lang="zh-TW" altLang="en-US" sz="2400" spc="-100" dirty="0" smtClean="0">
                <a:latin typeface="Times New Roman" pitchFamily="18" charset="0"/>
                <a:ea typeface="標楷體" pitchFamily="65" charset="-120"/>
                <a:cs typeface="Times New Roman" pitchFamily="18" charset="0"/>
              </a:rPr>
              <a:t>。</a:t>
            </a:r>
            <a:endParaRPr lang="en-US" altLang="zh-TW" sz="2400" spc="-100" dirty="0" smtClean="0">
              <a:latin typeface="Times New Roman" pitchFamily="18" charset="0"/>
              <a:ea typeface="標楷體" pitchFamily="65" charset="-120"/>
              <a:cs typeface="Times New Roman" pitchFamily="18" charset="0"/>
            </a:endParaRPr>
          </a:p>
          <a:p>
            <a:pPr>
              <a:lnSpc>
                <a:spcPts val="3200"/>
              </a:lnSpc>
              <a:spcBef>
                <a:spcPts val="0"/>
              </a:spcBef>
              <a:buNone/>
              <a:defRPr/>
            </a:pPr>
            <a:endParaRPr lang="en-US" altLang="zh-TW" sz="2400" dirty="0" smtClean="0">
              <a:latin typeface="Times New Roman" pitchFamily="18" charset="0"/>
              <a:ea typeface="標楷體" pitchFamily="65" charset="-120"/>
              <a:cs typeface="Times New Roman" pitchFamily="18" charset="0"/>
            </a:endParaRPr>
          </a:p>
          <a:p>
            <a:pPr>
              <a:lnSpc>
                <a:spcPts val="3200"/>
              </a:lnSpc>
              <a:spcBef>
                <a:spcPts val="0"/>
              </a:spcBef>
              <a:buNone/>
              <a:defRPr/>
            </a:pPr>
            <a:endParaRPr lang="zh-TW" altLang="en-US" sz="2400" dirty="0">
              <a:latin typeface="Times New Roman" pitchFamily="18" charset="0"/>
              <a:ea typeface="標楷體" pitchFamily="65" charset="-120"/>
              <a:cs typeface="Times New Roman" pitchFamily="18" charset="0"/>
            </a:endParaRPr>
          </a:p>
        </p:txBody>
      </p:sp>
      <p:sp>
        <p:nvSpPr>
          <p:cNvPr id="40963" name="標題 1"/>
          <p:cNvSpPr txBox="1">
            <a:spLocks/>
          </p:cNvSpPr>
          <p:nvPr/>
        </p:nvSpPr>
        <p:spPr bwMode="auto">
          <a:xfrm>
            <a:off x="395288" y="260648"/>
            <a:ext cx="7942262" cy="633412"/>
          </a:xfrm>
          <a:prstGeom prst="rect">
            <a:avLst/>
          </a:prstGeom>
          <a:noFill/>
          <a:ln w="9525">
            <a:noFill/>
            <a:miter lim="800000"/>
            <a:headEnd/>
            <a:tailEnd/>
          </a:ln>
        </p:spPr>
        <p:txBody>
          <a:bodyPr anchor="ctr"/>
          <a:lstStyle/>
          <a:p>
            <a:pPr eaLnBrk="0" hangingPunct="0"/>
            <a:r>
              <a:rPr lang="zh-TW" altLang="en-US" sz="2800" dirty="0" smtClean="0">
                <a:latin typeface="標楷體" pitchFamily="65" charset="-120"/>
                <a:ea typeface="標楷體" pitchFamily="65" charset="-120"/>
              </a:rPr>
              <a:t>三、招生作業說明</a:t>
            </a:r>
            <a:r>
              <a:rPr lang="en-US" altLang="zh-TW" sz="2800" dirty="0" smtClean="0">
                <a:latin typeface="標楷體" pitchFamily="65" charset="-120"/>
                <a:ea typeface="標楷體" pitchFamily="65" charset="-120"/>
              </a:rPr>
              <a:t>(</a:t>
            </a:r>
            <a:r>
              <a:rPr lang="zh-TW" altLang="en-US" sz="2800" dirty="0">
                <a:latin typeface="標楷體" pitchFamily="65" charset="-120"/>
                <a:ea typeface="標楷體" pitchFamily="65" charset="-120"/>
              </a:rPr>
              <a:t>八</a:t>
            </a:r>
            <a:r>
              <a:rPr lang="en-US" altLang="zh-TW" sz="2800" dirty="0" smtClean="0">
                <a:latin typeface="標楷體" pitchFamily="65" charset="-120"/>
                <a:ea typeface="標楷體" pitchFamily="65" charset="-120"/>
              </a:rPr>
              <a:t>)-</a:t>
            </a:r>
            <a:r>
              <a:rPr lang="zh-TW" altLang="en-US" sz="2800" b="1" dirty="0">
                <a:solidFill>
                  <a:srgbClr val="FF0000"/>
                </a:solidFill>
                <a:latin typeface="標楷體" pitchFamily="65" charset="-120"/>
                <a:ea typeface="標楷體" pitchFamily="65" charset="-120"/>
                <a:cs typeface="Times New Roman" pitchFamily="18" charset="0"/>
              </a:rPr>
              <a:t>錄取</a:t>
            </a:r>
            <a:r>
              <a:rPr lang="zh-TW" altLang="en-US" sz="2800" b="1" dirty="0" smtClean="0">
                <a:solidFill>
                  <a:srgbClr val="FF0000"/>
                </a:solidFill>
                <a:latin typeface="標楷體" pitchFamily="65" charset="-120"/>
                <a:ea typeface="標楷體" pitchFamily="65" charset="-120"/>
                <a:cs typeface="Times New Roman" pitchFamily="18" charset="0"/>
              </a:rPr>
              <a:t>公告及分發結果查詢</a:t>
            </a:r>
            <a:endParaRPr lang="zh-TW" altLang="en-US" sz="2800" b="1" dirty="0">
              <a:solidFill>
                <a:srgbClr val="FF0000"/>
              </a:solidFill>
            </a:endParaRPr>
          </a:p>
        </p:txBody>
      </p:sp>
      <p:sp>
        <p:nvSpPr>
          <p:cNvPr id="3" name="投影片編號版面配置區 2"/>
          <p:cNvSpPr>
            <a:spLocks noGrp="1"/>
          </p:cNvSpPr>
          <p:nvPr>
            <p:ph type="sldNum" sz="quarter" idx="12"/>
          </p:nvPr>
        </p:nvSpPr>
        <p:spPr/>
        <p:txBody>
          <a:bodyPr/>
          <a:lstStyle/>
          <a:p>
            <a:pPr>
              <a:defRPr/>
            </a:pPr>
            <a:fld id="{AA39E74D-A58A-46CC-986A-EE1885732F1F}" type="slidenum">
              <a:rPr lang="zh-TW" altLang="en-US" smtClean="0"/>
              <a:pPr>
                <a:defRPr/>
              </a:pPr>
              <a:t>32</a:t>
            </a:fld>
            <a:endParaRPr lang="en-US" altLang="zh-TW"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2"/>
          <p:cNvSpPr>
            <a:spLocks noGrp="1"/>
          </p:cNvSpPr>
          <p:nvPr>
            <p:ph idx="1"/>
          </p:nvPr>
        </p:nvSpPr>
        <p:spPr>
          <a:xfrm>
            <a:off x="539552" y="1268760"/>
            <a:ext cx="7199313" cy="3960812"/>
          </a:xfrm>
        </p:spPr>
        <p:txBody>
          <a:bodyPr/>
          <a:lstStyle/>
          <a:p>
            <a:pPr>
              <a:buFontTx/>
              <a:buBlip>
                <a:blip r:embed="rId3"/>
              </a:buBlip>
              <a:defRPr/>
            </a:pPr>
            <a:r>
              <a:rPr lang="zh-TW" altLang="en-US" sz="2400" dirty="0">
                <a:latin typeface="Times New Roman" pitchFamily="18" charset="0"/>
                <a:ea typeface="標楷體" pitchFamily="65" charset="-120"/>
                <a:cs typeface="Times New Roman" pitchFamily="18" charset="0"/>
              </a:rPr>
              <a:t>本</a:t>
            </a:r>
            <a:r>
              <a:rPr lang="zh-TW" altLang="zh-TW" sz="2400" dirty="0" smtClean="0">
                <a:latin typeface="Times New Roman" pitchFamily="18" charset="0"/>
                <a:ea typeface="標楷體" pitchFamily="65" charset="-120"/>
                <a:cs typeface="Times New Roman" pitchFamily="18" charset="0"/>
              </a:rPr>
              <a:t>招生相關資訊</a:t>
            </a:r>
            <a:r>
              <a:rPr lang="zh-TW" altLang="en-US" sz="2400" dirty="0" smtClean="0">
                <a:latin typeface="Times New Roman" pitchFamily="18" charset="0"/>
                <a:ea typeface="標楷體" pitchFamily="65" charset="-120"/>
                <a:cs typeface="Times New Roman" pitchFamily="18" charset="0"/>
              </a:rPr>
              <a:t>及</a:t>
            </a:r>
            <a:r>
              <a:rPr lang="zh-TW" altLang="zh-TW" sz="2400" dirty="0" smtClean="0">
                <a:latin typeface="Times New Roman" pitchFamily="18" charset="0"/>
                <a:ea typeface="標楷體" pitchFamily="65" charset="-120"/>
                <a:cs typeface="Times New Roman" pitchFamily="18" charset="0"/>
              </a:rPr>
              <a:t>系統，考生均可至本委員會網站使用，本委員會網站網址</a:t>
            </a:r>
            <a:r>
              <a:rPr lang="zh-TW" altLang="en-US" sz="2400" dirty="0" smtClean="0">
                <a:latin typeface="Times New Roman" pitchFamily="18" charset="0"/>
                <a:ea typeface="標楷體" pitchFamily="65" charset="-120"/>
                <a:cs typeface="Times New Roman" pitchFamily="18" charset="0"/>
              </a:rPr>
              <a:t>：</a:t>
            </a:r>
            <a:endParaRPr lang="en-US" altLang="zh-TW" sz="2400" dirty="0" smtClean="0">
              <a:latin typeface="Times New Roman" pitchFamily="18" charset="0"/>
              <a:ea typeface="標楷體" pitchFamily="65" charset="-120"/>
              <a:cs typeface="Times New Roman" pitchFamily="18" charset="0"/>
            </a:endParaRPr>
          </a:p>
          <a:p>
            <a:pPr marL="0" indent="360000">
              <a:buNone/>
              <a:defRPr/>
            </a:pPr>
            <a:r>
              <a:rPr lang="en-US" altLang="zh-TW" sz="2400" dirty="0" smtClean="0">
                <a:latin typeface="Times New Roman" panose="02020603050405020304" pitchFamily="18" charset="0"/>
                <a:cs typeface="Times New Roman" panose="02020603050405020304" pitchFamily="18" charset="0"/>
                <a:hlinkClick r:id="rId4"/>
              </a:rPr>
              <a:t>http</a:t>
            </a:r>
            <a:r>
              <a:rPr lang="zh-TW" altLang="en-US" sz="2400" dirty="0" smtClean="0">
                <a:latin typeface="Times New Roman" panose="02020603050405020304" pitchFamily="18" charset="0"/>
                <a:cs typeface="Times New Roman" panose="02020603050405020304" pitchFamily="18" charset="0"/>
                <a:hlinkClick r:id="rId4"/>
              </a:rPr>
              <a:t>：</a:t>
            </a:r>
            <a:r>
              <a:rPr lang="en-US" altLang="zh-TW" sz="2400" dirty="0" smtClean="0">
                <a:latin typeface="Times New Roman" panose="02020603050405020304" pitchFamily="18" charset="0"/>
                <a:cs typeface="Times New Roman" panose="02020603050405020304" pitchFamily="18" charset="0"/>
                <a:hlinkClick r:id="rId4"/>
              </a:rPr>
              <a:t>//union42.jctv.ntut.edu.tw</a:t>
            </a:r>
            <a:endParaRPr lang="en-US" altLang="zh-TW" sz="2400" dirty="0" smtClean="0">
              <a:latin typeface="Times New Roman" pitchFamily="18" charset="0"/>
              <a:ea typeface="標楷體" pitchFamily="65" charset="-120"/>
              <a:cs typeface="Times New Roman" pitchFamily="18" charset="0"/>
            </a:endParaRPr>
          </a:p>
          <a:p>
            <a:pPr>
              <a:buFontTx/>
              <a:buBlip>
                <a:blip r:embed="rId3"/>
              </a:buBlip>
              <a:defRPr/>
            </a:pPr>
            <a:endParaRPr lang="en-US" altLang="zh-TW" sz="2400" dirty="0" smtClean="0">
              <a:latin typeface="Times New Roman" pitchFamily="18" charset="0"/>
              <a:ea typeface="標楷體" pitchFamily="65" charset="-120"/>
              <a:cs typeface="Times New Roman" pitchFamily="18" charset="0"/>
            </a:endParaRPr>
          </a:p>
          <a:p>
            <a:pPr>
              <a:buBlip>
                <a:blip r:embed="rId3"/>
              </a:buBlip>
              <a:defRPr/>
            </a:pPr>
            <a:r>
              <a:rPr lang="zh-TW" altLang="en-US" sz="2400" dirty="0" smtClean="0">
                <a:latin typeface="Times New Roman" pitchFamily="18" charset="0"/>
                <a:ea typeface="標楷體" pitchFamily="65" charset="-120"/>
                <a:cs typeface="Times New Roman" pitchFamily="18" charset="0"/>
              </a:rPr>
              <a:t>技</a:t>
            </a:r>
            <a:r>
              <a:rPr lang="zh-TW" altLang="en-US" sz="2400" dirty="0">
                <a:latin typeface="Times New Roman" pitchFamily="18" charset="0"/>
                <a:ea typeface="標楷體" pitchFamily="65" charset="-120"/>
                <a:cs typeface="Times New Roman" pitchFamily="18" charset="0"/>
              </a:rPr>
              <a:t>專校院招生委員會</a:t>
            </a:r>
            <a:r>
              <a:rPr lang="zh-TW" altLang="en-US" sz="2400" dirty="0" smtClean="0">
                <a:latin typeface="Times New Roman" pitchFamily="18" charset="0"/>
                <a:ea typeface="標楷體" pitchFamily="65" charset="-120"/>
                <a:cs typeface="Times New Roman" pitchFamily="18" charset="0"/>
              </a:rPr>
              <a:t>聯合會網址：</a:t>
            </a:r>
            <a:endParaRPr lang="en-US" altLang="zh-TW" sz="2400" dirty="0" smtClean="0">
              <a:latin typeface="Times New Roman" pitchFamily="18" charset="0"/>
              <a:ea typeface="標楷體" pitchFamily="65" charset="-120"/>
              <a:cs typeface="Times New Roman" pitchFamily="18" charset="0"/>
            </a:endParaRPr>
          </a:p>
          <a:p>
            <a:pPr marL="0" indent="360000">
              <a:buNone/>
              <a:defRPr/>
            </a:pPr>
            <a:r>
              <a:rPr lang="en-US" altLang="zh-TW" sz="2400" dirty="0" smtClean="0">
                <a:latin typeface="Times New Roman" panose="02020603050405020304" pitchFamily="18" charset="0"/>
                <a:ea typeface="標楷體" pitchFamily="65" charset="-120"/>
                <a:cs typeface="Times New Roman" panose="02020603050405020304" pitchFamily="18" charset="0"/>
                <a:hlinkClick r:id="rId5"/>
              </a:rPr>
              <a:t>http</a:t>
            </a:r>
            <a:r>
              <a:rPr lang="zh-TW" altLang="en-US" sz="2400" dirty="0" smtClean="0">
                <a:latin typeface="Times New Roman" panose="02020603050405020304" pitchFamily="18" charset="0"/>
                <a:ea typeface="標楷體" pitchFamily="65" charset="-120"/>
                <a:cs typeface="Times New Roman" panose="02020603050405020304" pitchFamily="18" charset="0"/>
                <a:hlinkClick r:id="rId5"/>
              </a:rPr>
              <a:t>：</a:t>
            </a:r>
            <a:r>
              <a:rPr lang="en-US" altLang="zh-TW" sz="2400" dirty="0" smtClean="0">
                <a:latin typeface="Times New Roman" panose="02020603050405020304" pitchFamily="18" charset="0"/>
                <a:ea typeface="標楷體" pitchFamily="65" charset="-120"/>
                <a:cs typeface="Times New Roman" panose="02020603050405020304" pitchFamily="18" charset="0"/>
                <a:hlinkClick r:id="rId5"/>
              </a:rPr>
              <a:t>//www.jctv.ntut.edu.tw</a:t>
            </a:r>
            <a:endParaRPr lang="en-US" altLang="zh-TW" sz="2400" dirty="0" smtClean="0">
              <a:latin typeface="Times New Roman" pitchFamily="18" charset="0"/>
              <a:ea typeface="標楷體" pitchFamily="65" charset="-120"/>
              <a:cs typeface="Times New Roman" pitchFamily="18" charset="0"/>
            </a:endParaRPr>
          </a:p>
          <a:p>
            <a:pPr>
              <a:buFontTx/>
              <a:buNone/>
              <a:defRPr/>
            </a:pPr>
            <a:endParaRPr lang="zh-TW" altLang="en-US" sz="2400" spc="-250" dirty="0">
              <a:latin typeface="Times New Roman" pitchFamily="18" charset="0"/>
              <a:ea typeface="標楷體" pitchFamily="65" charset="-120"/>
              <a:cs typeface="Times New Roman" pitchFamily="18" charset="0"/>
            </a:endParaRPr>
          </a:p>
        </p:txBody>
      </p:sp>
      <p:sp>
        <p:nvSpPr>
          <p:cNvPr id="41987" name="標題 1"/>
          <p:cNvSpPr txBox="1">
            <a:spLocks/>
          </p:cNvSpPr>
          <p:nvPr/>
        </p:nvSpPr>
        <p:spPr bwMode="auto">
          <a:xfrm>
            <a:off x="468313" y="188913"/>
            <a:ext cx="7869237" cy="633412"/>
          </a:xfrm>
          <a:prstGeom prst="rect">
            <a:avLst/>
          </a:prstGeom>
          <a:noFill/>
          <a:ln w="9525">
            <a:noFill/>
            <a:miter lim="800000"/>
            <a:headEnd/>
            <a:tailEnd/>
          </a:ln>
        </p:spPr>
        <p:txBody>
          <a:bodyPr anchor="ctr"/>
          <a:lstStyle/>
          <a:p>
            <a:pPr eaLnBrk="0" hangingPunct="0"/>
            <a:r>
              <a:rPr lang="zh-TW" altLang="en-US" sz="2800" dirty="0" smtClean="0">
                <a:latin typeface="標楷體" pitchFamily="65" charset="-120"/>
                <a:ea typeface="標楷體" pitchFamily="65" charset="-120"/>
              </a:rPr>
              <a:t>三、招生作業說明</a:t>
            </a:r>
            <a:r>
              <a:rPr lang="en-US" altLang="zh-TW" sz="2800" dirty="0" smtClean="0">
                <a:latin typeface="標楷體" pitchFamily="65" charset="-120"/>
                <a:ea typeface="標楷體" pitchFamily="65" charset="-120"/>
              </a:rPr>
              <a:t>(</a:t>
            </a:r>
            <a:r>
              <a:rPr lang="zh-TW" altLang="en-US" sz="2800" dirty="0">
                <a:latin typeface="標楷體" pitchFamily="65" charset="-120"/>
                <a:ea typeface="標楷體" pitchFamily="65" charset="-120"/>
              </a:rPr>
              <a:t>九</a:t>
            </a:r>
            <a:r>
              <a:rPr lang="en-US" altLang="zh-TW" sz="2800" dirty="0" smtClean="0">
                <a:latin typeface="標楷體" pitchFamily="65" charset="-120"/>
                <a:ea typeface="標楷體" pitchFamily="65" charset="-120"/>
              </a:rPr>
              <a:t>)-</a:t>
            </a:r>
            <a:r>
              <a:rPr lang="zh-TW" altLang="en-US" sz="2800" b="1" dirty="0">
                <a:solidFill>
                  <a:srgbClr val="FF0000"/>
                </a:solidFill>
                <a:latin typeface="標楷體" pitchFamily="65" charset="-120"/>
                <a:ea typeface="標楷體" pitchFamily="65" charset="-120"/>
              </a:rPr>
              <a:t>資訊查詢</a:t>
            </a:r>
            <a:endParaRPr lang="zh-TW" altLang="en-US" sz="2800" b="1" dirty="0">
              <a:solidFill>
                <a:srgbClr val="FF0000"/>
              </a:solidFill>
            </a:endParaRPr>
          </a:p>
        </p:txBody>
      </p:sp>
      <p:sp>
        <p:nvSpPr>
          <p:cNvPr id="3" name="投影片編號版面配置區 2"/>
          <p:cNvSpPr>
            <a:spLocks noGrp="1"/>
          </p:cNvSpPr>
          <p:nvPr>
            <p:ph type="sldNum" sz="quarter" idx="12"/>
          </p:nvPr>
        </p:nvSpPr>
        <p:spPr/>
        <p:txBody>
          <a:bodyPr/>
          <a:lstStyle/>
          <a:p>
            <a:pPr>
              <a:defRPr/>
            </a:pPr>
            <a:fld id="{AA39E74D-A58A-46CC-986A-EE1885732F1F}" type="slidenum">
              <a:rPr lang="zh-TW" altLang="en-US" smtClean="0"/>
              <a:pPr>
                <a:defRPr/>
              </a:pPr>
              <a:t>33</a:t>
            </a:fld>
            <a:endParaRPr lang="en-US" altLang="zh-TW"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標題 3"/>
          <p:cNvSpPr>
            <a:spLocks noGrp="1"/>
          </p:cNvSpPr>
          <p:nvPr>
            <p:ph type="ctrTitle"/>
          </p:nvPr>
        </p:nvSpPr>
        <p:spPr>
          <a:xfrm>
            <a:off x="2143108" y="3714752"/>
            <a:ext cx="3643338" cy="1227136"/>
          </a:xfrm>
        </p:spPr>
        <p:txBody>
          <a:bodyPr/>
          <a:lstStyle/>
          <a:p>
            <a:r>
              <a:rPr lang="zh-TW" altLang="en-US" dirty="0" smtClean="0">
                <a:solidFill>
                  <a:srgbClr val="FF0000"/>
                </a:solidFill>
                <a:latin typeface="標楷體" pitchFamily="65" charset="-120"/>
                <a:ea typeface="標楷體" pitchFamily="65" charset="-120"/>
              </a:rPr>
              <a:t>感謝您的蒞臨與指導</a:t>
            </a:r>
            <a:r>
              <a:rPr lang="en-US" altLang="zh-TW" dirty="0" smtClean="0">
                <a:solidFill>
                  <a:srgbClr val="FF0000"/>
                </a:solidFill>
                <a:latin typeface="標楷體" pitchFamily="65" charset="-120"/>
                <a:ea typeface="標楷體" pitchFamily="65" charset="-120"/>
              </a:rPr>
              <a:t/>
            </a:r>
            <a:br>
              <a:rPr lang="en-US" altLang="zh-TW" dirty="0" smtClean="0">
                <a:solidFill>
                  <a:srgbClr val="FF0000"/>
                </a:solidFill>
                <a:latin typeface="標楷體" pitchFamily="65" charset="-120"/>
                <a:ea typeface="標楷體" pitchFamily="65" charset="-120"/>
              </a:rPr>
            </a:br>
            <a:r>
              <a:rPr lang="zh-TW" altLang="en-US" dirty="0" smtClean="0">
                <a:solidFill>
                  <a:srgbClr val="FF0000"/>
                </a:solidFill>
                <a:latin typeface="標楷體" pitchFamily="65" charset="-120"/>
                <a:ea typeface="標楷體" pitchFamily="65" charset="-120"/>
              </a:rPr>
              <a:t>並祝您順心如意</a:t>
            </a:r>
          </a:p>
        </p:txBody>
      </p:sp>
      <p:sp>
        <p:nvSpPr>
          <p:cNvPr id="5" name="副標題 4"/>
          <p:cNvSpPr>
            <a:spLocks noGrp="1"/>
          </p:cNvSpPr>
          <p:nvPr>
            <p:ph type="subTitle" idx="1"/>
          </p:nvPr>
        </p:nvSpPr>
        <p:spPr>
          <a:xfrm>
            <a:off x="755576" y="5301208"/>
            <a:ext cx="5472113" cy="1366837"/>
          </a:xfrm>
        </p:spPr>
        <p:txBody>
          <a:bodyPr/>
          <a:lstStyle/>
          <a:p>
            <a:pPr algn="l">
              <a:spcBef>
                <a:spcPts val="350"/>
              </a:spcBef>
              <a:defRPr/>
            </a:pPr>
            <a:r>
              <a:rPr lang="en-US" altLang="zh-TW" sz="1800" b="1" dirty="0" smtClean="0">
                <a:solidFill>
                  <a:srgbClr val="0000CC"/>
                </a:solidFill>
                <a:latin typeface="Times New Roman" pitchFamily="18" charset="0"/>
                <a:ea typeface="標楷體" pitchFamily="65" charset="-120"/>
                <a:cs typeface="Times New Roman" pitchFamily="18" charset="0"/>
              </a:rPr>
              <a:t>105</a:t>
            </a:r>
            <a:r>
              <a:rPr lang="zh-TW" altLang="en-US" sz="1800" b="1" dirty="0" smtClean="0">
                <a:solidFill>
                  <a:srgbClr val="0000CC"/>
                </a:solidFill>
                <a:latin typeface="Times New Roman" pitchFamily="18" charset="0"/>
                <a:ea typeface="標楷體" pitchFamily="65" charset="-120"/>
                <a:cs typeface="Times New Roman" pitchFamily="18" charset="0"/>
              </a:rPr>
              <a:t>學年度四技二專日間部聯合登記分發委員會</a:t>
            </a:r>
            <a:endParaRPr lang="en-US" altLang="zh-TW" sz="1800" b="1" dirty="0" smtClean="0">
              <a:solidFill>
                <a:srgbClr val="0000CC"/>
              </a:solidFill>
              <a:latin typeface="Times New Roman" pitchFamily="18" charset="0"/>
              <a:ea typeface="標楷體" pitchFamily="65" charset="-120"/>
              <a:cs typeface="Times New Roman" pitchFamily="18" charset="0"/>
            </a:endParaRPr>
          </a:p>
          <a:p>
            <a:pPr algn="l">
              <a:spcBef>
                <a:spcPts val="350"/>
              </a:spcBef>
              <a:defRPr/>
            </a:pPr>
            <a:r>
              <a:rPr lang="zh-TW" altLang="en-US" sz="1800" b="1" smtClean="0">
                <a:solidFill>
                  <a:srgbClr val="0000CC"/>
                </a:solidFill>
                <a:latin typeface="Times New Roman" pitchFamily="18" charset="0"/>
                <a:ea typeface="標楷體" pitchFamily="65" charset="-120"/>
                <a:cs typeface="Times New Roman" pitchFamily="18" charset="0"/>
              </a:rPr>
              <a:t>主辦單位：技</a:t>
            </a:r>
            <a:r>
              <a:rPr lang="zh-TW" altLang="en-US" sz="1800" b="1" dirty="0" smtClean="0">
                <a:solidFill>
                  <a:srgbClr val="0000CC"/>
                </a:solidFill>
                <a:latin typeface="Times New Roman" pitchFamily="18" charset="0"/>
                <a:ea typeface="標楷體" pitchFamily="65" charset="-120"/>
                <a:cs typeface="Times New Roman" pitchFamily="18" charset="0"/>
              </a:rPr>
              <a:t>專校院招生委員會聯合會</a:t>
            </a:r>
            <a:endParaRPr lang="en-US" altLang="zh-TW" sz="1800" b="1" dirty="0" smtClean="0">
              <a:solidFill>
                <a:srgbClr val="0000CC"/>
              </a:solidFill>
              <a:latin typeface="Times New Roman" pitchFamily="18" charset="0"/>
              <a:ea typeface="標楷體" pitchFamily="65" charset="-120"/>
              <a:cs typeface="Times New Roman" pitchFamily="18" charset="0"/>
            </a:endParaRPr>
          </a:p>
          <a:p>
            <a:pPr algn="l">
              <a:spcBef>
                <a:spcPts val="350"/>
              </a:spcBef>
              <a:defRPr/>
            </a:pPr>
            <a:r>
              <a:rPr lang="zh-TW" altLang="en-US" sz="1800" b="1" smtClean="0">
                <a:solidFill>
                  <a:srgbClr val="0000CC"/>
                </a:solidFill>
                <a:latin typeface="Times New Roman" pitchFamily="18" charset="0"/>
                <a:ea typeface="標楷體" pitchFamily="65" charset="-120"/>
                <a:cs typeface="Times New Roman" pitchFamily="18" charset="0"/>
              </a:rPr>
              <a:t>電話</a:t>
            </a:r>
            <a:r>
              <a:rPr lang="zh-TW" altLang="en-US" sz="1800" b="1" smtClean="0">
                <a:solidFill>
                  <a:srgbClr val="0000CC"/>
                </a:solidFill>
                <a:latin typeface="Times New Roman" pitchFamily="18" charset="0"/>
                <a:ea typeface="標楷體" pitchFamily="65" charset="-120"/>
                <a:cs typeface="Times New Roman" pitchFamily="18" charset="0"/>
                <a:sym typeface="Wingdings" pitchFamily="2" charset="2"/>
              </a:rPr>
              <a:t>：</a:t>
            </a:r>
            <a:r>
              <a:rPr lang="en-US" altLang="zh-TW" sz="1800" b="1" smtClean="0">
                <a:solidFill>
                  <a:srgbClr val="0000CC"/>
                </a:solidFill>
                <a:latin typeface="Times New Roman" pitchFamily="18" charset="0"/>
                <a:ea typeface="標楷體" pitchFamily="65" charset="-120"/>
                <a:cs typeface="Times New Roman" pitchFamily="18" charset="0"/>
                <a:sym typeface="Wingdings" pitchFamily="2" charset="2"/>
              </a:rPr>
              <a:t>(</a:t>
            </a:r>
            <a:r>
              <a:rPr lang="en-US" altLang="zh-TW" sz="1800" b="1" dirty="0" smtClean="0">
                <a:solidFill>
                  <a:srgbClr val="0000CC"/>
                </a:solidFill>
                <a:latin typeface="Times New Roman" pitchFamily="18" charset="0"/>
                <a:ea typeface="標楷體" pitchFamily="65" charset="-120"/>
                <a:cs typeface="Times New Roman" pitchFamily="18" charset="0"/>
              </a:rPr>
              <a:t>02)2772-5333</a:t>
            </a:r>
            <a:r>
              <a:rPr lang="zh-TW" altLang="en-US" sz="1800" b="1" dirty="0" smtClean="0">
                <a:solidFill>
                  <a:srgbClr val="0000CC"/>
                </a:solidFill>
                <a:latin typeface="Times New Roman" pitchFamily="18" charset="0"/>
                <a:ea typeface="標楷體" pitchFamily="65" charset="-120"/>
                <a:cs typeface="Times New Roman" pitchFamily="18" charset="0"/>
              </a:rPr>
              <a:t>分機</a:t>
            </a:r>
            <a:r>
              <a:rPr lang="en-US" altLang="zh-TW" sz="1800" b="1" dirty="0" smtClean="0">
                <a:solidFill>
                  <a:srgbClr val="0000CC"/>
                </a:solidFill>
                <a:latin typeface="Times New Roman" pitchFamily="18" charset="0"/>
                <a:ea typeface="標楷體" pitchFamily="65" charset="-120"/>
                <a:cs typeface="Times New Roman" pitchFamily="18" charset="0"/>
              </a:rPr>
              <a:t>215</a:t>
            </a:r>
          </a:p>
          <a:p>
            <a:pPr algn="l">
              <a:spcBef>
                <a:spcPts val="350"/>
              </a:spcBef>
              <a:defRPr/>
            </a:pPr>
            <a:r>
              <a:rPr lang="en-US" altLang="zh-TW" sz="1800" b="1" smtClean="0">
                <a:solidFill>
                  <a:srgbClr val="0000CC"/>
                </a:solidFill>
                <a:latin typeface="Times New Roman" pitchFamily="18" charset="0"/>
                <a:ea typeface="標楷體" pitchFamily="65" charset="-120"/>
                <a:cs typeface="Times New Roman" pitchFamily="18" charset="0"/>
              </a:rPr>
              <a:t>E-mail</a:t>
            </a:r>
            <a:r>
              <a:rPr lang="zh-TW" altLang="en-US" sz="1800" b="1" smtClean="0">
                <a:solidFill>
                  <a:srgbClr val="0000CC"/>
                </a:solidFill>
                <a:latin typeface="Times New Roman" pitchFamily="18" charset="0"/>
                <a:ea typeface="標楷體" pitchFamily="65" charset="-120"/>
                <a:cs typeface="Times New Roman" pitchFamily="18" charset="0"/>
              </a:rPr>
              <a:t>：</a:t>
            </a:r>
            <a:r>
              <a:rPr lang="en-US" altLang="zh-TW" sz="1800" b="1" smtClean="0">
                <a:solidFill>
                  <a:srgbClr val="0000CC"/>
                </a:solidFill>
                <a:latin typeface="Times New Roman" pitchFamily="18" charset="0"/>
                <a:ea typeface="標楷體" pitchFamily="65" charset="-120"/>
                <a:cs typeface="Times New Roman" pitchFamily="18" charset="0"/>
              </a:rPr>
              <a:t>union42@ntut.edu.tw</a:t>
            </a:r>
            <a:endParaRPr lang="zh-TW" altLang="en-US" sz="1800" b="1" dirty="0">
              <a:solidFill>
                <a:srgbClr val="0000CC"/>
              </a:solidFill>
              <a:latin typeface="Times New Roman" pitchFamily="18" charset="0"/>
              <a:ea typeface="標楷體" pitchFamily="65" charset="-120"/>
              <a:cs typeface="Times New Roman" pitchFamily="18" charset="0"/>
            </a:endParaRPr>
          </a:p>
        </p:txBody>
      </p:sp>
      <p:sp>
        <p:nvSpPr>
          <p:cNvPr id="43012" name="標題 3"/>
          <p:cNvSpPr txBox="1">
            <a:spLocks/>
          </p:cNvSpPr>
          <p:nvPr/>
        </p:nvSpPr>
        <p:spPr bwMode="auto">
          <a:xfrm>
            <a:off x="1214414" y="1238250"/>
            <a:ext cx="7169174" cy="1470025"/>
          </a:xfrm>
          <a:prstGeom prst="rect">
            <a:avLst/>
          </a:prstGeom>
          <a:noFill/>
          <a:ln w="9525">
            <a:noFill/>
            <a:miter lim="800000"/>
            <a:headEnd/>
            <a:tailEnd/>
          </a:ln>
        </p:spPr>
        <p:txBody>
          <a:bodyPr anchor="ctr"/>
          <a:lstStyle/>
          <a:p>
            <a:pPr eaLnBrk="0" hangingPunct="0"/>
            <a:r>
              <a:rPr lang="zh-TW" altLang="en-US" sz="4800" dirty="0">
                <a:solidFill>
                  <a:schemeClr val="tx2"/>
                </a:solidFill>
                <a:latin typeface="標楷體" pitchFamily="65" charset="-120"/>
                <a:ea typeface="標楷體" pitchFamily="65" charset="-120"/>
              </a:rPr>
              <a:t>簡報完畢</a:t>
            </a:r>
          </a:p>
        </p:txBody>
      </p:sp>
      <p:sp>
        <p:nvSpPr>
          <p:cNvPr id="7" name="標題 3"/>
          <p:cNvSpPr txBox="1">
            <a:spLocks/>
          </p:cNvSpPr>
          <p:nvPr/>
        </p:nvSpPr>
        <p:spPr bwMode="auto">
          <a:xfrm>
            <a:off x="3923928" y="2480719"/>
            <a:ext cx="3305529" cy="808657"/>
          </a:xfrm>
          <a:prstGeom prst="rect">
            <a:avLst/>
          </a:prstGeom>
          <a:noFill/>
          <a:ln>
            <a:noFill/>
          </a:ln>
          <a:effectLst>
            <a:innerShdw blurRad="63500" dist="50800">
              <a:prstClr val="black">
                <a:alpha val="50000"/>
              </a:prstClr>
            </a:innerShdw>
          </a:effectLst>
          <a:extLst/>
        </p:spPr>
        <p:txBody>
          <a:bodyPr anchor="ctr"/>
          <a:lstStyle>
            <a:lvl1pPr algn="l" rtl="0" eaLnBrk="0" fontAlgn="base" hangingPunct="0">
              <a:spcBef>
                <a:spcPct val="0"/>
              </a:spcBef>
              <a:spcAft>
                <a:spcPct val="0"/>
              </a:spcAft>
              <a:defRPr kumimoji="1" sz="2800">
                <a:solidFill>
                  <a:schemeClr val="tx2"/>
                </a:solidFill>
                <a:latin typeface="+mj-lt"/>
                <a:ea typeface="+mj-ea"/>
                <a:cs typeface="+mj-cs"/>
              </a:defRPr>
            </a:lvl1pPr>
            <a:lvl2pPr algn="l" rtl="0" eaLnBrk="0" fontAlgn="base" hangingPunct="0">
              <a:spcBef>
                <a:spcPct val="0"/>
              </a:spcBef>
              <a:spcAft>
                <a:spcPct val="0"/>
              </a:spcAft>
              <a:defRPr kumimoji="1" sz="2800">
                <a:solidFill>
                  <a:schemeClr val="tx2"/>
                </a:solidFill>
                <a:latin typeface="Arial" charset="0"/>
                <a:ea typeface="新細明體" charset="-120"/>
              </a:defRPr>
            </a:lvl2pPr>
            <a:lvl3pPr algn="l" rtl="0" eaLnBrk="0" fontAlgn="base" hangingPunct="0">
              <a:spcBef>
                <a:spcPct val="0"/>
              </a:spcBef>
              <a:spcAft>
                <a:spcPct val="0"/>
              </a:spcAft>
              <a:defRPr kumimoji="1" sz="2800">
                <a:solidFill>
                  <a:schemeClr val="tx2"/>
                </a:solidFill>
                <a:latin typeface="Arial" charset="0"/>
                <a:ea typeface="新細明體" charset="-120"/>
              </a:defRPr>
            </a:lvl3pPr>
            <a:lvl4pPr algn="l" rtl="0" eaLnBrk="0" fontAlgn="base" hangingPunct="0">
              <a:spcBef>
                <a:spcPct val="0"/>
              </a:spcBef>
              <a:spcAft>
                <a:spcPct val="0"/>
              </a:spcAft>
              <a:defRPr kumimoji="1" sz="2800">
                <a:solidFill>
                  <a:schemeClr val="tx2"/>
                </a:solidFill>
                <a:latin typeface="Arial" charset="0"/>
                <a:ea typeface="新細明體" charset="-120"/>
              </a:defRPr>
            </a:lvl4pPr>
            <a:lvl5pPr algn="l" rtl="0" eaLnBrk="0" fontAlgn="base" hangingPunct="0">
              <a:spcBef>
                <a:spcPct val="0"/>
              </a:spcBef>
              <a:spcAft>
                <a:spcPct val="0"/>
              </a:spcAft>
              <a:defRPr kumimoji="1" sz="2800">
                <a:solidFill>
                  <a:schemeClr val="tx2"/>
                </a:solidFill>
                <a:latin typeface="Arial" charset="0"/>
                <a:ea typeface="新細明體" charset="-120"/>
              </a:defRPr>
            </a:lvl5pPr>
            <a:lvl6pPr marL="457200" algn="l" rtl="0" fontAlgn="base">
              <a:spcBef>
                <a:spcPct val="0"/>
              </a:spcBef>
              <a:spcAft>
                <a:spcPct val="0"/>
              </a:spcAft>
              <a:defRPr kumimoji="1" sz="2800">
                <a:solidFill>
                  <a:schemeClr val="tx2"/>
                </a:solidFill>
                <a:latin typeface="Arial" charset="0"/>
                <a:ea typeface="新細明體" charset="-120"/>
              </a:defRPr>
            </a:lvl6pPr>
            <a:lvl7pPr marL="914400" algn="l" rtl="0" fontAlgn="base">
              <a:spcBef>
                <a:spcPct val="0"/>
              </a:spcBef>
              <a:spcAft>
                <a:spcPct val="0"/>
              </a:spcAft>
              <a:defRPr kumimoji="1" sz="2800">
                <a:solidFill>
                  <a:schemeClr val="tx2"/>
                </a:solidFill>
                <a:latin typeface="Arial" charset="0"/>
                <a:ea typeface="新細明體" charset="-120"/>
              </a:defRPr>
            </a:lvl7pPr>
            <a:lvl8pPr marL="1371600" algn="l" rtl="0" fontAlgn="base">
              <a:spcBef>
                <a:spcPct val="0"/>
              </a:spcBef>
              <a:spcAft>
                <a:spcPct val="0"/>
              </a:spcAft>
              <a:defRPr kumimoji="1" sz="2800">
                <a:solidFill>
                  <a:schemeClr val="tx2"/>
                </a:solidFill>
                <a:latin typeface="Arial" charset="0"/>
                <a:ea typeface="新細明體" charset="-120"/>
              </a:defRPr>
            </a:lvl8pPr>
            <a:lvl9pPr marL="1828800" algn="l" rtl="0" fontAlgn="base">
              <a:spcBef>
                <a:spcPct val="0"/>
              </a:spcBef>
              <a:spcAft>
                <a:spcPct val="0"/>
              </a:spcAft>
              <a:defRPr kumimoji="1" sz="2800">
                <a:solidFill>
                  <a:schemeClr val="tx2"/>
                </a:solidFill>
                <a:latin typeface="Arial" charset="0"/>
                <a:ea typeface="新細明體" charset="-120"/>
              </a:defRPr>
            </a:lvl9pPr>
          </a:lstStyle>
          <a:p>
            <a:pPr>
              <a:defRPr/>
            </a:pPr>
            <a:r>
              <a:rPr lang="zh-TW" altLang="en-US" sz="4800" dirty="0" smtClean="0">
                <a:latin typeface="標楷體" pitchFamily="65" charset="-120"/>
                <a:ea typeface="標楷體" pitchFamily="65" charset="-120"/>
              </a:rPr>
              <a:t>敬請指教</a:t>
            </a:r>
            <a:endParaRPr lang="zh-TW" altLang="en-US" sz="4800" dirty="0">
              <a:latin typeface="標楷體" pitchFamily="65" charset="-120"/>
              <a:ea typeface="標楷體" pitchFamily="65" charset="-120"/>
            </a:endParaRPr>
          </a:p>
        </p:txBody>
      </p:sp>
      <p:sp>
        <p:nvSpPr>
          <p:cNvPr id="2" name="投影片編號版面配置區 1"/>
          <p:cNvSpPr>
            <a:spLocks noGrp="1"/>
          </p:cNvSpPr>
          <p:nvPr>
            <p:ph type="sldNum" sz="quarter" idx="12"/>
          </p:nvPr>
        </p:nvSpPr>
        <p:spPr/>
        <p:txBody>
          <a:bodyPr/>
          <a:lstStyle/>
          <a:p>
            <a:pPr>
              <a:defRPr/>
            </a:pPr>
            <a:fld id="{2D028B07-F53B-470D-8197-700B4ADE5F7E}" type="slidenum">
              <a:rPr lang="zh-TW" altLang="en-US" smtClean="0"/>
              <a:pPr>
                <a:defRPr/>
              </a:pPr>
              <a:t>34</a:t>
            </a:fld>
            <a:endParaRPr lang="en-US" altLang="zh-TW"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標題 1"/>
          <p:cNvSpPr>
            <a:spLocks noGrp="1"/>
          </p:cNvSpPr>
          <p:nvPr>
            <p:ph type="title"/>
          </p:nvPr>
        </p:nvSpPr>
        <p:spPr>
          <a:xfrm>
            <a:off x="466725" y="260350"/>
            <a:ext cx="7983538" cy="633413"/>
          </a:xfrm>
        </p:spPr>
        <p:txBody>
          <a:bodyPr/>
          <a:lstStyle/>
          <a:p>
            <a:r>
              <a:rPr lang="zh-TW" altLang="en-US" dirty="0">
                <a:latin typeface="Times New Roman" panose="02020603050405020304" pitchFamily="18" charset="0"/>
                <a:ea typeface="標楷體" pitchFamily="65" charset="-120"/>
                <a:cs typeface="Times New Roman" panose="02020603050405020304" pitchFamily="18" charset="0"/>
              </a:rPr>
              <a:t>一</a:t>
            </a:r>
            <a:r>
              <a:rPr lang="zh-TW" altLang="en-US" dirty="0" smtClean="0">
                <a:latin typeface="Times New Roman" panose="02020603050405020304" pitchFamily="18" charset="0"/>
                <a:ea typeface="標楷體" pitchFamily="65" charset="-120"/>
                <a:cs typeface="Times New Roman" panose="02020603050405020304" pitchFamily="18" charset="0"/>
              </a:rPr>
              <a:t>、重要日程</a:t>
            </a:r>
            <a:r>
              <a:rPr lang="en-US" altLang="zh-TW" dirty="0" smtClean="0">
                <a:latin typeface="Times New Roman" panose="02020603050405020304" pitchFamily="18" charset="0"/>
                <a:ea typeface="標楷體" pitchFamily="65" charset="-120"/>
                <a:cs typeface="Times New Roman" panose="02020603050405020304" pitchFamily="18" charset="0"/>
              </a:rPr>
              <a:t>(2/2)</a:t>
            </a:r>
            <a:endParaRPr lang="zh-TW" altLang="en-US" dirty="0" smtClean="0">
              <a:latin typeface="Times New Roman" panose="02020603050405020304" pitchFamily="18" charset="0"/>
              <a:ea typeface="標楷體" pitchFamily="65" charset="-120"/>
              <a:cs typeface="Times New Roman" panose="02020603050405020304" pitchFamily="18" charset="0"/>
            </a:endParaRPr>
          </a:p>
        </p:txBody>
      </p:sp>
      <p:cxnSp>
        <p:nvCxnSpPr>
          <p:cNvPr id="8" name="直線單箭頭接點 7"/>
          <p:cNvCxnSpPr/>
          <p:nvPr/>
        </p:nvCxnSpPr>
        <p:spPr bwMode="auto">
          <a:xfrm>
            <a:off x="714348" y="3500438"/>
            <a:ext cx="7818465" cy="1587"/>
          </a:xfrm>
          <a:prstGeom prst="straightConnector1">
            <a:avLst/>
          </a:prstGeom>
          <a:ln w="95250" cmpd="sng">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cxnSp>
        <p:nvCxnSpPr>
          <p:cNvPr id="9" name="直線接點 8"/>
          <p:cNvCxnSpPr/>
          <p:nvPr/>
        </p:nvCxnSpPr>
        <p:spPr bwMode="auto">
          <a:xfrm>
            <a:off x="714348" y="3214686"/>
            <a:ext cx="0" cy="576263"/>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接點 9"/>
          <p:cNvCxnSpPr/>
          <p:nvPr/>
        </p:nvCxnSpPr>
        <p:spPr bwMode="auto">
          <a:xfrm>
            <a:off x="1619250" y="3222625"/>
            <a:ext cx="0" cy="576263"/>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bwMode="auto">
          <a:xfrm>
            <a:off x="2267744" y="3209925"/>
            <a:ext cx="0" cy="579438"/>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矩形圖說文字 16"/>
          <p:cNvSpPr/>
          <p:nvPr/>
        </p:nvSpPr>
        <p:spPr bwMode="auto">
          <a:xfrm>
            <a:off x="1536700" y="1463662"/>
            <a:ext cx="1225550" cy="647700"/>
          </a:xfrm>
          <a:prstGeom prst="wedgeRectCallout">
            <a:avLst>
              <a:gd name="adj1" fmla="val 56462"/>
              <a:gd name="adj2" fmla="val 216797"/>
            </a:avLst>
          </a:prstGeom>
          <a:solidFill>
            <a:srgbClr val="FFFF00"/>
          </a:solidFill>
          <a:ln/>
        </p:spPr>
        <p:style>
          <a:lnRef idx="1">
            <a:schemeClr val="accent2"/>
          </a:lnRef>
          <a:fillRef idx="2">
            <a:schemeClr val="accent2"/>
          </a:fillRef>
          <a:effectRef idx="1">
            <a:schemeClr val="accent2"/>
          </a:effectRef>
          <a:fontRef idx="minor">
            <a:schemeClr val="dk1"/>
          </a:fontRef>
        </p:style>
        <p:txBody>
          <a:bodyPr anchor="ctr"/>
          <a:lstStyle/>
          <a:p>
            <a:pPr algn="ctr">
              <a:defRPr/>
            </a:pPr>
            <a:r>
              <a:rPr lang="zh-TW" altLang="en-US" sz="1400" b="1" dirty="0">
                <a:latin typeface="Times New Roman" panose="02020603050405020304" pitchFamily="18" charset="0"/>
                <a:ea typeface="標楷體" pitchFamily="65" charset="-120"/>
                <a:cs typeface="Times New Roman" panose="02020603050405020304" pitchFamily="18" charset="0"/>
              </a:rPr>
              <a:t> </a:t>
            </a:r>
            <a:r>
              <a:rPr lang="en-US" altLang="zh-TW" sz="1400" b="1" dirty="0" smtClean="0">
                <a:latin typeface="Times New Roman" panose="02020603050405020304" pitchFamily="18" charset="0"/>
                <a:ea typeface="標楷體" pitchFamily="65" charset="-120"/>
                <a:cs typeface="Times New Roman" panose="02020603050405020304" pitchFamily="18" charset="0"/>
              </a:rPr>
              <a:t>105.4.30~</a:t>
            </a:r>
          </a:p>
          <a:p>
            <a:pPr algn="ctr">
              <a:defRPr/>
            </a:pPr>
            <a:r>
              <a:rPr lang="en-US" altLang="zh-TW" sz="1400" b="1" dirty="0" smtClean="0">
                <a:latin typeface="Times New Roman" panose="02020603050405020304" pitchFamily="18" charset="0"/>
                <a:ea typeface="標楷體" pitchFamily="65" charset="-120"/>
                <a:cs typeface="Times New Roman" panose="02020603050405020304" pitchFamily="18" charset="0"/>
              </a:rPr>
              <a:t>105.5.1</a:t>
            </a:r>
            <a:endParaRPr lang="en-US" altLang="zh-TW" sz="1400" b="1" dirty="0">
              <a:latin typeface="Times New Roman" panose="02020603050405020304" pitchFamily="18" charset="0"/>
              <a:ea typeface="標楷體" pitchFamily="65" charset="-120"/>
              <a:cs typeface="Times New Roman" panose="02020603050405020304" pitchFamily="18" charset="0"/>
            </a:endParaRPr>
          </a:p>
          <a:p>
            <a:pPr algn="ctr">
              <a:defRPr/>
            </a:pPr>
            <a:r>
              <a:rPr lang="zh-TW" altLang="en-US" sz="1400" b="1" dirty="0">
                <a:latin typeface="Times New Roman" panose="02020603050405020304" pitchFamily="18" charset="0"/>
                <a:ea typeface="標楷體" pitchFamily="65" charset="-120"/>
                <a:cs typeface="Times New Roman" panose="02020603050405020304" pitchFamily="18" charset="0"/>
              </a:rPr>
              <a:t>統測考試</a:t>
            </a:r>
            <a:r>
              <a:rPr lang="zh-TW" altLang="en-US" sz="1400" dirty="0">
                <a:latin typeface="Times New Roman" panose="02020603050405020304" pitchFamily="18" charset="0"/>
                <a:cs typeface="Times New Roman" panose="02020603050405020304" pitchFamily="18" charset="0"/>
              </a:rPr>
              <a:t>  </a:t>
            </a:r>
          </a:p>
        </p:txBody>
      </p:sp>
      <p:cxnSp>
        <p:nvCxnSpPr>
          <p:cNvPr id="18" name="直線接點 17"/>
          <p:cNvCxnSpPr/>
          <p:nvPr/>
        </p:nvCxnSpPr>
        <p:spPr bwMode="auto">
          <a:xfrm>
            <a:off x="2843213" y="3203575"/>
            <a:ext cx="0" cy="576263"/>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直線接點 19"/>
          <p:cNvCxnSpPr/>
          <p:nvPr/>
        </p:nvCxnSpPr>
        <p:spPr bwMode="auto">
          <a:xfrm flipH="1">
            <a:off x="3275856" y="3186113"/>
            <a:ext cx="1588" cy="593725"/>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直線接點 20"/>
          <p:cNvCxnSpPr/>
          <p:nvPr/>
        </p:nvCxnSpPr>
        <p:spPr bwMode="auto">
          <a:xfrm>
            <a:off x="4716463" y="3213100"/>
            <a:ext cx="0" cy="576263"/>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矩形圖說文字 21"/>
          <p:cNvSpPr/>
          <p:nvPr/>
        </p:nvSpPr>
        <p:spPr bwMode="auto">
          <a:xfrm>
            <a:off x="3059832" y="1484784"/>
            <a:ext cx="1222375" cy="862012"/>
          </a:xfrm>
          <a:prstGeom prst="wedgeRectCallout">
            <a:avLst>
              <a:gd name="adj1" fmla="val 16635"/>
              <a:gd name="adj2" fmla="val 166880"/>
            </a:avLst>
          </a:prstGeom>
          <a:ln/>
        </p:spPr>
        <p:style>
          <a:lnRef idx="1">
            <a:schemeClr val="accent2"/>
          </a:lnRef>
          <a:fillRef idx="2">
            <a:schemeClr val="accent2"/>
          </a:fillRef>
          <a:effectRef idx="1">
            <a:schemeClr val="accent2"/>
          </a:effectRef>
          <a:fontRef idx="minor">
            <a:schemeClr val="dk1"/>
          </a:fontRef>
        </p:style>
        <p:txBody>
          <a:bodyPr anchor="ctr"/>
          <a:lstStyle/>
          <a:p>
            <a:pPr algn="ctr">
              <a:defRPr/>
            </a:pPr>
            <a:r>
              <a:rPr lang="zh-TW" altLang="en-US" sz="1400" b="1" spc="-100" dirty="0">
                <a:latin typeface="Times New Roman" panose="02020603050405020304" pitchFamily="18" charset="0"/>
                <a:ea typeface="標楷體" pitchFamily="65" charset="-120"/>
                <a:cs typeface="Times New Roman" panose="02020603050405020304" pitchFamily="18" charset="0"/>
              </a:rPr>
              <a:t> </a:t>
            </a:r>
            <a:r>
              <a:rPr lang="en-US" altLang="zh-TW" sz="1400" b="1" spc="-100" dirty="0" smtClean="0">
                <a:latin typeface="Times New Roman" panose="02020603050405020304" pitchFamily="18" charset="0"/>
                <a:ea typeface="標楷體" pitchFamily="65" charset="-120"/>
                <a:cs typeface="Times New Roman" panose="02020603050405020304" pitchFamily="18" charset="0"/>
              </a:rPr>
              <a:t>105.5.26~</a:t>
            </a:r>
            <a:endParaRPr lang="en-US" altLang="zh-TW" sz="1400" b="1" spc="-100" dirty="0">
              <a:latin typeface="Times New Roman" panose="02020603050405020304" pitchFamily="18" charset="0"/>
              <a:ea typeface="標楷體" pitchFamily="65" charset="-120"/>
              <a:cs typeface="Times New Roman" panose="02020603050405020304" pitchFamily="18" charset="0"/>
            </a:endParaRPr>
          </a:p>
          <a:p>
            <a:pPr algn="ctr">
              <a:defRPr/>
            </a:pPr>
            <a:r>
              <a:rPr lang="en-US" altLang="zh-TW" sz="1400" b="1" spc="-100" dirty="0" smtClean="0">
                <a:latin typeface="Times New Roman" panose="02020603050405020304" pitchFamily="18" charset="0"/>
                <a:ea typeface="標楷體" pitchFamily="65" charset="-120"/>
                <a:cs typeface="Times New Roman" panose="02020603050405020304" pitchFamily="18" charset="0"/>
              </a:rPr>
              <a:t>105.6.15</a:t>
            </a:r>
            <a:endParaRPr lang="en-US" altLang="zh-TW" sz="1400" b="1" spc="-100" dirty="0">
              <a:latin typeface="Times New Roman" panose="02020603050405020304" pitchFamily="18" charset="0"/>
              <a:ea typeface="標楷體" pitchFamily="65" charset="-120"/>
              <a:cs typeface="Times New Roman" panose="02020603050405020304" pitchFamily="18" charset="0"/>
            </a:endParaRPr>
          </a:p>
          <a:p>
            <a:pPr algn="ctr">
              <a:defRPr/>
            </a:pPr>
            <a:r>
              <a:rPr lang="zh-TW" altLang="en-US" sz="1400" b="1" spc="-100" dirty="0">
                <a:solidFill>
                  <a:srgbClr val="FF0000"/>
                </a:solidFill>
                <a:latin typeface="Times New Roman" panose="02020603050405020304" pitchFamily="18" charset="0"/>
                <a:ea typeface="標楷體" pitchFamily="65" charset="-120"/>
                <a:cs typeface="Times New Roman" panose="02020603050405020304" pitchFamily="18" charset="0"/>
              </a:rPr>
              <a:t>資格</a:t>
            </a:r>
            <a:r>
              <a:rPr lang="zh-TW" altLang="en-US" sz="1400" b="1" spc="-100" dirty="0" smtClean="0">
                <a:solidFill>
                  <a:srgbClr val="FF0000"/>
                </a:solidFill>
                <a:latin typeface="Times New Roman" panose="02020603050405020304" pitchFamily="18" charset="0"/>
                <a:ea typeface="標楷體" pitchFamily="65" charset="-120"/>
                <a:cs typeface="Times New Roman" panose="02020603050405020304" pitchFamily="18" charset="0"/>
              </a:rPr>
              <a:t>審查登錄繳件（特殊生）</a:t>
            </a:r>
            <a:endParaRPr lang="en-US" altLang="zh-TW" sz="1400" b="1" spc="-100" dirty="0">
              <a:solidFill>
                <a:srgbClr val="FF0000"/>
              </a:solidFill>
              <a:latin typeface="Times New Roman" panose="02020603050405020304" pitchFamily="18" charset="0"/>
              <a:ea typeface="標楷體" pitchFamily="65" charset="-120"/>
              <a:cs typeface="Times New Roman" panose="02020603050405020304" pitchFamily="18" charset="0"/>
            </a:endParaRPr>
          </a:p>
        </p:txBody>
      </p:sp>
      <p:cxnSp>
        <p:nvCxnSpPr>
          <p:cNvPr id="23" name="直線接點 22"/>
          <p:cNvCxnSpPr/>
          <p:nvPr/>
        </p:nvCxnSpPr>
        <p:spPr bwMode="auto">
          <a:xfrm>
            <a:off x="5075238" y="3213100"/>
            <a:ext cx="0" cy="576263"/>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矩形圖說文字 23"/>
          <p:cNvSpPr/>
          <p:nvPr/>
        </p:nvSpPr>
        <p:spPr bwMode="auto">
          <a:xfrm>
            <a:off x="4356100" y="1484313"/>
            <a:ext cx="1008063" cy="647700"/>
          </a:xfrm>
          <a:prstGeom prst="wedgeRectCallout">
            <a:avLst>
              <a:gd name="adj1" fmla="val 21448"/>
              <a:gd name="adj2" fmla="val 218266"/>
            </a:avLst>
          </a:prstGeom>
          <a:ln/>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altLang="zh-TW" sz="1400" b="1" dirty="0" smtClean="0">
                <a:latin typeface="Times New Roman" panose="02020603050405020304" pitchFamily="18" charset="0"/>
                <a:ea typeface="標楷體" pitchFamily="65" charset="-120"/>
                <a:cs typeface="Times New Roman" panose="02020603050405020304" pitchFamily="18" charset="0"/>
              </a:rPr>
              <a:t>105.6.29</a:t>
            </a:r>
            <a:endParaRPr lang="en-US" altLang="zh-TW" sz="1400" b="1" dirty="0">
              <a:latin typeface="Times New Roman" panose="02020603050405020304" pitchFamily="18" charset="0"/>
              <a:ea typeface="標楷體" pitchFamily="65" charset="-120"/>
              <a:cs typeface="Times New Roman" panose="02020603050405020304" pitchFamily="18" charset="0"/>
            </a:endParaRPr>
          </a:p>
          <a:p>
            <a:pPr algn="ctr">
              <a:defRPr/>
            </a:pPr>
            <a:r>
              <a:rPr lang="zh-TW" altLang="en-US" sz="1400" b="1" dirty="0">
                <a:latin typeface="Times New Roman" panose="02020603050405020304" pitchFamily="18" charset="0"/>
                <a:ea typeface="標楷體" pitchFamily="65" charset="-120"/>
                <a:cs typeface="Times New Roman" panose="02020603050405020304" pitchFamily="18" charset="0"/>
              </a:rPr>
              <a:t>資格審查</a:t>
            </a:r>
            <a:endParaRPr lang="en-US" altLang="zh-TW" sz="1400" b="1" dirty="0">
              <a:latin typeface="Times New Roman" panose="02020603050405020304" pitchFamily="18" charset="0"/>
              <a:ea typeface="標楷體" pitchFamily="65" charset="-120"/>
              <a:cs typeface="Times New Roman" panose="02020603050405020304" pitchFamily="18" charset="0"/>
            </a:endParaRPr>
          </a:p>
          <a:p>
            <a:pPr algn="ctr">
              <a:defRPr/>
            </a:pPr>
            <a:r>
              <a:rPr lang="zh-TW" altLang="en-US" sz="1400" b="1" dirty="0">
                <a:latin typeface="Times New Roman" panose="02020603050405020304" pitchFamily="18" charset="0"/>
                <a:ea typeface="標楷體" pitchFamily="65" charset="-120"/>
                <a:cs typeface="Times New Roman" panose="02020603050405020304" pitchFamily="18" charset="0"/>
              </a:rPr>
              <a:t>結果公告</a:t>
            </a:r>
            <a:r>
              <a:rPr lang="zh-TW" altLang="en-US" sz="1400" dirty="0">
                <a:latin typeface="Times New Roman" panose="02020603050405020304" pitchFamily="18" charset="0"/>
                <a:cs typeface="Times New Roman" panose="02020603050405020304" pitchFamily="18" charset="0"/>
              </a:rPr>
              <a:t>  </a:t>
            </a:r>
          </a:p>
        </p:txBody>
      </p:sp>
      <p:cxnSp>
        <p:nvCxnSpPr>
          <p:cNvPr id="29" name="直線接點 28"/>
          <p:cNvCxnSpPr/>
          <p:nvPr/>
        </p:nvCxnSpPr>
        <p:spPr bwMode="auto">
          <a:xfrm>
            <a:off x="5727700" y="3209925"/>
            <a:ext cx="0" cy="579438"/>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矩形圖說文字 29"/>
          <p:cNvSpPr/>
          <p:nvPr/>
        </p:nvSpPr>
        <p:spPr bwMode="auto">
          <a:xfrm>
            <a:off x="5436096" y="1196752"/>
            <a:ext cx="1643073" cy="1143008"/>
          </a:xfrm>
          <a:prstGeom prst="wedgeRectCallout">
            <a:avLst>
              <a:gd name="adj1" fmla="val 67409"/>
              <a:gd name="adj2" fmla="val 131384"/>
            </a:avLst>
          </a:prstGeom>
          <a:solidFill>
            <a:srgbClr val="FFFF00"/>
          </a:solidFill>
          <a:ln/>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altLang="zh-TW" sz="1400" b="1" dirty="0" smtClean="0">
                <a:latin typeface="Times New Roman" panose="02020603050405020304" pitchFamily="18" charset="0"/>
                <a:ea typeface="標楷體" pitchFamily="65" charset="-120"/>
                <a:cs typeface="Times New Roman" panose="02020603050405020304" pitchFamily="18" charset="0"/>
              </a:rPr>
              <a:t>105.7.22</a:t>
            </a:r>
            <a:endParaRPr lang="en-US" altLang="zh-TW" sz="1400" b="1" dirty="0">
              <a:latin typeface="Times New Roman" panose="02020603050405020304" pitchFamily="18" charset="0"/>
              <a:ea typeface="標楷體" pitchFamily="65" charset="-120"/>
              <a:cs typeface="Times New Roman" panose="02020603050405020304" pitchFamily="18" charset="0"/>
            </a:endParaRPr>
          </a:p>
          <a:p>
            <a:pPr algn="ctr">
              <a:defRPr/>
            </a:pPr>
            <a:r>
              <a:rPr lang="zh-TW" altLang="en-US" sz="1400" b="1" dirty="0">
                <a:latin typeface="Times New Roman" panose="02020603050405020304" pitchFamily="18" charset="0"/>
                <a:ea typeface="標楷體" pitchFamily="65" charset="-120"/>
                <a:cs typeface="Times New Roman" panose="02020603050405020304" pitchFamily="18" charset="0"/>
              </a:rPr>
              <a:t>實際招生名額及個人總成</a:t>
            </a:r>
            <a:r>
              <a:rPr lang="zh-TW" altLang="en-US" sz="1400" b="1" dirty="0" smtClean="0">
                <a:latin typeface="Times New Roman" panose="02020603050405020304" pitchFamily="18" charset="0"/>
                <a:ea typeface="標楷體" pitchFamily="65" charset="-120"/>
                <a:cs typeface="Times New Roman" panose="02020603050405020304" pitchFamily="18" charset="0"/>
              </a:rPr>
              <a:t>績級距人數統計公</a:t>
            </a:r>
            <a:r>
              <a:rPr lang="zh-TW" altLang="en-US" sz="1400" b="1" dirty="0">
                <a:latin typeface="Times New Roman" panose="02020603050405020304" pitchFamily="18" charset="0"/>
                <a:ea typeface="標楷體" pitchFamily="65" charset="-120"/>
                <a:cs typeface="Times New Roman" panose="02020603050405020304" pitchFamily="18" charset="0"/>
              </a:rPr>
              <a:t>告</a:t>
            </a:r>
            <a:r>
              <a:rPr lang="zh-TW" altLang="en-US" sz="1400" dirty="0">
                <a:latin typeface="Times New Roman" panose="02020603050405020304" pitchFamily="18" charset="0"/>
                <a:cs typeface="Times New Roman" panose="02020603050405020304" pitchFamily="18" charset="0"/>
              </a:rPr>
              <a:t> </a:t>
            </a:r>
            <a:r>
              <a:rPr lang="zh-TW" altLang="en-US" sz="1400" dirty="0" smtClean="0">
                <a:latin typeface="Times New Roman" panose="02020603050405020304" pitchFamily="18" charset="0"/>
                <a:cs typeface="Times New Roman" panose="02020603050405020304" pitchFamily="18" charset="0"/>
              </a:rPr>
              <a:t>，</a:t>
            </a:r>
            <a:r>
              <a:rPr lang="zh-TW" altLang="en-US" sz="1400" b="1" dirty="0" smtClean="0">
                <a:solidFill>
                  <a:srgbClr val="0000CC"/>
                </a:solidFill>
                <a:latin typeface="Times New Roman" panose="02020603050405020304" pitchFamily="18" charset="0"/>
                <a:ea typeface="標楷體" pitchFamily="65" charset="-120"/>
                <a:cs typeface="Times New Roman" panose="02020603050405020304" pitchFamily="18" charset="0"/>
              </a:rPr>
              <a:t>個人總成績</a:t>
            </a:r>
            <a:r>
              <a:rPr lang="en-US" altLang="zh-TW" sz="1400" b="1" dirty="0" smtClean="0">
                <a:solidFill>
                  <a:srgbClr val="0000CC"/>
                </a:solidFill>
                <a:latin typeface="Times New Roman" panose="02020603050405020304" pitchFamily="18" charset="0"/>
                <a:ea typeface="標楷體" pitchFamily="65" charset="-120"/>
                <a:cs typeface="Times New Roman" panose="02020603050405020304" pitchFamily="18" charset="0"/>
              </a:rPr>
              <a:t>/</a:t>
            </a:r>
            <a:r>
              <a:rPr lang="zh-TW" altLang="en-US" sz="1400" b="1" dirty="0" smtClean="0">
                <a:solidFill>
                  <a:srgbClr val="0000CC"/>
                </a:solidFill>
                <a:latin typeface="Times New Roman" panose="02020603050405020304" pitchFamily="18" charset="0"/>
                <a:ea typeface="標楷體" pitchFamily="65" charset="-120"/>
                <a:cs typeface="Times New Roman" panose="02020603050405020304" pitchFamily="18" charset="0"/>
              </a:rPr>
              <a:t>排名查詢 </a:t>
            </a:r>
            <a:endParaRPr lang="zh-TW" altLang="en-US" sz="1400" b="1" dirty="0">
              <a:solidFill>
                <a:srgbClr val="0000CC"/>
              </a:solidFill>
              <a:latin typeface="Times New Roman" panose="02020603050405020304" pitchFamily="18" charset="0"/>
              <a:ea typeface="標楷體" pitchFamily="65" charset="-120"/>
              <a:cs typeface="Times New Roman" panose="02020603050405020304" pitchFamily="18" charset="0"/>
            </a:endParaRPr>
          </a:p>
        </p:txBody>
      </p:sp>
      <p:cxnSp>
        <p:nvCxnSpPr>
          <p:cNvPr id="31" name="直線接點 30"/>
          <p:cNvCxnSpPr/>
          <p:nvPr/>
        </p:nvCxnSpPr>
        <p:spPr bwMode="auto">
          <a:xfrm>
            <a:off x="7164288" y="3521075"/>
            <a:ext cx="0" cy="277813"/>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接點 32"/>
          <p:cNvCxnSpPr/>
          <p:nvPr/>
        </p:nvCxnSpPr>
        <p:spPr bwMode="auto">
          <a:xfrm>
            <a:off x="7451725" y="3225800"/>
            <a:ext cx="0" cy="288925"/>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直線接點 33"/>
          <p:cNvCxnSpPr/>
          <p:nvPr/>
        </p:nvCxnSpPr>
        <p:spPr bwMode="auto">
          <a:xfrm>
            <a:off x="7805738" y="2889250"/>
            <a:ext cx="6350" cy="873125"/>
          </a:xfrm>
          <a:prstGeom prst="line">
            <a:avLst/>
          </a:prstGeom>
          <a:ln w="635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直線單箭頭接點 34"/>
          <p:cNvCxnSpPr/>
          <p:nvPr/>
        </p:nvCxnSpPr>
        <p:spPr bwMode="auto">
          <a:xfrm>
            <a:off x="5795963" y="2997200"/>
            <a:ext cx="2009775" cy="0"/>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6" name="矩形圖說文字 35"/>
          <p:cNvSpPr/>
          <p:nvPr/>
        </p:nvSpPr>
        <p:spPr bwMode="auto">
          <a:xfrm>
            <a:off x="7164288" y="1340768"/>
            <a:ext cx="1800225" cy="460375"/>
          </a:xfrm>
          <a:prstGeom prst="wedgeRectCallout">
            <a:avLst>
              <a:gd name="adj1" fmla="val -36858"/>
              <a:gd name="adj2" fmla="val 370651"/>
            </a:avLst>
          </a:prstGeom>
          <a:solidFill>
            <a:srgbClr val="FFFF00"/>
          </a:solidFill>
          <a:ln/>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altLang="zh-TW" sz="1400" b="1" dirty="0" smtClean="0">
                <a:latin typeface="Times New Roman" panose="02020603050405020304" pitchFamily="18" charset="0"/>
                <a:ea typeface="標楷體" pitchFamily="65" charset="-120"/>
                <a:cs typeface="Times New Roman" panose="02020603050405020304" pitchFamily="18" charset="0"/>
              </a:rPr>
              <a:t>105.7.22~105.7.27</a:t>
            </a:r>
            <a:endParaRPr lang="en-US" altLang="zh-TW" sz="1400" b="1" dirty="0">
              <a:latin typeface="Times New Roman" panose="02020603050405020304" pitchFamily="18" charset="0"/>
              <a:ea typeface="標楷體" pitchFamily="65" charset="-120"/>
              <a:cs typeface="Times New Roman" panose="02020603050405020304" pitchFamily="18" charset="0"/>
            </a:endParaRPr>
          </a:p>
          <a:p>
            <a:pPr algn="ctr">
              <a:defRPr/>
            </a:pPr>
            <a:r>
              <a:rPr lang="zh-TW" altLang="en-US" sz="1400" b="1" dirty="0">
                <a:solidFill>
                  <a:srgbClr val="FF0000"/>
                </a:solidFill>
                <a:latin typeface="Times New Roman" panose="02020603050405020304" pitchFamily="18" charset="0"/>
                <a:ea typeface="標楷體" pitchFamily="65" charset="-120"/>
                <a:cs typeface="Times New Roman" panose="02020603050405020304" pitchFamily="18" charset="0"/>
              </a:rPr>
              <a:t>網路選填登記志願</a:t>
            </a:r>
            <a:endParaRPr lang="zh-TW" altLang="en-US" sz="1400" dirty="0">
              <a:solidFill>
                <a:srgbClr val="FF0000"/>
              </a:solidFill>
              <a:latin typeface="Times New Roman" panose="02020603050405020304" pitchFamily="18" charset="0"/>
              <a:cs typeface="Times New Roman" panose="02020603050405020304" pitchFamily="18" charset="0"/>
            </a:endParaRPr>
          </a:p>
        </p:txBody>
      </p:sp>
      <p:sp>
        <p:nvSpPr>
          <p:cNvPr id="37" name="矩形圖說文字 36"/>
          <p:cNvSpPr/>
          <p:nvPr/>
        </p:nvSpPr>
        <p:spPr bwMode="auto">
          <a:xfrm>
            <a:off x="7380312" y="4509120"/>
            <a:ext cx="1464100" cy="864840"/>
          </a:xfrm>
          <a:prstGeom prst="wedgeRectCallout">
            <a:avLst>
              <a:gd name="adj1" fmla="val -2597"/>
              <a:gd name="adj2" fmla="val -135431"/>
            </a:avLst>
          </a:prstGeom>
          <a:solidFill>
            <a:srgbClr val="FFFF00"/>
          </a:solidFill>
          <a:ln/>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altLang="zh-TW" sz="1400" b="1" dirty="0" smtClean="0">
                <a:latin typeface="Times New Roman" panose="02020603050405020304" pitchFamily="18" charset="0"/>
                <a:ea typeface="標楷體" pitchFamily="65" charset="-120"/>
                <a:cs typeface="Times New Roman" panose="02020603050405020304" pitchFamily="18" charset="0"/>
              </a:rPr>
              <a:t>105.8.2</a:t>
            </a:r>
            <a:endParaRPr lang="en-US" altLang="zh-TW" sz="1400" b="1" dirty="0">
              <a:latin typeface="Times New Roman" panose="02020603050405020304" pitchFamily="18" charset="0"/>
              <a:ea typeface="標楷體" pitchFamily="65" charset="-120"/>
              <a:cs typeface="Times New Roman" panose="02020603050405020304" pitchFamily="18" charset="0"/>
            </a:endParaRPr>
          </a:p>
          <a:p>
            <a:pPr algn="ctr">
              <a:defRPr/>
            </a:pPr>
            <a:r>
              <a:rPr lang="zh-TW" altLang="en-US" sz="1400" b="1" dirty="0">
                <a:latin typeface="Times New Roman" panose="02020603050405020304" pitchFamily="18" charset="0"/>
                <a:ea typeface="標楷體" pitchFamily="65" charset="-120"/>
                <a:cs typeface="Times New Roman" panose="02020603050405020304" pitchFamily="18" charset="0"/>
              </a:rPr>
              <a:t>錄取</a:t>
            </a:r>
            <a:r>
              <a:rPr lang="zh-TW" altLang="en-US" sz="1400" b="1" dirty="0" smtClean="0">
                <a:latin typeface="Times New Roman" panose="02020603050405020304" pitchFamily="18" charset="0"/>
                <a:ea typeface="標楷體" pitchFamily="65" charset="-120"/>
                <a:cs typeface="Times New Roman" panose="02020603050405020304" pitchFamily="18" charset="0"/>
              </a:rPr>
              <a:t>公告及</a:t>
            </a:r>
            <a:endParaRPr lang="en-US" altLang="zh-TW" sz="1400" b="1" dirty="0" smtClean="0">
              <a:latin typeface="Times New Roman" panose="02020603050405020304" pitchFamily="18" charset="0"/>
              <a:ea typeface="標楷體" pitchFamily="65" charset="-120"/>
              <a:cs typeface="Times New Roman" panose="02020603050405020304" pitchFamily="18" charset="0"/>
            </a:endParaRPr>
          </a:p>
          <a:p>
            <a:pPr algn="ctr">
              <a:defRPr/>
            </a:pPr>
            <a:r>
              <a:rPr lang="zh-TW" altLang="en-US" sz="1400" b="1" dirty="0" smtClean="0">
                <a:latin typeface="Times New Roman" panose="02020603050405020304" pitchFamily="18" charset="0"/>
                <a:ea typeface="標楷體" pitchFamily="65" charset="-120"/>
                <a:cs typeface="Times New Roman" panose="02020603050405020304" pitchFamily="18" charset="0"/>
              </a:rPr>
              <a:t>分發結果查詢</a:t>
            </a:r>
            <a:r>
              <a:rPr lang="zh-TW" altLang="en-US" sz="1400" dirty="0" smtClean="0">
                <a:latin typeface="Times New Roman" panose="02020603050405020304" pitchFamily="18" charset="0"/>
                <a:cs typeface="Times New Roman" panose="02020603050405020304" pitchFamily="18" charset="0"/>
              </a:rPr>
              <a:t>  </a:t>
            </a:r>
            <a:endParaRPr lang="zh-TW" altLang="en-US" sz="1400" dirty="0">
              <a:latin typeface="Times New Roman" panose="02020603050405020304" pitchFamily="18" charset="0"/>
              <a:cs typeface="Times New Roman" panose="02020603050405020304" pitchFamily="18" charset="0"/>
            </a:endParaRPr>
          </a:p>
        </p:txBody>
      </p:sp>
      <p:sp>
        <p:nvSpPr>
          <p:cNvPr id="16417" name="文字方塊 60"/>
          <p:cNvSpPr txBox="1">
            <a:spLocks noChangeArrowheads="1"/>
          </p:cNvSpPr>
          <p:nvPr/>
        </p:nvSpPr>
        <p:spPr bwMode="auto">
          <a:xfrm>
            <a:off x="467544" y="1196752"/>
            <a:ext cx="492443" cy="936625"/>
          </a:xfrm>
          <a:prstGeom prst="rect">
            <a:avLst/>
          </a:prstGeom>
          <a:solidFill>
            <a:srgbClr val="92D050"/>
          </a:solidFill>
          <a:ln w="9525">
            <a:noFill/>
            <a:miter lim="800000"/>
            <a:headEnd/>
            <a:tailEnd/>
          </a:ln>
        </p:spPr>
        <p:txBody>
          <a:bodyPr vert="eaVert">
            <a:spAutoFit/>
          </a:bodyPr>
          <a:lstStyle/>
          <a:p>
            <a:pPr algn="dist"/>
            <a:r>
              <a:rPr lang="zh-TW" altLang="en-US" sz="2000" b="1" dirty="0">
                <a:latin typeface="Times New Roman" panose="02020603050405020304" pitchFamily="18" charset="0"/>
                <a:ea typeface="標楷體" pitchFamily="65" charset="-120"/>
                <a:cs typeface="Times New Roman" panose="02020603050405020304" pitchFamily="18" charset="0"/>
              </a:rPr>
              <a:t>考生</a:t>
            </a:r>
          </a:p>
        </p:txBody>
      </p:sp>
      <p:sp>
        <p:nvSpPr>
          <p:cNvPr id="16418" name="文字方塊 61"/>
          <p:cNvSpPr txBox="1">
            <a:spLocks noChangeArrowheads="1"/>
          </p:cNvSpPr>
          <p:nvPr/>
        </p:nvSpPr>
        <p:spPr bwMode="auto">
          <a:xfrm>
            <a:off x="683568" y="4005064"/>
            <a:ext cx="492443" cy="1447794"/>
          </a:xfrm>
          <a:prstGeom prst="rect">
            <a:avLst/>
          </a:prstGeom>
          <a:noFill/>
          <a:ln w="9525">
            <a:noFill/>
            <a:miter lim="800000"/>
            <a:headEnd/>
            <a:tailEnd/>
          </a:ln>
        </p:spPr>
        <p:txBody>
          <a:bodyPr vert="eaVert" wrap="square">
            <a:spAutoFit/>
          </a:bodyPr>
          <a:lstStyle/>
          <a:p>
            <a:r>
              <a:rPr lang="zh-TW" altLang="en-US" sz="2000" b="1" dirty="0">
                <a:latin typeface="Times New Roman" panose="02020603050405020304" pitchFamily="18" charset="0"/>
                <a:ea typeface="標楷體" pitchFamily="65" charset="-120"/>
                <a:cs typeface="Times New Roman" panose="02020603050405020304" pitchFamily="18" charset="0"/>
              </a:rPr>
              <a:t>高中職學校</a:t>
            </a:r>
          </a:p>
        </p:txBody>
      </p:sp>
      <p:sp>
        <p:nvSpPr>
          <p:cNvPr id="16419" name="文字方塊 42"/>
          <p:cNvSpPr txBox="1">
            <a:spLocks noChangeArrowheads="1"/>
          </p:cNvSpPr>
          <p:nvPr/>
        </p:nvSpPr>
        <p:spPr bwMode="auto">
          <a:xfrm>
            <a:off x="571472" y="5786454"/>
            <a:ext cx="3568480" cy="369332"/>
          </a:xfrm>
          <a:prstGeom prst="rect">
            <a:avLst/>
          </a:prstGeom>
          <a:noFill/>
          <a:ln w="9525">
            <a:noFill/>
            <a:miter lim="800000"/>
            <a:headEnd/>
            <a:tailEnd/>
          </a:ln>
        </p:spPr>
        <p:txBody>
          <a:bodyPr wrap="square">
            <a:spAutoFit/>
          </a:bodyPr>
          <a:lstStyle/>
          <a:p>
            <a:r>
              <a:rPr lang="zh-TW" altLang="en-US" b="1" dirty="0">
                <a:solidFill>
                  <a:srgbClr val="FF0000"/>
                </a:solidFill>
                <a:latin typeface="Times New Roman" panose="02020603050405020304" pitchFamily="18" charset="0"/>
                <a:ea typeface="標楷體" pitchFamily="65" charset="-120"/>
                <a:cs typeface="Times New Roman" panose="02020603050405020304" pitchFamily="18" charset="0"/>
              </a:rPr>
              <a:t>★</a:t>
            </a:r>
            <a:r>
              <a:rPr lang="zh-TW" altLang="en-US" b="1" dirty="0" smtClean="0">
                <a:solidFill>
                  <a:srgbClr val="FF0000"/>
                </a:solidFill>
                <a:latin typeface="Times New Roman" panose="02020603050405020304" pitchFamily="18" charset="0"/>
                <a:ea typeface="標楷體" pitchFamily="65" charset="-120"/>
                <a:cs typeface="Times New Roman" panose="02020603050405020304" pitchFamily="18" charset="0"/>
              </a:rPr>
              <a:t>詳細</a:t>
            </a:r>
            <a:r>
              <a:rPr lang="zh-TW" altLang="en-US" b="1" dirty="0" smtClean="0">
                <a:solidFill>
                  <a:srgbClr val="0000CC"/>
                </a:solidFill>
                <a:latin typeface="Times New Roman" panose="02020603050405020304" pitchFamily="18" charset="0"/>
                <a:ea typeface="標楷體" pitchFamily="65" charset="-120"/>
                <a:cs typeface="Times New Roman" panose="02020603050405020304" pitchFamily="18" charset="0"/>
              </a:rPr>
              <a:t>招生日程</a:t>
            </a:r>
            <a:r>
              <a:rPr lang="zh-TW" altLang="en-US" b="1" dirty="0" smtClean="0">
                <a:solidFill>
                  <a:srgbClr val="FF0000"/>
                </a:solidFill>
                <a:latin typeface="Times New Roman" panose="02020603050405020304" pitchFamily="18" charset="0"/>
                <a:ea typeface="標楷體" pitchFamily="65" charset="-120"/>
                <a:cs typeface="Times New Roman" panose="02020603050405020304" pitchFamily="18" charset="0"/>
              </a:rPr>
              <a:t>請</a:t>
            </a:r>
            <a:r>
              <a:rPr lang="zh-TW" altLang="en-US" b="1" dirty="0">
                <a:solidFill>
                  <a:srgbClr val="FF0000"/>
                </a:solidFill>
                <a:latin typeface="Times New Roman" panose="02020603050405020304" pitchFamily="18" charset="0"/>
                <a:ea typeface="標楷體" pitchFamily="65" charset="-120"/>
                <a:cs typeface="Times New Roman" panose="02020603050405020304" pitchFamily="18" charset="0"/>
              </a:rPr>
              <a:t>參閱招生簡章</a:t>
            </a:r>
          </a:p>
        </p:txBody>
      </p:sp>
      <p:sp>
        <p:nvSpPr>
          <p:cNvPr id="41" name="矩形 40"/>
          <p:cNvSpPr/>
          <p:nvPr/>
        </p:nvSpPr>
        <p:spPr>
          <a:xfrm>
            <a:off x="5929322" y="3068638"/>
            <a:ext cx="1357322" cy="350837"/>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200"/>
              </a:lnSpc>
              <a:defRPr/>
            </a:pPr>
            <a:r>
              <a:rPr lang="en-US" altLang="zh-TW" sz="1100" b="1" dirty="0" smtClean="0">
                <a:solidFill>
                  <a:schemeClr val="tx1"/>
                </a:solidFill>
                <a:latin typeface="Times New Roman" panose="02020603050405020304" pitchFamily="18" charset="0"/>
                <a:cs typeface="Times New Roman" panose="02020603050405020304" pitchFamily="18" charset="0"/>
              </a:rPr>
              <a:t>105.7.12~105.7.18</a:t>
            </a:r>
            <a:endParaRPr lang="en-US" altLang="zh-TW" sz="1100" b="1" dirty="0">
              <a:solidFill>
                <a:schemeClr val="tx1"/>
              </a:solidFill>
              <a:latin typeface="Times New Roman" panose="02020603050405020304" pitchFamily="18" charset="0"/>
              <a:cs typeface="Times New Roman" panose="02020603050405020304" pitchFamily="18" charset="0"/>
            </a:endParaRPr>
          </a:p>
          <a:p>
            <a:pPr algn="ctr">
              <a:lnSpc>
                <a:spcPts val="1200"/>
              </a:lnSpc>
              <a:defRPr/>
            </a:pPr>
            <a:r>
              <a:rPr lang="zh-TW" altLang="en-US" sz="1100" b="1" dirty="0">
                <a:solidFill>
                  <a:schemeClr val="tx1"/>
                </a:solidFill>
                <a:latin typeface="Times New Roman" panose="02020603050405020304" pitchFamily="18" charset="0"/>
                <a:ea typeface="標楷體" pitchFamily="65" charset="-120"/>
                <a:cs typeface="Times New Roman" panose="02020603050405020304" pitchFamily="18" charset="0"/>
              </a:rPr>
              <a:t>個別繳費</a:t>
            </a:r>
            <a:endParaRPr lang="en-US" altLang="zh-TW" sz="1100" b="1" dirty="0">
              <a:solidFill>
                <a:schemeClr val="tx1"/>
              </a:solidFill>
              <a:latin typeface="Times New Roman" panose="02020603050405020304" pitchFamily="18" charset="0"/>
              <a:ea typeface="標楷體" pitchFamily="65" charset="-120"/>
              <a:cs typeface="Times New Roman" panose="02020603050405020304" pitchFamily="18" charset="0"/>
            </a:endParaRPr>
          </a:p>
        </p:txBody>
      </p:sp>
      <p:sp>
        <p:nvSpPr>
          <p:cNvPr id="44" name="矩形圖說文字 43"/>
          <p:cNvSpPr/>
          <p:nvPr/>
        </p:nvSpPr>
        <p:spPr bwMode="auto">
          <a:xfrm>
            <a:off x="2195736" y="4365104"/>
            <a:ext cx="1305694" cy="1087441"/>
          </a:xfrm>
          <a:prstGeom prst="wedgeRectCallout">
            <a:avLst>
              <a:gd name="adj1" fmla="val 33001"/>
              <a:gd name="adj2" fmla="val -99338"/>
            </a:avLst>
          </a:prstGeom>
          <a:solidFill>
            <a:srgbClr val="EC6E82"/>
          </a:solidFill>
          <a:ln/>
        </p:spPr>
        <p:style>
          <a:lnRef idx="2">
            <a:schemeClr val="accent6"/>
          </a:lnRef>
          <a:fillRef idx="1">
            <a:schemeClr val="lt1"/>
          </a:fillRef>
          <a:effectRef idx="0">
            <a:schemeClr val="accent6"/>
          </a:effectRef>
          <a:fontRef idx="minor">
            <a:schemeClr val="dk1"/>
          </a:fontRef>
        </p:style>
        <p:txBody>
          <a:bodyPr anchor="ctr"/>
          <a:lstStyle/>
          <a:p>
            <a:pPr algn="ctr">
              <a:defRPr/>
            </a:pPr>
            <a:r>
              <a:rPr lang="en-US" altLang="zh-TW" sz="1400" b="1" dirty="0" smtClean="0">
                <a:solidFill>
                  <a:srgbClr val="FF0000"/>
                </a:solidFill>
                <a:latin typeface="Times New Roman" panose="02020603050405020304" pitchFamily="18" charset="0"/>
                <a:ea typeface="標楷體" pitchFamily="65" charset="-120"/>
                <a:cs typeface="Times New Roman" panose="02020603050405020304" pitchFamily="18" charset="0"/>
              </a:rPr>
              <a:t> 105.5.9~</a:t>
            </a:r>
            <a:endParaRPr lang="en-US" altLang="zh-TW" sz="1400" b="1" dirty="0">
              <a:solidFill>
                <a:srgbClr val="FF0000"/>
              </a:solidFill>
              <a:latin typeface="Times New Roman" panose="02020603050405020304" pitchFamily="18" charset="0"/>
              <a:ea typeface="標楷體" pitchFamily="65" charset="-120"/>
              <a:cs typeface="Times New Roman" panose="02020603050405020304" pitchFamily="18" charset="0"/>
            </a:endParaRPr>
          </a:p>
          <a:p>
            <a:pPr algn="ctr">
              <a:defRPr/>
            </a:pPr>
            <a:r>
              <a:rPr lang="en-US" altLang="zh-TW" sz="1400" b="1" dirty="0" smtClean="0">
                <a:solidFill>
                  <a:srgbClr val="FF0000"/>
                </a:solidFill>
                <a:latin typeface="Times New Roman" panose="02020603050405020304" pitchFamily="18" charset="0"/>
                <a:ea typeface="標楷體" pitchFamily="65" charset="-120"/>
                <a:cs typeface="Times New Roman" panose="02020603050405020304" pitchFamily="18" charset="0"/>
              </a:rPr>
              <a:t>105.5.13</a:t>
            </a:r>
            <a:endParaRPr lang="en-US" altLang="zh-TW" sz="1400" b="1" dirty="0">
              <a:solidFill>
                <a:srgbClr val="FF0000"/>
              </a:solidFill>
              <a:latin typeface="Times New Roman" panose="02020603050405020304" pitchFamily="18" charset="0"/>
              <a:ea typeface="標楷體" pitchFamily="65" charset="-120"/>
              <a:cs typeface="Times New Roman" panose="02020603050405020304" pitchFamily="18" charset="0"/>
            </a:endParaRPr>
          </a:p>
          <a:p>
            <a:pPr algn="ctr">
              <a:defRPr/>
            </a:pPr>
            <a:r>
              <a:rPr lang="zh-TW" altLang="en-US" sz="1400" b="1" dirty="0">
                <a:latin typeface="Times New Roman" panose="02020603050405020304" pitchFamily="18" charset="0"/>
                <a:ea typeface="標楷體" pitchFamily="65" charset="-120"/>
                <a:cs typeface="Times New Roman" panose="02020603050405020304" pitchFamily="18" charset="0"/>
              </a:rPr>
              <a:t>勾選</a:t>
            </a:r>
            <a:r>
              <a:rPr lang="zh-TW" altLang="en-US" sz="1400" b="1" dirty="0" smtClean="0">
                <a:latin typeface="Times New Roman" panose="02020603050405020304" pitchFamily="18" charset="0"/>
                <a:ea typeface="標楷體" pitchFamily="65" charset="-120"/>
                <a:cs typeface="Times New Roman" panose="02020603050405020304" pitchFamily="18" charset="0"/>
              </a:rPr>
              <a:t>免登記資格</a:t>
            </a:r>
            <a:r>
              <a:rPr lang="zh-TW" altLang="en-US" sz="1400" b="1" dirty="0">
                <a:latin typeface="Times New Roman" panose="02020603050405020304" pitchFamily="18" charset="0"/>
                <a:ea typeface="標楷體" pitchFamily="65" charset="-120"/>
                <a:cs typeface="Times New Roman" panose="02020603050405020304" pitchFamily="18" charset="0"/>
              </a:rPr>
              <a:t>審查名單</a:t>
            </a:r>
            <a:endParaRPr lang="en-US" altLang="zh-TW" sz="1400" b="1" dirty="0">
              <a:latin typeface="Times New Roman" panose="02020603050405020304" pitchFamily="18" charset="0"/>
              <a:ea typeface="標楷體" pitchFamily="65" charset="-120"/>
              <a:cs typeface="Times New Roman" panose="02020603050405020304" pitchFamily="18" charset="0"/>
            </a:endParaRPr>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latin typeface="Times New Roman" panose="02020603050405020304" pitchFamily="18" charset="0"/>
                <a:cs typeface="Times New Roman" panose="02020603050405020304" pitchFamily="18" charset="0"/>
              </a:rPr>
              <a:pPr>
                <a:defRPr/>
              </a:pPr>
              <a:t>4</a:t>
            </a:fld>
            <a:endParaRPr lang="en-US" altLang="zh-TW"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標題 1"/>
          <p:cNvSpPr>
            <a:spLocks noGrp="1"/>
          </p:cNvSpPr>
          <p:nvPr>
            <p:ph type="title"/>
          </p:nvPr>
        </p:nvSpPr>
        <p:spPr>
          <a:xfrm>
            <a:off x="468313" y="260350"/>
            <a:ext cx="7761287" cy="633413"/>
          </a:xfrm>
        </p:spPr>
        <p:txBody>
          <a:bodyPr/>
          <a:lstStyle/>
          <a:p>
            <a:r>
              <a:rPr lang="zh-TW" altLang="en-US" dirty="0">
                <a:latin typeface="標楷體" pitchFamily="65" charset="-120"/>
                <a:ea typeface="標楷體" pitchFamily="65" charset="-120"/>
              </a:rPr>
              <a:t>二</a:t>
            </a:r>
            <a:r>
              <a:rPr lang="zh-TW" altLang="en-US" dirty="0" smtClean="0">
                <a:latin typeface="標楷體" pitchFamily="65" charset="-120"/>
                <a:ea typeface="標楷體" pitchFamily="65" charset="-120"/>
              </a:rPr>
              <a:t>、招生作業流程</a:t>
            </a:r>
          </a:p>
        </p:txBody>
      </p:sp>
      <p:sp>
        <p:nvSpPr>
          <p:cNvPr id="26" name="矩形 25"/>
          <p:cNvSpPr/>
          <p:nvPr/>
        </p:nvSpPr>
        <p:spPr>
          <a:xfrm>
            <a:off x="536574" y="1866900"/>
            <a:ext cx="431800" cy="32766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kumimoji="0" lang="zh-TW" altLang="en-US" b="1" dirty="0">
                <a:solidFill>
                  <a:srgbClr val="FF0000"/>
                </a:solidFill>
                <a:latin typeface="標楷體" pitchFamily="65" charset="-120"/>
                <a:ea typeface="標楷體" pitchFamily="65" charset="-120"/>
              </a:rPr>
              <a:t>考生</a:t>
            </a:r>
            <a:r>
              <a:rPr kumimoji="0" lang="zh-TW" altLang="en-US" b="1" dirty="0">
                <a:solidFill>
                  <a:srgbClr val="0000CC"/>
                </a:solidFill>
                <a:latin typeface="標楷體" pitchFamily="65" charset="-120"/>
                <a:ea typeface="標楷體" pitchFamily="65" charset="-120"/>
              </a:rPr>
              <a:t>報名</a:t>
            </a:r>
            <a:r>
              <a:rPr kumimoji="0" lang="zh-TW" altLang="en-US" b="1" dirty="0">
                <a:solidFill>
                  <a:srgbClr val="FF0000"/>
                </a:solidFill>
                <a:latin typeface="標楷體" pitchFamily="65" charset="-120"/>
                <a:ea typeface="標楷體" pitchFamily="65" charset="-120"/>
              </a:rPr>
              <a:t>統一入學測驗</a:t>
            </a:r>
          </a:p>
        </p:txBody>
      </p:sp>
      <p:sp>
        <p:nvSpPr>
          <p:cNvPr id="31" name="矩形 30"/>
          <p:cNvSpPr/>
          <p:nvPr/>
        </p:nvSpPr>
        <p:spPr>
          <a:xfrm>
            <a:off x="1322386" y="1866900"/>
            <a:ext cx="431800" cy="327660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kumimoji="0" lang="zh-TW" altLang="en-US" b="1" dirty="0">
                <a:solidFill>
                  <a:srgbClr val="FF0000"/>
                </a:solidFill>
                <a:latin typeface="標楷體" pitchFamily="65" charset="-120"/>
                <a:ea typeface="標楷體" pitchFamily="65" charset="-120"/>
              </a:rPr>
              <a:t>考生</a:t>
            </a:r>
            <a:r>
              <a:rPr kumimoji="0" lang="zh-TW" altLang="en-US" b="1" dirty="0">
                <a:solidFill>
                  <a:srgbClr val="0000CC"/>
                </a:solidFill>
                <a:latin typeface="標楷體" pitchFamily="65" charset="-120"/>
                <a:ea typeface="標楷體" pitchFamily="65" charset="-120"/>
              </a:rPr>
              <a:t>參加</a:t>
            </a:r>
            <a:r>
              <a:rPr kumimoji="0" lang="zh-TW" altLang="en-US" b="1" dirty="0">
                <a:solidFill>
                  <a:srgbClr val="FF0000"/>
                </a:solidFill>
                <a:latin typeface="標楷體" pitchFamily="65" charset="-120"/>
                <a:ea typeface="標楷體" pitchFamily="65" charset="-120"/>
              </a:rPr>
              <a:t>統一入學</a:t>
            </a:r>
            <a:r>
              <a:rPr kumimoji="0" lang="zh-TW" altLang="en-US" b="1" dirty="0" smtClean="0">
                <a:solidFill>
                  <a:srgbClr val="FF0000"/>
                </a:solidFill>
                <a:latin typeface="標楷體" pitchFamily="65" charset="-120"/>
                <a:ea typeface="標楷體" pitchFamily="65" charset="-120"/>
              </a:rPr>
              <a:t>測驗考試</a:t>
            </a:r>
            <a:endParaRPr kumimoji="0" lang="zh-TW" altLang="en-US" b="1" dirty="0">
              <a:solidFill>
                <a:srgbClr val="FF0000"/>
              </a:solidFill>
              <a:latin typeface="標楷體" pitchFamily="65" charset="-120"/>
              <a:ea typeface="標楷體" pitchFamily="65" charset="-120"/>
            </a:endParaRPr>
          </a:p>
        </p:txBody>
      </p:sp>
      <p:sp>
        <p:nvSpPr>
          <p:cNvPr id="32" name="矩形 31"/>
          <p:cNvSpPr/>
          <p:nvPr/>
        </p:nvSpPr>
        <p:spPr>
          <a:xfrm>
            <a:off x="2108200" y="1866900"/>
            <a:ext cx="431800" cy="3276600"/>
          </a:xfrm>
          <a:prstGeom prst="rect">
            <a:avLst/>
          </a:prstGeom>
          <a:noFill/>
        </p:spPr>
        <p:style>
          <a:lnRef idx="2">
            <a:schemeClr val="accent2"/>
          </a:lnRef>
          <a:fillRef idx="1">
            <a:schemeClr val="lt1"/>
          </a:fillRef>
          <a:effectRef idx="0">
            <a:schemeClr val="accent2"/>
          </a:effectRef>
          <a:fontRef idx="minor">
            <a:schemeClr val="dk1"/>
          </a:fontRef>
        </p:style>
        <p:txBody>
          <a:bodyPr vert="eaVert" anchor="ctr"/>
          <a:lstStyle/>
          <a:p>
            <a:pPr algn="ctr" fontAlgn="auto">
              <a:spcBef>
                <a:spcPts val="0"/>
              </a:spcBef>
              <a:spcAft>
                <a:spcPts val="0"/>
              </a:spcAft>
              <a:defRPr/>
            </a:pPr>
            <a:r>
              <a:rPr kumimoji="0" lang="zh-TW" altLang="en-US" b="1" dirty="0">
                <a:solidFill>
                  <a:srgbClr val="FF0000"/>
                </a:solidFill>
                <a:latin typeface="標楷體" pitchFamily="65" charset="-120"/>
                <a:ea typeface="標楷體" pitchFamily="65" charset="-120"/>
              </a:rPr>
              <a:t>資格</a:t>
            </a:r>
            <a:r>
              <a:rPr kumimoji="0" lang="zh-TW" altLang="en-US" b="1" dirty="0" smtClean="0">
                <a:solidFill>
                  <a:srgbClr val="FF0000"/>
                </a:solidFill>
                <a:latin typeface="標楷體" pitchFamily="65" charset="-120"/>
                <a:ea typeface="標楷體" pitchFamily="65" charset="-120"/>
              </a:rPr>
              <a:t>審查登錄及繳件</a:t>
            </a:r>
            <a:endParaRPr kumimoji="0" lang="zh-TW" altLang="en-US" b="1" dirty="0">
              <a:solidFill>
                <a:srgbClr val="FF0000"/>
              </a:solidFill>
              <a:latin typeface="標楷體" pitchFamily="65" charset="-120"/>
              <a:ea typeface="標楷體" pitchFamily="65" charset="-120"/>
            </a:endParaRPr>
          </a:p>
        </p:txBody>
      </p:sp>
      <p:sp>
        <p:nvSpPr>
          <p:cNvPr id="33" name="矩形 32"/>
          <p:cNvSpPr/>
          <p:nvPr/>
        </p:nvSpPr>
        <p:spPr>
          <a:xfrm>
            <a:off x="2894012" y="1866901"/>
            <a:ext cx="433388" cy="3273425"/>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kumimoji="0" lang="zh-TW" altLang="en-US" b="1" dirty="0">
                <a:solidFill>
                  <a:srgbClr val="FF0000"/>
                </a:solidFill>
                <a:latin typeface="標楷體" pitchFamily="65" charset="-120"/>
                <a:ea typeface="標楷體" pitchFamily="65" charset="-120"/>
              </a:rPr>
              <a:t>公告資格審查結果</a:t>
            </a:r>
          </a:p>
        </p:txBody>
      </p:sp>
      <p:sp>
        <p:nvSpPr>
          <p:cNvPr id="34" name="矩形 33"/>
          <p:cNvSpPr/>
          <p:nvPr/>
        </p:nvSpPr>
        <p:spPr>
          <a:xfrm>
            <a:off x="5281612" y="1938338"/>
            <a:ext cx="684213" cy="3286125"/>
          </a:xfrm>
          <a:prstGeom prst="rect">
            <a:avLst/>
          </a:prstGeom>
        </p:spPr>
        <p:style>
          <a:lnRef idx="2">
            <a:schemeClr val="accent2"/>
          </a:lnRef>
          <a:fillRef idx="1">
            <a:schemeClr val="lt1"/>
          </a:fillRef>
          <a:effectRef idx="0">
            <a:schemeClr val="accent2"/>
          </a:effectRef>
          <a:fontRef idx="minor">
            <a:schemeClr val="dk1"/>
          </a:fontRef>
        </p:style>
        <p:txBody>
          <a:bodyPr vert="eaVert" anchor="ctr"/>
          <a:lstStyle/>
          <a:p>
            <a:pPr algn="ctr" fontAlgn="auto">
              <a:lnSpc>
                <a:spcPts val="1800"/>
              </a:lnSpc>
              <a:spcBef>
                <a:spcPts val="0"/>
              </a:spcBef>
              <a:spcAft>
                <a:spcPts val="0"/>
              </a:spcAft>
              <a:defRPr/>
            </a:pPr>
            <a:r>
              <a:rPr kumimoji="0" lang="zh-TW" altLang="en-US" b="1" dirty="0">
                <a:solidFill>
                  <a:srgbClr val="FF0000"/>
                </a:solidFill>
                <a:latin typeface="標楷體" pitchFamily="65" charset="-120"/>
                <a:ea typeface="標楷體" pitchFamily="65" charset="-120"/>
              </a:rPr>
              <a:t>統計</a:t>
            </a:r>
            <a:r>
              <a:rPr kumimoji="0" lang="zh-TW" altLang="en-US" b="1" dirty="0" smtClean="0">
                <a:solidFill>
                  <a:srgbClr val="FF0000"/>
                </a:solidFill>
                <a:latin typeface="標楷體" pitchFamily="65" charset="-120"/>
                <a:ea typeface="標楷體" pitchFamily="65" charset="-120"/>
              </a:rPr>
              <a:t>公告</a:t>
            </a:r>
            <a:r>
              <a:rPr kumimoji="0" lang="zh-TW" altLang="en-US" b="1" dirty="0" smtClean="0">
                <a:solidFill>
                  <a:srgbClr val="0000CC"/>
                </a:solidFill>
                <a:latin typeface="標楷體" pitchFamily="65" charset="-120"/>
                <a:ea typeface="標楷體" pitchFamily="65" charset="-120"/>
              </a:rPr>
              <a:t>個人</a:t>
            </a:r>
            <a:r>
              <a:rPr kumimoji="0" lang="zh-TW" altLang="en-US" b="1" dirty="0">
                <a:solidFill>
                  <a:srgbClr val="0000CC"/>
                </a:solidFill>
                <a:latin typeface="標楷體" pitchFamily="65" charset="-120"/>
                <a:ea typeface="標楷體" pitchFamily="65" charset="-120"/>
              </a:rPr>
              <a:t>總成績及排名</a:t>
            </a:r>
            <a:r>
              <a:rPr kumimoji="0" lang="zh-TW" altLang="en-US" b="1" dirty="0" smtClean="0">
                <a:solidFill>
                  <a:srgbClr val="0000CC"/>
                </a:solidFill>
                <a:latin typeface="標楷體" pitchFamily="65" charset="-120"/>
                <a:ea typeface="標楷體" pitchFamily="65" charset="-120"/>
              </a:rPr>
              <a:t>查詢</a:t>
            </a:r>
            <a:endParaRPr kumimoji="0" lang="en-US" altLang="zh-TW" b="1" dirty="0" smtClean="0">
              <a:solidFill>
                <a:srgbClr val="FF0000"/>
              </a:solidFill>
              <a:latin typeface="標楷體" pitchFamily="65" charset="-120"/>
              <a:ea typeface="標楷體" pitchFamily="65" charset="-120"/>
            </a:endParaRPr>
          </a:p>
          <a:p>
            <a:pPr algn="ctr" fontAlgn="auto">
              <a:lnSpc>
                <a:spcPts val="1800"/>
              </a:lnSpc>
              <a:spcBef>
                <a:spcPts val="0"/>
              </a:spcBef>
              <a:spcAft>
                <a:spcPts val="0"/>
              </a:spcAft>
              <a:defRPr/>
            </a:pPr>
            <a:r>
              <a:rPr kumimoji="0" lang="zh-TW" altLang="en-US" b="1" dirty="0" smtClean="0">
                <a:solidFill>
                  <a:srgbClr val="FF0000"/>
                </a:solidFill>
                <a:latin typeface="標楷體" pitchFamily="65" charset="-120"/>
                <a:ea typeface="標楷體" pitchFamily="65" charset="-120"/>
              </a:rPr>
              <a:t>實際</a:t>
            </a:r>
            <a:r>
              <a:rPr kumimoji="0" lang="zh-TW" altLang="en-US" b="1" dirty="0">
                <a:solidFill>
                  <a:srgbClr val="FF0000"/>
                </a:solidFill>
                <a:latin typeface="標楷體" pitchFamily="65" charset="-120"/>
                <a:ea typeface="標楷體" pitchFamily="65" charset="-120"/>
              </a:rPr>
              <a:t>招生名額及總成績級距</a:t>
            </a:r>
            <a:r>
              <a:rPr kumimoji="0" lang="zh-TW" altLang="en-US" b="1" dirty="0" smtClean="0">
                <a:solidFill>
                  <a:srgbClr val="FF0000"/>
                </a:solidFill>
                <a:latin typeface="標楷體" pitchFamily="65" charset="-120"/>
                <a:ea typeface="標楷體" pitchFamily="65" charset="-120"/>
              </a:rPr>
              <a:t>人數</a:t>
            </a:r>
            <a:endParaRPr kumimoji="0" lang="en-US" altLang="zh-TW" b="1" dirty="0">
              <a:solidFill>
                <a:srgbClr val="FF0000"/>
              </a:solidFill>
              <a:latin typeface="標楷體" pitchFamily="65" charset="-120"/>
              <a:ea typeface="標楷體" pitchFamily="65" charset="-120"/>
            </a:endParaRPr>
          </a:p>
        </p:txBody>
      </p:sp>
      <p:sp>
        <p:nvSpPr>
          <p:cNvPr id="35" name="矩形 34"/>
          <p:cNvSpPr/>
          <p:nvPr/>
        </p:nvSpPr>
        <p:spPr>
          <a:xfrm>
            <a:off x="4491036" y="1912938"/>
            <a:ext cx="433388" cy="1454150"/>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kumimoji="0" lang="zh-TW" altLang="en-US" b="1" dirty="0">
                <a:solidFill>
                  <a:srgbClr val="FF0000"/>
                </a:solidFill>
                <a:latin typeface="標楷體" pitchFamily="65" charset="-120"/>
                <a:ea typeface="標楷體" pitchFamily="65" charset="-120"/>
              </a:rPr>
              <a:t>集體繳費</a:t>
            </a:r>
          </a:p>
        </p:txBody>
      </p:sp>
      <p:sp>
        <p:nvSpPr>
          <p:cNvPr id="36" name="矩形 35"/>
          <p:cNvSpPr/>
          <p:nvPr/>
        </p:nvSpPr>
        <p:spPr>
          <a:xfrm>
            <a:off x="4491036" y="3724276"/>
            <a:ext cx="433388" cy="1443038"/>
          </a:xfrm>
          <a:prstGeom prst="rect">
            <a:avLst/>
          </a:prstGeom>
          <a:solidFill>
            <a:srgbClr val="92D050"/>
          </a:solidFill>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kumimoji="0" lang="zh-TW" altLang="en-US" b="1" dirty="0">
                <a:solidFill>
                  <a:srgbClr val="FF0000"/>
                </a:solidFill>
                <a:latin typeface="標楷體" pitchFamily="65" charset="-120"/>
                <a:ea typeface="標楷體" pitchFamily="65" charset="-120"/>
              </a:rPr>
              <a:t>個別繳費</a:t>
            </a:r>
          </a:p>
        </p:txBody>
      </p:sp>
      <p:sp>
        <p:nvSpPr>
          <p:cNvPr id="37" name="矩形 36"/>
          <p:cNvSpPr/>
          <p:nvPr/>
        </p:nvSpPr>
        <p:spPr>
          <a:xfrm>
            <a:off x="6323012" y="1938339"/>
            <a:ext cx="431800" cy="3273425"/>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kumimoji="0" lang="zh-TW" altLang="en-US" b="1" dirty="0">
                <a:solidFill>
                  <a:srgbClr val="FF0000"/>
                </a:solidFill>
                <a:latin typeface="標楷體" pitchFamily="65" charset="-120"/>
                <a:ea typeface="標楷體" pitchFamily="65" charset="-120"/>
              </a:rPr>
              <a:t>網路選填登記志願</a:t>
            </a:r>
          </a:p>
        </p:txBody>
      </p:sp>
      <p:sp>
        <p:nvSpPr>
          <p:cNvPr id="38" name="矩形 37"/>
          <p:cNvSpPr/>
          <p:nvPr/>
        </p:nvSpPr>
        <p:spPr>
          <a:xfrm>
            <a:off x="7108824" y="1938339"/>
            <a:ext cx="431800" cy="3273425"/>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kumimoji="0" lang="zh-TW" altLang="en-US" b="1" dirty="0">
                <a:solidFill>
                  <a:srgbClr val="FF0000"/>
                </a:solidFill>
                <a:latin typeface="標楷體" pitchFamily="65" charset="-120"/>
                <a:ea typeface="標楷體" pitchFamily="65" charset="-120"/>
              </a:rPr>
              <a:t>錄取</a:t>
            </a:r>
            <a:r>
              <a:rPr kumimoji="0" lang="zh-TW" altLang="en-US" b="1" dirty="0" smtClean="0">
                <a:solidFill>
                  <a:srgbClr val="FF0000"/>
                </a:solidFill>
                <a:latin typeface="標楷體" pitchFamily="65" charset="-120"/>
                <a:ea typeface="標楷體" pitchFamily="65" charset="-120"/>
              </a:rPr>
              <a:t>公告及分發結果查詢</a:t>
            </a:r>
            <a:endParaRPr kumimoji="0" lang="zh-TW" altLang="en-US" b="1" dirty="0">
              <a:solidFill>
                <a:srgbClr val="FF0000"/>
              </a:solidFill>
              <a:latin typeface="標楷體" pitchFamily="65" charset="-120"/>
              <a:ea typeface="標楷體" pitchFamily="65" charset="-120"/>
            </a:endParaRPr>
          </a:p>
        </p:txBody>
      </p:sp>
      <p:sp>
        <p:nvSpPr>
          <p:cNvPr id="39" name="矩形 38"/>
          <p:cNvSpPr/>
          <p:nvPr/>
        </p:nvSpPr>
        <p:spPr>
          <a:xfrm>
            <a:off x="3675061" y="1892300"/>
            <a:ext cx="431800" cy="3275013"/>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kumimoji="0" lang="zh-TW" altLang="en-US" b="1" dirty="0">
                <a:solidFill>
                  <a:srgbClr val="FF0000"/>
                </a:solidFill>
                <a:latin typeface="標楷體" pitchFamily="65" charset="-120"/>
                <a:ea typeface="標楷體" pitchFamily="65" charset="-120"/>
              </a:rPr>
              <a:t>資格審查結果複查</a:t>
            </a:r>
          </a:p>
        </p:txBody>
      </p:sp>
      <p:sp>
        <p:nvSpPr>
          <p:cNvPr id="40" name="矩形 39"/>
          <p:cNvSpPr/>
          <p:nvPr/>
        </p:nvSpPr>
        <p:spPr>
          <a:xfrm>
            <a:off x="7894636" y="1938339"/>
            <a:ext cx="431800" cy="3275012"/>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fontAlgn="auto">
              <a:spcBef>
                <a:spcPts val="0"/>
              </a:spcBef>
              <a:spcAft>
                <a:spcPts val="0"/>
              </a:spcAft>
              <a:defRPr/>
            </a:pPr>
            <a:r>
              <a:rPr kumimoji="0" lang="zh-TW" altLang="en-US" b="1" dirty="0" smtClean="0">
                <a:solidFill>
                  <a:srgbClr val="FF0000"/>
                </a:solidFill>
                <a:latin typeface="標楷體" pitchFamily="65" charset="-120"/>
                <a:ea typeface="標楷體" pitchFamily="65" charset="-120"/>
              </a:rPr>
              <a:t>註冊報到</a:t>
            </a:r>
            <a:endParaRPr kumimoji="0" lang="zh-TW" altLang="en-US" b="1" dirty="0">
              <a:solidFill>
                <a:srgbClr val="FF0000"/>
              </a:solidFill>
              <a:latin typeface="標楷體" pitchFamily="65" charset="-120"/>
              <a:ea typeface="標楷體" pitchFamily="65" charset="-120"/>
            </a:endParaRPr>
          </a:p>
        </p:txBody>
      </p:sp>
      <p:cxnSp>
        <p:nvCxnSpPr>
          <p:cNvPr id="41" name="直線單箭頭接點 40"/>
          <p:cNvCxnSpPr/>
          <p:nvPr/>
        </p:nvCxnSpPr>
        <p:spPr>
          <a:xfrm>
            <a:off x="965198" y="3652838"/>
            <a:ext cx="323851" cy="0"/>
          </a:xfrm>
          <a:prstGeom prst="straightConnector1">
            <a:avLst/>
          </a:prstGeom>
          <a:ln w="50800">
            <a:tailEnd type="triangle"/>
          </a:ln>
        </p:spPr>
        <p:style>
          <a:lnRef idx="3">
            <a:schemeClr val="accent4"/>
          </a:lnRef>
          <a:fillRef idx="0">
            <a:schemeClr val="accent4"/>
          </a:fillRef>
          <a:effectRef idx="2">
            <a:schemeClr val="accent4"/>
          </a:effectRef>
          <a:fontRef idx="minor">
            <a:schemeClr val="tx1"/>
          </a:fontRef>
        </p:style>
      </p:cxnSp>
      <p:cxnSp>
        <p:nvCxnSpPr>
          <p:cNvPr id="42" name="直線單箭頭接點 41"/>
          <p:cNvCxnSpPr/>
          <p:nvPr/>
        </p:nvCxnSpPr>
        <p:spPr>
          <a:xfrm>
            <a:off x="1751010" y="3652838"/>
            <a:ext cx="323851" cy="0"/>
          </a:xfrm>
          <a:prstGeom prst="straightConnector1">
            <a:avLst/>
          </a:prstGeom>
          <a:ln w="50800">
            <a:tailEnd type="triangle"/>
          </a:ln>
        </p:spPr>
        <p:style>
          <a:lnRef idx="3">
            <a:schemeClr val="accent4"/>
          </a:lnRef>
          <a:fillRef idx="0">
            <a:schemeClr val="accent4"/>
          </a:fillRef>
          <a:effectRef idx="2">
            <a:schemeClr val="accent4"/>
          </a:effectRef>
          <a:fontRef idx="minor">
            <a:schemeClr val="tx1"/>
          </a:fontRef>
        </p:style>
      </p:cxnSp>
      <p:cxnSp>
        <p:nvCxnSpPr>
          <p:cNvPr id="43" name="直線單箭頭接點 42"/>
          <p:cNvCxnSpPr/>
          <p:nvPr/>
        </p:nvCxnSpPr>
        <p:spPr>
          <a:xfrm>
            <a:off x="2536824" y="3652838"/>
            <a:ext cx="323851" cy="0"/>
          </a:xfrm>
          <a:prstGeom prst="straightConnector1">
            <a:avLst/>
          </a:prstGeom>
          <a:ln w="50800">
            <a:tailEnd type="triangle"/>
          </a:ln>
        </p:spPr>
        <p:style>
          <a:lnRef idx="3">
            <a:schemeClr val="accent4"/>
          </a:lnRef>
          <a:fillRef idx="0">
            <a:schemeClr val="accent4"/>
          </a:fillRef>
          <a:effectRef idx="2">
            <a:schemeClr val="accent4"/>
          </a:effectRef>
          <a:fontRef idx="minor">
            <a:schemeClr val="tx1"/>
          </a:fontRef>
        </p:style>
      </p:cxnSp>
      <p:cxnSp>
        <p:nvCxnSpPr>
          <p:cNvPr id="44" name="直線單箭頭接點 43"/>
          <p:cNvCxnSpPr/>
          <p:nvPr/>
        </p:nvCxnSpPr>
        <p:spPr>
          <a:xfrm>
            <a:off x="3351210" y="3616325"/>
            <a:ext cx="323851" cy="0"/>
          </a:xfrm>
          <a:prstGeom prst="straightConnector1">
            <a:avLst/>
          </a:prstGeom>
          <a:ln w="50800">
            <a:tailEnd type="triangle"/>
          </a:ln>
        </p:spPr>
        <p:style>
          <a:lnRef idx="3">
            <a:schemeClr val="accent4"/>
          </a:lnRef>
          <a:fillRef idx="0">
            <a:schemeClr val="accent4"/>
          </a:fillRef>
          <a:effectRef idx="2">
            <a:schemeClr val="accent4"/>
          </a:effectRef>
          <a:fontRef idx="minor">
            <a:schemeClr val="tx1"/>
          </a:fontRef>
        </p:style>
      </p:cxnSp>
      <p:cxnSp>
        <p:nvCxnSpPr>
          <p:cNvPr id="45" name="直線單箭頭接點 44"/>
          <p:cNvCxnSpPr/>
          <p:nvPr/>
        </p:nvCxnSpPr>
        <p:spPr>
          <a:xfrm>
            <a:off x="4168775" y="2641600"/>
            <a:ext cx="322263" cy="0"/>
          </a:xfrm>
          <a:prstGeom prst="straightConnector1">
            <a:avLst/>
          </a:prstGeom>
          <a:ln w="50800">
            <a:tailEnd type="triangle"/>
          </a:ln>
        </p:spPr>
        <p:style>
          <a:lnRef idx="3">
            <a:schemeClr val="accent4"/>
          </a:lnRef>
          <a:fillRef idx="0">
            <a:schemeClr val="accent4"/>
          </a:fillRef>
          <a:effectRef idx="2">
            <a:schemeClr val="accent4"/>
          </a:effectRef>
          <a:fontRef idx="minor">
            <a:schemeClr val="tx1"/>
          </a:fontRef>
        </p:style>
      </p:cxnSp>
      <p:cxnSp>
        <p:nvCxnSpPr>
          <p:cNvPr id="46" name="直線單箭頭接點 45"/>
          <p:cNvCxnSpPr/>
          <p:nvPr/>
        </p:nvCxnSpPr>
        <p:spPr>
          <a:xfrm>
            <a:off x="4143374" y="4540250"/>
            <a:ext cx="323851" cy="0"/>
          </a:xfrm>
          <a:prstGeom prst="straightConnector1">
            <a:avLst/>
          </a:prstGeom>
          <a:ln w="50800">
            <a:tailEnd type="triangle"/>
          </a:ln>
        </p:spPr>
        <p:style>
          <a:lnRef idx="3">
            <a:schemeClr val="accent4"/>
          </a:lnRef>
          <a:fillRef idx="0">
            <a:schemeClr val="accent4"/>
          </a:fillRef>
          <a:effectRef idx="2">
            <a:schemeClr val="accent4"/>
          </a:effectRef>
          <a:fontRef idx="minor">
            <a:schemeClr val="tx1"/>
          </a:fontRef>
        </p:style>
      </p:cxnSp>
      <p:sp>
        <p:nvSpPr>
          <p:cNvPr id="47" name="投影片編號版面配置區 1"/>
          <p:cNvSpPr>
            <a:spLocks noGrp="1"/>
          </p:cNvSpPr>
          <p:nvPr>
            <p:ph type="sldNum" sz="quarter" idx="12"/>
          </p:nvPr>
        </p:nvSpPr>
        <p:spPr>
          <a:xfrm>
            <a:off x="6538912" y="6381328"/>
            <a:ext cx="2133600" cy="365125"/>
          </a:xfrm>
        </p:spPr>
        <p:txBody>
          <a:bodyPr/>
          <a:lstStyle/>
          <a:p>
            <a:pPr>
              <a:defRPr/>
            </a:pPr>
            <a:fld id="{05538A0F-018A-447F-A993-6BE05F79055A}" type="slidenum">
              <a:rPr lang="zh-TW" altLang="en-US" b="1" smtClean="0">
                <a:solidFill>
                  <a:schemeClr val="tx1"/>
                </a:solidFill>
              </a:rPr>
              <a:pPr>
                <a:defRPr/>
              </a:pPr>
              <a:t>5</a:t>
            </a:fld>
            <a:endParaRPr lang="zh-TW" altLang="en-US" b="1" dirty="0">
              <a:solidFill>
                <a:schemeClr val="tx1"/>
              </a:solidFill>
            </a:endParaRPr>
          </a:p>
        </p:txBody>
      </p:sp>
      <p:cxnSp>
        <p:nvCxnSpPr>
          <p:cNvPr id="48" name="直線單箭頭接點 47"/>
          <p:cNvCxnSpPr/>
          <p:nvPr/>
        </p:nvCxnSpPr>
        <p:spPr>
          <a:xfrm>
            <a:off x="4957761" y="3529806"/>
            <a:ext cx="323851" cy="0"/>
          </a:xfrm>
          <a:prstGeom prst="straightConnector1">
            <a:avLst/>
          </a:prstGeom>
          <a:ln w="50800">
            <a:tailEnd type="triangle"/>
          </a:ln>
        </p:spPr>
        <p:style>
          <a:lnRef idx="3">
            <a:schemeClr val="accent4"/>
          </a:lnRef>
          <a:fillRef idx="0">
            <a:schemeClr val="accent4"/>
          </a:fillRef>
          <a:effectRef idx="2">
            <a:schemeClr val="accent4"/>
          </a:effectRef>
          <a:fontRef idx="minor">
            <a:schemeClr val="tx1"/>
          </a:fontRef>
        </p:style>
      </p:cxnSp>
      <p:cxnSp>
        <p:nvCxnSpPr>
          <p:cNvPr id="49" name="直線單箭頭接點 48"/>
          <p:cNvCxnSpPr/>
          <p:nvPr/>
        </p:nvCxnSpPr>
        <p:spPr>
          <a:xfrm>
            <a:off x="5999161" y="3529806"/>
            <a:ext cx="323851" cy="0"/>
          </a:xfrm>
          <a:prstGeom prst="straightConnector1">
            <a:avLst/>
          </a:prstGeom>
          <a:ln w="50800">
            <a:tailEnd type="triangle"/>
          </a:ln>
        </p:spPr>
        <p:style>
          <a:lnRef idx="3">
            <a:schemeClr val="accent4"/>
          </a:lnRef>
          <a:fillRef idx="0">
            <a:schemeClr val="accent4"/>
          </a:fillRef>
          <a:effectRef idx="2">
            <a:schemeClr val="accent4"/>
          </a:effectRef>
          <a:fontRef idx="minor">
            <a:schemeClr val="tx1"/>
          </a:fontRef>
        </p:style>
      </p:cxnSp>
      <p:cxnSp>
        <p:nvCxnSpPr>
          <p:cNvPr id="50" name="直線單箭頭接點 49"/>
          <p:cNvCxnSpPr/>
          <p:nvPr/>
        </p:nvCxnSpPr>
        <p:spPr>
          <a:xfrm>
            <a:off x="6784974" y="3529806"/>
            <a:ext cx="323851" cy="0"/>
          </a:xfrm>
          <a:prstGeom prst="straightConnector1">
            <a:avLst/>
          </a:prstGeom>
          <a:ln w="50800">
            <a:tailEnd type="triangle"/>
          </a:ln>
        </p:spPr>
        <p:style>
          <a:lnRef idx="3">
            <a:schemeClr val="accent4"/>
          </a:lnRef>
          <a:fillRef idx="0">
            <a:schemeClr val="accent4"/>
          </a:fillRef>
          <a:effectRef idx="2">
            <a:schemeClr val="accent4"/>
          </a:effectRef>
          <a:fontRef idx="minor">
            <a:schemeClr val="tx1"/>
          </a:fontRef>
        </p:style>
      </p:cxnSp>
      <p:cxnSp>
        <p:nvCxnSpPr>
          <p:cNvPr id="51" name="直線單箭頭接點 50"/>
          <p:cNvCxnSpPr/>
          <p:nvPr/>
        </p:nvCxnSpPr>
        <p:spPr>
          <a:xfrm>
            <a:off x="7570786" y="3562350"/>
            <a:ext cx="323851" cy="0"/>
          </a:xfrm>
          <a:prstGeom prst="straightConnector1">
            <a:avLst/>
          </a:prstGeom>
          <a:ln w="50800">
            <a:tailEnd type="triangle"/>
          </a:ln>
        </p:spPr>
        <p:style>
          <a:lnRef idx="3">
            <a:schemeClr val="accent4"/>
          </a:lnRef>
          <a:fillRef idx="0">
            <a:schemeClr val="accent4"/>
          </a:fillRef>
          <a:effectRef idx="2">
            <a:schemeClr val="accent4"/>
          </a:effectRef>
          <a:fontRef idx="minor">
            <a:schemeClr val="tx1"/>
          </a:fontRef>
        </p:style>
      </p:cxn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68313" y="260350"/>
            <a:ext cx="7761287" cy="633413"/>
          </a:xfrm>
        </p:spPr>
        <p:txBody>
          <a:bodyPr/>
          <a:lstStyle/>
          <a:p>
            <a:pPr eaLnBrk="1" hangingPunct="1"/>
            <a:r>
              <a:rPr lang="zh-TW" altLang="en-US" dirty="0">
                <a:latin typeface="標楷體" pitchFamily="65" charset="-120"/>
                <a:ea typeface="標楷體" pitchFamily="65" charset="-120"/>
              </a:rPr>
              <a:t>三</a:t>
            </a:r>
            <a:r>
              <a:rPr lang="zh-TW" altLang="en-US" dirty="0" smtClean="0">
                <a:latin typeface="標楷體" pitchFamily="65" charset="-120"/>
                <a:ea typeface="標楷體" pitchFamily="65" charset="-120"/>
              </a:rPr>
              <a:t>、招生作業說明</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一</a:t>
            </a:r>
            <a:r>
              <a:rPr lang="en-US" altLang="zh-TW" dirty="0" smtClean="0">
                <a:latin typeface="標楷體" pitchFamily="65" charset="-120"/>
                <a:ea typeface="標楷體" pitchFamily="65" charset="-120"/>
              </a:rPr>
              <a:t>)-</a:t>
            </a:r>
            <a:r>
              <a:rPr lang="zh-TW" altLang="en-US" b="1" dirty="0" smtClean="0">
                <a:solidFill>
                  <a:srgbClr val="FF0000"/>
                </a:solidFill>
                <a:latin typeface="標楷體" pitchFamily="65" charset="-120"/>
                <a:ea typeface="標楷體" pitchFamily="65" charset="-120"/>
                <a:cs typeface="Times New Roman" pitchFamily="18" charset="0"/>
              </a:rPr>
              <a:t>資格審查</a:t>
            </a:r>
            <a:r>
              <a:rPr lang="en-US" altLang="zh-TW" b="1" dirty="0" smtClean="0">
                <a:solidFill>
                  <a:srgbClr val="FF0000"/>
                </a:solidFill>
                <a:latin typeface="標楷體" pitchFamily="65" charset="-120"/>
                <a:ea typeface="標楷體" pitchFamily="65" charset="-120"/>
                <a:cs typeface="Times New Roman" pitchFamily="18" charset="0"/>
              </a:rPr>
              <a:t>(</a:t>
            </a:r>
            <a:r>
              <a:rPr lang="en-US" altLang="zh-TW" b="1" dirty="0" smtClean="0">
                <a:solidFill>
                  <a:srgbClr val="FF0000"/>
                </a:solidFill>
                <a:latin typeface="Times New Roman" panose="02020603050405020304" pitchFamily="18" charset="0"/>
                <a:ea typeface="標楷體" pitchFamily="65" charset="-120"/>
                <a:cs typeface="Times New Roman" panose="02020603050405020304" pitchFamily="18" charset="0"/>
              </a:rPr>
              <a:t>1/7</a:t>
            </a:r>
            <a:r>
              <a:rPr lang="en-US" altLang="zh-TW" b="1" dirty="0" smtClean="0">
                <a:solidFill>
                  <a:srgbClr val="FF0000"/>
                </a:solidFill>
                <a:latin typeface="標楷體" pitchFamily="65" charset="-120"/>
                <a:ea typeface="標楷體" pitchFamily="65" charset="-120"/>
                <a:cs typeface="Times New Roman" pitchFamily="18" charset="0"/>
              </a:rPr>
              <a:t>)</a:t>
            </a:r>
          </a:p>
        </p:txBody>
      </p:sp>
      <p:sp>
        <p:nvSpPr>
          <p:cNvPr id="6" name="Rectangle 3"/>
          <p:cNvSpPr txBox="1">
            <a:spLocks noChangeArrowheads="1"/>
          </p:cNvSpPr>
          <p:nvPr/>
        </p:nvSpPr>
        <p:spPr bwMode="auto">
          <a:xfrm>
            <a:off x="395536" y="1556792"/>
            <a:ext cx="8064896" cy="4536504"/>
          </a:xfrm>
          <a:prstGeom prst="rect">
            <a:avLst/>
          </a:prstGeom>
          <a:noFill/>
          <a:ln>
            <a:noFill/>
          </a:ln>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266400" indent="-266400" algn="just" eaLnBrk="1" hangingPunct="1">
              <a:lnSpc>
                <a:spcPct val="90000"/>
              </a:lnSpc>
              <a:spcBef>
                <a:spcPct val="0"/>
              </a:spcBef>
              <a:buClr>
                <a:schemeClr val="tx1"/>
              </a:buClr>
              <a:buFont typeface="+mj-lt"/>
              <a:buAutoNum type="arabicPeriod"/>
              <a:defRPr/>
            </a:pPr>
            <a:r>
              <a:rPr lang="zh-TW" altLang="en-US" sz="2000" dirty="0" smtClean="0">
                <a:latin typeface="Times New Roman" pitchFamily="18" charset="0"/>
                <a:ea typeface="標楷體" pitchFamily="65" charset="-120"/>
                <a:cs typeface="Times New Roman" panose="02020603050405020304" pitchFamily="18" charset="0"/>
              </a:rPr>
              <a:t>登記資格：高職</a:t>
            </a:r>
            <a:r>
              <a:rPr lang="zh-TW" altLang="en-US" sz="2000" dirty="0">
                <a:latin typeface="Times New Roman" pitchFamily="18" charset="0"/>
                <a:ea typeface="標楷體" pitchFamily="65" charset="-120"/>
                <a:cs typeface="Times New Roman" panose="02020603050405020304" pitchFamily="18" charset="0"/>
              </a:rPr>
              <a:t>學校、綜合高中、高中附設職業類</a:t>
            </a:r>
            <a:r>
              <a:rPr lang="zh-TW" altLang="en-US" sz="2000" dirty="0" smtClean="0">
                <a:latin typeface="Times New Roman" pitchFamily="18" charset="0"/>
                <a:ea typeface="標楷體" pitchFamily="65" charset="-120"/>
                <a:cs typeface="Times New Roman" panose="02020603050405020304" pitchFamily="18" charset="0"/>
              </a:rPr>
              <a:t>科</a:t>
            </a:r>
            <a:r>
              <a:rPr lang="zh-TW" altLang="zh-TW" sz="2000" dirty="0" smtClean="0">
                <a:latin typeface="Times New Roman" pitchFamily="18" charset="0"/>
                <a:ea typeface="標楷體" pitchFamily="65" charset="-120"/>
                <a:cs typeface="Times New Roman" panose="02020603050405020304" pitchFamily="18" charset="0"/>
              </a:rPr>
              <a:t>學</a:t>
            </a:r>
            <a:r>
              <a:rPr lang="zh-TW" altLang="zh-TW" sz="2000" dirty="0" smtClean="0">
                <a:latin typeface="Times New Roman" pitchFamily="18" charset="0"/>
                <a:ea typeface="標楷體" pitchFamily="65" charset="-120"/>
              </a:rPr>
              <a:t>校畢業，或具有同等學歷</a:t>
            </a:r>
            <a:r>
              <a:rPr lang="en-US" altLang="zh-TW" sz="2000" dirty="0" smtClean="0">
                <a:latin typeface="Times New Roman" pitchFamily="18" charset="0"/>
                <a:ea typeface="標楷體" pitchFamily="65" charset="-120"/>
              </a:rPr>
              <a:t>(</a:t>
            </a:r>
            <a:r>
              <a:rPr lang="zh-TW" altLang="zh-TW" sz="2000" dirty="0" smtClean="0">
                <a:latin typeface="Times New Roman" pitchFamily="18" charset="0"/>
                <a:ea typeface="標楷體" pitchFamily="65" charset="-120"/>
              </a:rPr>
              <a:t>力</a:t>
            </a:r>
            <a:r>
              <a:rPr lang="en-US" altLang="zh-TW" sz="2000" dirty="0" smtClean="0">
                <a:latin typeface="Times New Roman" pitchFamily="18" charset="0"/>
                <a:ea typeface="標楷體" pitchFamily="65" charset="-120"/>
              </a:rPr>
              <a:t>)</a:t>
            </a:r>
            <a:r>
              <a:rPr lang="zh-TW" altLang="zh-TW" sz="2000" dirty="0" smtClean="0">
                <a:latin typeface="Times New Roman" pitchFamily="18" charset="0"/>
                <a:ea typeface="標楷體" pitchFamily="65" charset="-120"/>
              </a:rPr>
              <a:t>資格者</a:t>
            </a:r>
            <a:r>
              <a:rPr lang="zh-TW" altLang="en-US" sz="2000" dirty="0" smtClean="0">
                <a:latin typeface="Times New Roman" pitchFamily="18" charset="0"/>
                <a:ea typeface="標楷體" pitchFamily="65" charset="-120"/>
              </a:rPr>
              <a:t>，詳細登記資格</a:t>
            </a:r>
            <a:r>
              <a:rPr lang="zh-TW" altLang="en-US" sz="2000" dirty="0">
                <a:latin typeface="Times New Roman" pitchFamily="18" charset="0"/>
                <a:ea typeface="標楷體" pitchFamily="65" charset="-120"/>
              </a:rPr>
              <a:t>規定請參閱招生</a:t>
            </a:r>
            <a:r>
              <a:rPr lang="zh-TW" altLang="en-US" sz="2000" dirty="0" smtClean="0">
                <a:latin typeface="Times New Roman" pitchFamily="18" charset="0"/>
                <a:ea typeface="標楷體" pitchFamily="65" charset="-120"/>
              </a:rPr>
              <a:t>簡章第</a:t>
            </a:r>
            <a:r>
              <a:rPr lang="en-US" altLang="zh-TW" sz="2000" dirty="0" smtClean="0">
                <a:latin typeface="Times New Roman" pitchFamily="18" charset="0"/>
                <a:ea typeface="標楷體" pitchFamily="65" charset="-120"/>
              </a:rPr>
              <a:t>2-4</a:t>
            </a:r>
            <a:r>
              <a:rPr lang="zh-TW" altLang="en-US" sz="2000" dirty="0" smtClean="0">
                <a:latin typeface="Times New Roman" pitchFamily="18" charset="0"/>
                <a:ea typeface="標楷體" pitchFamily="65" charset="-120"/>
              </a:rPr>
              <a:t>頁。</a:t>
            </a:r>
            <a:endParaRPr lang="en-US" altLang="zh-TW" sz="2000" dirty="0" smtClean="0">
              <a:latin typeface="Times New Roman" pitchFamily="18" charset="0"/>
              <a:ea typeface="標楷體" pitchFamily="65" charset="-120"/>
            </a:endParaRPr>
          </a:p>
          <a:p>
            <a:pPr marL="0" indent="0" algn="just" eaLnBrk="1" hangingPunct="1">
              <a:lnSpc>
                <a:spcPct val="90000"/>
              </a:lnSpc>
              <a:spcBef>
                <a:spcPct val="0"/>
              </a:spcBef>
              <a:buClr>
                <a:schemeClr val="tx1"/>
              </a:buClr>
              <a:buNone/>
              <a:defRPr/>
            </a:pPr>
            <a:endParaRPr lang="en-US" altLang="zh-TW" sz="2400" b="1" dirty="0">
              <a:latin typeface="Times New Roman" pitchFamily="18" charset="0"/>
              <a:ea typeface="標楷體" pitchFamily="65" charset="-120"/>
            </a:endParaRPr>
          </a:p>
          <a:p>
            <a:pPr marL="266400" indent="-266400" algn="just" eaLnBrk="1" hangingPunct="1">
              <a:lnSpc>
                <a:spcPct val="90000"/>
              </a:lnSpc>
              <a:spcBef>
                <a:spcPct val="0"/>
              </a:spcBef>
              <a:buClr>
                <a:schemeClr val="tx1"/>
              </a:buClr>
              <a:buFont typeface="+mj-lt"/>
              <a:buAutoNum type="arabicPeriod" startAt="2"/>
              <a:defRPr/>
            </a:pPr>
            <a:r>
              <a:rPr lang="en-US" altLang="zh-TW" sz="2400" b="1" dirty="0" smtClean="0">
                <a:latin typeface="Times New Roman" pitchFamily="18" charset="0"/>
                <a:ea typeface="標楷體" pitchFamily="65" charset="-120"/>
                <a:cs typeface="Times New Roman" panose="02020603050405020304" pitchFamily="18" charset="0"/>
              </a:rPr>
              <a:t>104</a:t>
            </a:r>
            <a:r>
              <a:rPr lang="zh-TW" altLang="en-US" sz="2400" b="1" dirty="0" smtClean="0">
                <a:latin typeface="Times New Roman" pitchFamily="18" charset="0"/>
                <a:ea typeface="標楷體" pitchFamily="65" charset="-120"/>
                <a:cs typeface="Times New Roman" panose="02020603050405020304" pitchFamily="18" charset="0"/>
              </a:rPr>
              <a:t>學年度高職學校、綜合高中或高中附設</a:t>
            </a:r>
            <a:r>
              <a:rPr lang="zh-TW" altLang="en-US" sz="2400" b="1" dirty="0">
                <a:latin typeface="Times New Roman" pitchFamily="18" charset="0"/>
                <a:ea typeface="標楷體" pitchFamily="65" charset="-120"/>
                <a:cs typeface="Times New Roman" panose="02020603050405020304" pitchFamily="18" charset="0"/>
              </a:rPr>
              <a:t>職業類科應屆畢</a:t>
            </a:r>
            <a:r>
              <a:rPr lang="en-US" altLang="zh-TW" sz="2400" b="1" dirty="0">
                <a:latin typeface="Times New Roman" pitchFamily="18" charset="0"/>
                <a:ea typeface="標楷體" pitchFamily="65" charset="-120"/>
                <a:cs typeface="Times New Roman" panose="02020603050405020304" pitchFamily="18" charset="0"/>
              </a:rPr>
              <a:t>(</a:t>
            </a:r>
            <a:r>
              <a:rPr lang="zh-TW" altLang="en-US" sz="2400" b="1" dirty="0">
                <a:latin typeface="Times New Roman" pitchFamily="18" charset="0"/>
                <a:ea typeface="標楷體" pitchFamily="65" charset="-120"/>
                <a:cs typeface="Times New Roman" panose="02020603050405020304" pitchFamily="18" charset="0"/>
              </a:rPr>
              <a:t>結</a:t>
            </a:r>
            <a:r>
              <a:rPr lang="en-US" altLang="zh-TW" sz="2400" b="1" dirty="0">
                <a:latin typeface="Times New Roman" pitchFamily="18" charset="0"/>
                <a:ea typeface="標楷體" pitchFamily="65" charset="-120"/>
                <a:cs typeface="Times New Roman" panose="02020603050405020304" pitchFamily="18" charset="0"/>
              </a:rPr>
              <a:t>)</a:t>
            </a:r>
            <a:r>
              <a:rPr lang="zh-TW" altLang="en-US" sz="2400" b="1" dirty="0">
                <a:latin typeface="Times New Roman" pitchFamily="18" charset="0"/>
                <a:ea typeface="標楷體" pitchFamily="65" charset="-120"/>
                <a:cs typeface="Times New Roman" panose="02020603050405020304" pitchFamily="18" charset="0"/>
              </a:rPr>
              <a:t>業之一般生，若</a:t>
            </a:r>
            <a:r>
              <a:rPr lang="zh-TW" altLang="en-US" sz="2400" b="1" u="sng" dirty="0">
                <a:solidFill>
                  <a:srgbClr val="FF0000"/>
                </a:solidFill>
                <a:latin typeface="Times New Roman" pitchFamily="18" charset="0"/>
                <a:ea typeface="標楷體" pitchFamily="65" charset="-120"/>
                <a:cs typeface="Times New Roman" panose="02020603050405020304" pitchFamily="18" charset="0"/>
              </a:rPr>
              <a:t>已由原就讀學校辦理免登記資格審查者，考生得免繳驗學歷</a:t>
            </a:r>
            <a:r>
              <a:rPr lang="en-US" altLang="zh-TW" sz="2400" b="1" u="sng" dirty="0">
                <a:solidFill>
                  <a:srgbClr val="FF0000"/>
                </a:solidFill>
                <a:latin typeface="Times New Roman" pitchFamily="18" charset="0"/>
                <a:ea typeface="標楷體" pitchFamily="65" charset="-120"/>
                <a:cs typeface="Times New Roman" panose="02020603050405020304" pitchFamily="18" charset="0"/>
              </a:rPr>
              <a:t>(</a:t>
            </a:r>
            <a:r>
              <a:rPr lang="zh-TW" altLang="en-US" sz="2400" b="1" u="sng" dirty="0">
                <a:solidFill>
                  <a:srgbClr val="FF0000"/>
                </a:solidFill>
                <a:latin typeface="Times New Roman" pitchFamily="18" charset="0"/>
                <a:ea typeface="標楷體" pitchFamily="65" charset="-120"/>
                <a:cs typeface="Times New Roman" panose="02020603050405020304" pitchFamily="18" charset="0"/>
              </a:rPr>
              <a:t>力</a:t>
            </a:r>
            <a:r>
              <a:rPr lang="en-US" altLang="zh-TW" sz="2400" b="1" u="sng" dirty="0">
                <a:solidFill>
                  <a:srgbClr val="FF0000"/>
                </a:solidFill>
                <a:latin typeface="Times New Roman" pitchFamily="18" charset="0"/>
                <a:ea typeface="標楷體" pitchFamily="65" charset="-120"/>
                <a:cs typeface="Times New Roman" panose="02020603050405020304" pitchFamily="18" charset="0"/>
              </a:rPr>
              <a:t>)</a:t>
            </a:r>
            <a:r>
              <a:rPr lang="zh-TW" altLang="en-US" sz="2400" b="1" u="sng" dirty="0">
                <a:solidFill>
                  <a:srgbClr val="FF0000"/>
                </a:solidFill>
                <a:latin typeface="Times New Roman" pitchFamily="18" charset="0"/>
                <a:ea typeface="標楷體" pitchFamily="65" charset="-120"/>
                <a:cs typeface="Times New Roman" panose="02020603050405020304" pitchFamily="18" charset="0"/>
              </a:rPr>
              <a:t>證件，即無須辦理登記資格審查</a:t>
            </a:r>
            <a:r>
              <a:rPr lang="zh-TW" altLang="en-US" sz="2400" b="1" dirty="0">
                <a:latin typeface="Times New Roman" pitchFamily="18" charset="0"/>
                <a:ea typeface="標楷體" pitchFamily="65" charset="-120"/>
                <a:cs typeface="Times New Roman" panose="02020603050405020304" pitchFamily="18" charset="0"/>
              </a:rPr>
              <a:t>；但若未經由就讀學校辦理免登記資格審查者，則考生須自行辦理登記資格審查</a:t>
            </a:r>
            <a:r>
              <a:rPr lang="zh-TW" altLang="en-US" sz="2400" b="1" dirty="0" smtClean="0">
                <a:latin typeface="Times New Roman" pitchFamily="18" charset="0"/>
                <a:ea typeface="標楷體" pitchFamily="65" charset="-120"/>
                <a:cs typeface="Times New Roman" panose="02020603050405020304" pitchFamily="18" charset="0"/>
              </a:rPr>
              <a:t>。</a:t>
            </a:r>
            <a:endParaRPr lang="en-US" altLang="zh-TW" sz="2400" b="1" dirty="0">
              <a:latin typeface="Times New Roman" pitchFamily="18" charset="0"/>
              <a:ea typeface="標楷體" pitchFamily="65" charset="-120"/>
              <a:cs typeface="Times New Roman" panose="02020603050405020304" pitchFamily="18" charset="0"/>
            </a:endParaRPr>
          </a:p>
          <a:p>
            <a:pPr marL="457200" indent="-457200" algn="just" eaLnBrk="1" hangingPunct="1">
              <a:lnSpc>
                <a:spcPct val="90000"/>
              </a:lnSpc>
              <a:spcBef>
                <a:spcPct val="0"/>
              </a:spcBef>
              <a:buClr>
                <a:schemeClr val="tx1"/>
              </a:buClr>
              <a:buFont typeface="+mj-lt"/>
              <a:buAutoNum type="arabicPeriod" startAt="2"/>
              <a:defRPr/>
            </a:pPr>
            <a:endParaRPr lang="en-US" altLang="zh-TW" sz="2400" b="1" dirty="0">
              <a:latin typeface="Times New Roman" pitchFamily="18" charset="0"/>
              <a:ea typeface="標楷體" pitchFamily="65" charset="-120"/>
            </a:endParaRPr>
          </a:p>
          <a:p>
            <a:pPr marL="266400" indent="-266400" algn="just" eaLnBrk="1" hangingPunct="1">
              <a:lnSpc>
                <a:spcPct val="90000"/>
              </a:lnSpc>
              <a:spcBef>
                <a:spcPct val="0"/>
              </a:spcBef>
              <a:buClr>
                <a:schemeClr val="tx1"/>
              </a:buClr>
              <a:buFont typeface="+mj-lt"/>
              <a:buAutoNum type="arabicPeriod" startAt="2"/>
              <a:defRPr/>
            </a:pPr>
            <a:r>
              <a:rPr lang="zh-TW" altLang="en-US" sz="2000" dirty="0" smtClean="0">
                <a:latin typeface="Times New Roman" pitchFamily="18" charset="0"/>
                <a:ea typeface="標楷體" pitchFamily="65" charset="-120"/>
                <a:cs typeface="Times New Roman" panose="02020603050405020304" pitchFamily="18" charset="0"/>
              </a:rPr>
              <a:t>考生如另具特種生身分，無論</a:t>
            </a:r>
            <a:r>
              <a:rPr lang="zh-TW" altLang="en-US" sz="2000" dirty="0">
                <a:latin typeface="Times New Roman" pitchFamily="18" charset="0"/>
                <a:ea typeface="標楷體" pitchFamily="65" charset="-120"/>
                <a:cs typeface="Times New Roman" panose="02020603050405020304" pitchFamily="18" charset="0"/>
              </a:rPr>
              <a:t>是否為應屆畢</a:t>
            </a:r>
            <a:r>
              <a:rPr lang="en-US" altLang="zh-TW" sz="2000" dirty="0">
                <a:latin typeface="Times New Roman" pitchFamily="18" charset="0"/>
                <a:ea typeface="標楷體" pitchFamily="65" charset="-120"/>
                <a:cs typeface="Times New Roman" panose="02020603050405020304" pitchFamily="18" charset="0"/>
              </a:rPr>
              <a:t>(</a:t>
            </a:r>
            <a:r>
              <a:rPr lang="zh-TW" altLang="en-US" sz="2000" dirty="0">
                <a:latin typeface="Times New Roman" pitchFamily="18" charset="0"/>
                <a:ea typeface="標楷體" pitchFamily="65" charset="-120"/>
                <a:cs typeface="Times New Roman" panose="02020603050405020304" pitchFamily="18" charset="0"/>
              </a:rPr>
              <a:t>結</a:t>
            </a:r>
            <a:r>
              <a:rPr lang="en-US" altLang="zh-TW" sz="2000" dirty="0">
                <a:latin typeface="Times New Roman" pitchFamily="18" charset="0"/>
                <a:ea typeface="標楷體" pitchFamily="65" charset="-120"/>
                <a:cs typeface="Times New Roman" panose="02020603050405020304" pitchFamily="18" charset="0"/>
              </a:rPr>
              <a:t>)</a:t>
            </a:r>
            <a:r>
              <a:rPr lang="zh-TW" altLang="en-US" sz="2000" dirty="0">
                <a:latin typeface="Times New Roman" pitchFamily="18" charset="0"/>
                <a:ea typeface="標楷體" pitchFamily="65" charset="-120"/>
                <a:cs typeface="Times New Roman" panose="02020603050405020304" pitchFamily="18" charset="0"/>
              </a:rPr>
              <a:t>業生，皆另</a:t>
            </a:r>
            <a:r>
              <a:rPr lang="zh-TW" altLang="en-US" sz="2000" dirty="0" smtClean="0">
                <a:latin typeface="Times New Roman" pitchFamily="18" charset="0"/>
                <a:ea typeface="標楷體" pitchFamily="65" charset="-120"/>
                <a:cs typeface="Times New Roman" panose="02020603050405020304" pitchFamily="18" charset="0"/>
              </a:rPr>
              <a:t>須辦理</a:t>
            </a:r>
            <a:r>
              <a:rPr lang="zh-TW" altLang="en-US" sz="2000" dirty="0">
                <a:latin typeface="Times New Roman" pitchFamily="18" charset="0"/>
                <a:ea typeface="標楷體" pitchFamily="65" charset="-120"/>
                <a:cs typeface="Times New Roman" panose="02020603050405020304" pitchFamily="18" charset="0"/>
              </a:rPr>
              <a:t>特種生</a:t>
            </a:r>
            <a:r>
              <a:rPr lang="zh-TW" altLang="en-US" sz="2000" dirty="0" smtClean="0">
                <a:latin typeface="Times New Roman" pitchFamily="18" charset="0"/>
                <a:ea typeface="標楷體" pitchFamily="65" charset="-120"/>
                <a:cs typeface="Times New Roman" panose="02020603050405020304" pitchFamily="18" charset="0"/>
              </a:rPr>
              <a:t>身分資格審查。</a:t>
            </a:r>
            <a:endParaRPr lang="en-US" altLang="zh-TW" sz="2000" dirty="0" smtClean="0">
              <a:latin typeface="Times New Roman" pitchFamily="18" charset="0"/>
              <a:ea typeface="標楷體" pitchFamily="65" charset="-120"/>
              <a:cs typeface="Times New Roman" panose="02020603050405020304" pitchFamily="18" charset="0"/>
            </a:endParaRPr>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6</a:t>
            </a:fld>
            <a:endParaRPr lang="en-US" altLang="zh-TW"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68313" y="260350"/>
            <a:ext cx="7761287" cy="633413"/>
          </a:xfrm>
        </p:spPr>
        <p:txBody>
          <a:bodyPr/>
          <a:lstStyle/>
          <a:p>
            <a:pPr eaLnBrk="1" hangingPunct="1"/>
            <a:r>
              <a:rPr lang="zh-TW" altLang="en-US" dirty="0">
                <a:latin typeface="標楷體" pitchFamily="65" charset="-120"/>
                <a:ea typeface="標楷體" pitchFamily="65" charset="-120"/>
              </a:rPr>
              <a:t>三</a:t>
            </a:r>
            <a:r>
              <a:rPr lang="zh-TW" altLang="en-US" dirty="0" smtClean="0">
                <a:latin typeface="標楷體" pitchFamily="65" charset="-120"/>
                <a:ea typeface="標楷體" pitchFamily="65" charset="-120"/>
              </a:rPr>
              <a:t>、招生作業說明</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一</a:t>
            </a:r>
            <a:r>
              <a:rPr lang="en-US" altLang="zh-TW" dirty="0" smtClean="0">
                <a:latin typeface="標楷體" pitchFamily="65" charset="-120"/>
                <a:ea typeface="標楷體" pitchFamily="65" charset="-120"/>
              </a:rPr>
              <a:t>)-</a:t>
            </a:r>
            <a:r>
              <a:rPr lang="zh-TW" altLang="en-US" b="1" dirty="0" smtClean="0">
                <a:solidFill>
                  <a:srgbClr val="FF0000"/>
                </a:solidFill>
                <a:latin typeface="標楷體" pitchFamily="65" charset="-120"/>
                <a:ea typeface="標楷體" pitchFamily="65" charset="-120"/>
                <a:cs typeface="Times New Roman" pitchFamily="18" charset="0"/>
              </a:rPr>
              <a:t>資格審查</a:t>
            </a:r>
            <a:r>
              <a:rPr lang="en-US" altLang="zh-TW" b="1" dirty="0" smtClean="0">
                <a:solidFill>
                  <a:srgbClr val="FF0000"/>
                </a:solidFill>
                <a:latin typeface="標楷體" pitchFamily="65" charset="-120"/>
                <a:ea typeface="標楷體" pitchFamily="65" charset="-120"/>
                <a:cs typeface="Times New Roman" pitchFamily="18" charset="0"/>
              </a:rPr>
              <a:t>(</a:t>
            </a:r>
            <a:r>
              <a:rPr lang="en-US" altLang="zh-TW" b="1" dirty="0" smtClean="0">
                <a:solidFill>
                  <a:srgbClr val="FF0000"/>
                </a:solidFill>
                <a:latin typeface="Times New Roman" panose="02020603050405020304" pitchFamily="18" charset="0"/>
                <a:ea typeface="標楷體" pitchFamily="65" charset="-120"/>
                <a:cs typeface="Times New Roman" panose="02020603050405020304" pitchFamily="18" charset="0"/>
              </a:rPr>
              <a:t>2/7</a:t>
            </a:r>
            <a:r>
              <a:rPr lang="en-US" altLang="zh-TW" b="1" dirty="0" smtClean="0">
                <a:solidFill>
                  <a:srgbClr val="FF0000"/>
                </a:solidFill>
                <a:latin typeface="標楷體" pitchFamily="65" charset="-120"/>
                <a:ea typeface="標楷體" pitchFamily="65" charset="-120"/>
                <a:cs typeface="Times New Roman" pitchFamily="18" charset="0"/>
              </a:rPr>
              <a:t>)</a:t>
            </a:r>
          </a:p>
        </p:txBody>
      </p:sp>
      <p:sp>
        <p:nvSpPr>
          <p:cNvPr id="6" name="Rectangle 3"/>
          <p:cNvSpPr txBox="1">
            <a:spLocks noChangeArrowheads="1"/>
          </p:cNvSpPr>
          <p:nvPr/>
        </p:nvSpPr>
        <p:spPr bwMode="auto">
          <a:xfrm>
            <a:off x="238200" y="1124744"/>
            <a:ext cx="8424936" cy="5472608"/>
          </a:xfrm>
          <a:prstGeom prst="rect">
            <a:avLst/>
          </a:prstGeom>
          <a:noFill/>
          <a:ln>
            <a:noFill/>
          </a:ln>
          <a:extLst/>
        </p:spPr>
        <p:txBody>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266400" indent="-266400" algn="just" eaLnBrk="1" hangingPunct="1">
              <a:spcBef>
                <a:spcPts val="600"/>
              </a:spcBef>
              <a:buClr>
                <a:schemeClr val="tx1"/>
              </a:buClr>
              <a:buFont typeface="+mj-lt"/>
              <a:buAutoNum type="arabicPeriod" startAt="4"/>
              <a:defRPr/>
            </a:pPr>
            <a:r>
              <a:rPr lang="zh-TW" altLang="en-US" sz="2050" b="1" dirty="0" smtClean="0">
                <a:latin typeface="Times New Roman" panose="02020603050405020304" pitchFamily="18" charset="0"/>
                <a:ea typeface="標楷體" panose="03000509000000000000" pitchFamily="65" charset="-120"/>
                <a:cs typeface="Times New Roman" panose="02020603050405020304" pitchFamily="18" charset="0"/>
              </a:rPr>
              <a:t>須參加</a:t>
            </a:r>
            <a:r>
              <a:rPr lang="zh-TW" altLang="en-US" sz="2050" b="1" dirty="0">
                <a:latin typeface="Times New Roman" panose="02020603050405020304" pitchFamily="18" charset="0"/>
                <a:ea typeface="標楷體" panose="03000509000000000000" pitchFamily="65" charset="-120"/>
                <a:cs typeface="Times New Roman" panose="02020603050405020304" pitchFamily="18" charset="0"/>
              </a:rPr>
              <a:t>登記</a:t>
            </a:r>
            <a:r>
              <a:rPr lang="zh-TW" altLang="en-US" sz="2050" b="1" dirty="0" smtClean="0">
                <a:latin typeface="Times New Roman" panose="02020603050405020304" pitchFamily="18" charset="0"/>
                <a:ea typeface="標楷體" panose="03000509000000000000" pitchFamily="65" charset="-120"/>
                <a:cs typeface="Times New Roman" panose="02020603050405020304" pitchFamily="18" charset="0"/>
              </a:rPr>
              <a:t>資格</a:t>
            </a:r>
            <a:r>
              <a:rPr lang="zh-TW" altLang="en-US" sz="2050" b="1" dirty="0">
                <a:latin typeface="Times New Roman" panose="02020603050405020304" pitchFamily="18" charset="0"/>
                <a:ea typeface="標楷體" panose="03000509000000000000" pitchFamily="65" charset="-120"/>
                <a:cs typeface="Times New Roman" panose="02020603050405020304" pitchFamily="18" charset="0"/>
              </a:rPr>
              <a:t>審查之</a:t>
            </a:r>
            <a:r>
              <a:rPr lang="zh-TW" altLang="en-US" sz="2050" b="1" dirty="0" smtClean="0">
                <a:latin typeface="Times New Roman" panose="02020603050405020304" pitchFamily="18" charset="0"/>
                <a:ea typeface="標楷體" panose="03000509000000000000" pitchFamily="65" charset="-120"/>
                <a:cs typeface="Times New Roman" panose="02020603050405020304" pitchFamily="18" charset="0"/>
              </a:rPr>
              <a:t>考生：</a:t>
            </a:r>
            <a:endParaRPr lang="en-US" altLang="zh-TW" sz="2050" b="1" dirty="0">
              <a:latin typeface="Times New Roman" panose="02020603050405020304" pitchFamily="18" charset="0"/>
              <a:ea typeface="標楷體" panose="03000509000000000000" pitchFamily="65" charset="-120"/>
              <a:cs typeface="Times New Roman" panose="02020603050405020304" pitchFamily="18" charset="0"/>
            </a:endParaRPr>
          </a:p>
          <a:p>
            <a:pPr marL="0" indent="216000" algn="just" eaLnBrk="1" hangingPunct="1">
              <a:spcBef>
                <a:spcPts val="600"/>
              </a:spcBef>
              <a:buClr>
                <a:schemeClr val="tx1"/>
              </a:buClr>
              <a:buNone/>
              <a:defRPr/>
            </a:pPr>
            <a:r>
              <a:rPr lang="en-US" altLang="zh-TW" sz="1600" dirty="0" smtClean="0">
                <a:solidFill>
                  <a:srgbClr val="0000CC"/>
                </a:solidFill>
                <a:latin typeface="標楷體" panose="03000509000000000000" pitchFamily="65" charset="-120"/>
                <a:ea typeface="標楷體" panose="03000509000000000000" pitchFamily="65" charset="-120"/>
              </a:rPr>
              <a:t>(</a:t>
            </a:r>
            <a:r>
              <a:rPr lang="en-US" altLang="zh-TW"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1</a:t>
            </a:r>
            <a:r>
              <a:rPr lang="en-US" altLang="zh-TW" sz="1600" dirty="0" smtClean="0">
                <a:solidFill>
                  <a:srgbClr val="0000CC"/>
                </a:solidFill>
                <a:latin typeface="標楷體" panose="03000509000000000000" pitchFamily="65" charset="-120"/>
                <a:ea typeface="標楷體" panose="03000509000000000000" pitchFamily="65" charset="-120"/>
              </a:rPr>
              <a:t>)</a:t>
            </a:r>
            <a:r>
              <a:rPr lang="zh-TW" altLang="en-US"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高職</a:t>
            </a:r>
            <a:r>
              <a:rPr lang="zh-TW" altLang="en-US" sz="1600" dirty="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學校、綜合高中或高中附設職業類科之</a:t>
            </a:r>
            <a:r>
              <a:rPr lang="en-US" altLang="zh-TW"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104</a:t>
            </a:r>
            <a:r>
              <a:rPr lang="zh-TW" altLang="en-US"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學年度應屆</a:t>
            </a:r>
            <a:r>
              <a:rPr lang="zh-TW" altLang="en-US" sz="1600" dirty="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畢業生</a:t>
            </a:r>
            <a:r>
              <a:rPr lang="zh-TW" altLang="en-US"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，未經</a:t>
            </a:r>
            <a:r>
              <a:rPr lang="zh-TW" altLang="en-US" sz="1600" dirty="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由就讀學校</a:t>
            </a:r>
            <a:r>
              <a:rPr lang="zh-TW" altLang="en-US"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辦 </a:t>
            </a:r>
            <a:endParaRPr lang="en-US" altLang="zh-TW"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endParaRPr>
          </a:p>
          <a:p>
            <a:pPr marL="0" indent="216000" algn="just" eaLnBrk="1" hangingPunct="1">
              <a:spcBef>
                <a:spcPts val="600"/>
              </a:spcBef>
              <a:buClr>
                <a:schemeClr val="tx1"/>
              </a:buClr>
              <a:buNone/>
              <a:defRPr/>
            </a:pPr>
            <a:r>
              <a:rPr lang="en-US" altLang="zh-TW"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      </a:t>
            </a:r>
            <a:r>
              <a:rPr lang="zh-TW" altLang="en-US"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理</a:t>
            </a:r>
            <a:r>
              <a:rPr lang="zh-TW" altLang="en-US" sz="1600" dirty="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免登記資格</a:t>
            </a:r>
            <a:r>
              <a:rPr lang="zh-TW" altLang="en-US"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審查之集體</a:t>
            </a:r>
            <a:r>
              <a:rPr lang="zh-TW" altLang="en-US" sz="1600" dirty="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報名</a:t>
            </a:r>
            <a:r>
              <a:rPr lang="en-US" altLang="zh-TW"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105</a:t>
            </a:r>
            <a:r>
              <a:rPr lang="zh-TW" altLang="en-US"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學年</a:t>
            </a:r>
            <a:r>
              <a:rPr lang="zh-TW" altLang="en-US" sz="1600" dirty="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度四技</a:t>
            </a:r>
            <a:r>
              <a:rPr lang="zh-TW" altLang="en-US"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二 專</a:t>
            </a:r>
            <a:r>
              <a:rPr lang="zh-TW" altLang="en-US" sz="1600" dirty="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統一入學測驗應屆</a:t>
            </a:r>
            <a:r>
              <a:rPr lang="zh-TW" altLang="en-US"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畢業生</a:t>
            </a:r>
            <a:r>
              <a:rPr lang="zh-TW" altLang="en-US" sz="1600" dirty="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 </a:t>
            </a:r>
            <a:endParaRPr lang="en-US" altLang="zh-TW"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endParaRPr>
          </a:p>
          <a:p>
            <a:pPr marL="0" indent="216000" algn="just" eaLnBrk="1" hangingPunct="1">
              <a:spcBef>
                <a:spcPts val="600"/>
              </a:spcBef>
              <a:buClr>
                <a:schemeClr val="tx1"/>
              </a:buClr>
              <a:buNone/>
              <a:defRPr/>
            </a:pPr>
            <a:r>
              <a:rPr lang="en-US" altLang="zh-TW"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(2)</a:t>
            </a:r>
            <a:r>
              <a:rPr lang="zh-TW" altLang="en-US" sz="1600" dirty="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未</a:t>
            </a:r>
            <a:r>
              <a:rPr lang="zh-TW" altLang="en-US"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通過</a:t>
            </a:r>
            <a:r>
              <a:rPr lang="zh-TW" altLang="en-US" sz="1600" dirty="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1600" dirty="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95</a:t>
            </a:r>
            <a:r>
              <a:rPr lang="zh-TW" altLang="en-US" sz="1600" dirty="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至</a:t>
            </a:r>
            <a:r>
              <a:rPr lang="en-US" altLang="zh-TW"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104</a:t>
            </a:r>
            <a:r>
              <a:rPr lang="zh-TW" altLang="en-US"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學年</a:t>
            </a:r>
            <a:r>
              <a:rPr lang="zh-TW" altLang="en-US" sz="1600" dirty="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度四技二專日間部聯合登記</a:t>
            </a:r>
            <a:r>
              <a:rPr lang="zh-TW" altLang="en-US"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分發入學</a:t>
            </a:r>
            <a:r>
              <a:rPr lang="zh-TW" altLang="en-US" sz="1600" dirty="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招生</a:t>
            </a:r>
            <a:r>
              <a:rPr lang="zh-TW" altLang="en-US"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登  記</a:t>
            </a:r>
            <a:r>
              <a:rPr lang="zh-TW" altLang="en-US" sz="1600" dirty="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資格審查」考生</a:t>
            </a:r>
            <a:r>
              <a:rPr lang="zh-TW" altLang="en-US"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endParaRPr>
          </a:p>
          <a:p>
            <a:pPr marL="0" indent="216000" algn="just" eaLnBrk="1" hangingPunct="1">
              <a:spcBef>
                <a:spcPts val="600"/>
              </a:spcBef>
              <a:buClr>
                <a:schemeClr val="tx1"/>
              </a:buClr>
              <a:buNone/>
              <a:defRPr/>
            </a:pPr>
            <a:r>
              <a:rPr lang="en-US" altLang="zh-TW"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(3)</a:t>
            </a:r>
            <a:r>
              <a:rPr lang="zh-TW" altLang="en-US" sz="1600" dirty="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未</a:t>
            </a:r>
            <a:r>
              <a:rPr lang="zh-TW" altLang="en-US"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通過</a:t>
            </a:r>
            <a:r>
              <a:rPr lang="zh-TW" altLang="en-US" sz="1600" dirty="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105</a:t>
            </a:r>
            <a:r>
              <a:rPr lang="zh-TW" altLang="en-US"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學年</a:t>
            </a:r>
            <a:r>
              <a:rPr lang="zh-TW" altLang="en-US" sz="1600" dirty="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度四技二專甄選入學招生資格</a:t>
            </a:r>
            <a:r>
              <a:rPr lang="zh-TW" altLang="en-US" sz="16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審查」考生。</a:t>
            </a:r>
            <a:endParaRPr lang="en-US" altLang="zh-TW" sz="1600" dirty="0">
              <a:solidFill>
                <a:srgbClr val="0000CC"/>
              </a:solidFill>
              <a:latin typeface="Times New Roman" panose="02020603050405020304" pitchFamily="18" charset="0"/>
              <a:ea typeface="標楷體" panose="03000509000000000000" pitchFamily="65" charset="-120"/>
              <a:cs typeface="Times New Roman" panose="02020603050405020304" pitchFamily="18" charset="0"/>
            </a:endParaRPr>
          </a:p>
          <a:p>
            <a:pPr marL="266700" indent="-266700" algn="just" eaLnBrk="1" hangingPunct="1">
              <a:spcBef>
                <a:spcPts val="600"/>
              </a:spcBef>
              <a:buClr>
                <a:schemeClr val="tx1"/>
              </a:buClr>
              <a:buFont typeface="+mj-lt"/>
              <a:buAutoNum type="arabicPeriod" startAt="5"/>
              <a:defRPr/>
            </a:pPr>
            <a:r>
              <a:rPr lang="zh-TW" altLang="en-US" sz="2400" b="1" dirty="0" smtClean="0">
                <a:latin typeface="Times New Roman" panose="02020603050405020304" pitchFamily="18" charset="0"/>
                <a:ea typeface="標楷體" panose="03000509000000000000" pitchFamily="65" charset="-120"/>
                <a:cs typeface="Times New Roman" panose="02020603050405020304" pitchFamily="18" charset="0"/>
              </a:rPr>
              <a:t>須參加身分審查之考生：</a:t>
            </a:r>
            <a:endParaRPr lang="en-US" altLang="zh-TW" sz="2400" b="1"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252000" algn="just" eaLnBrk="1" hangingPunct="1">
              <a:spcBef>
                <a:spcPts val="600"/>
              </a:spcBef>
              <a:buClr>
                <a:schemeClr val="tx1"/>
              </a:buClr>
              <a:buNone/>
              <a:defRPr/>
            </a:pPr>
            <a:r>
              <a:rPr lang="en-US" altLang="zh-TW" sz="2400" b="1"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b="1"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1</a:t>
            </a:r>
            <a:r>
              <a:rPr lang="en-US" altLang="zh-TW" sz="2400" b="1"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b="1"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具</a:t>
            </a:r>
            <a:r>
              <a:rPr lang="zh-TW" altLang="en-US" sz="2400" b="1"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特種身分</a:t>
            </a:r>
            <a:r>
              <a:rPr lang="zh-TW" altLang="en-US" sz="2400" b="1" dirty="0" smtClean="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考生：</a:t>
            </a:r>
            <a:endParaRPr lang="zh-TW" altLang="en-US" sz="2400" b="1"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endParaRPr>
          </a:p>
          <a:p>
            <a:pPr marL="0" indent="360000" algn="just" eaLnBrk="1" hangingPunct="1">
              <a:spcBef>
                <a:spcPts val="600"/>
              </a:spcBef>
              <a:buClr>
                <a:schemeClr val="tx1"/>
              </a:buClr>
              <a:buNone/>
              <a:defRPr/>
            </a:pP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包含</a:t>
            </a:r>
            <a:r>
              <a:rPr lang="zh-TW" altLang="en-US" sz="2400" b="1" dirty="0">
                <a:solidFill>
                  <a:srgbClr val="FF0000"/>
                </a:solidFill>
                <a:latin typeface="Times New Roman" panose="02020603050405020304" pitchFamily="18" charset="0"/>
                <a:ea typeface="標楷體" panose="03000509000000000000" pitchFamily="65" charset="-120"/>
                <a:cs typeface="Times New Roman" panose="02020603050405020304" pitchFamily="18" charset="0"/>
              </a:rPr>
              <a:t>原住民生</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、退伍軍人、僑生、蒙藏生</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、政府</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派外</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工作 </a:t>
            </a:r>
            <a:endPar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360000" algn="just" eaLnBrk="1" hangingPunct="1">
              <a:spcBef>
                <a:spcPts val="600"/>
              </a:spcBef>
              <a:buClr>
                <a:schemeClr val="tx1"/>
              </a:buClr>
              <a:buNone/>
              <a:defRPr/>
            </a:pP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人員子女</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、境外優秀</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科學技術人才子女等，須辦理特種身 </a:t>
            </a:r>
            <a:endPar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360000" algn="just" eaLnBrk="1" hangingPunct="1">
              <a:spcBef>
                <a:spcPts val="600"/>
              </a:spcBef>
              <a:buClr>
                <a:schemeClr val="tx1"/>
              </a:buClr>
              <a:buNone/>
              <a:defRPr/>
            </a:pP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分</a:t>
            </a: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資格</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審查。</a:t>
            </a:r>
          </a:p>
          <a:p>
            <a:pPr marL="0" indent="252000" algn="just" eaLnBrk="1" hangingPunct="1">
              <a:spcBef>
                <a:spcPts val="600"/>
              </a:spcBef>
              <a:buClr>
                <a:schemeClr val="tx1"/>
              </a:buClr>
              <a:buNone/>
              <a:defRPr/>
            </a:pPr>
            <a:r>
              <a:rPr lang="en-US" altLang="zh-TW" sz="1800" dirty="0" smtClean="0">
                <a:latin typeface="Times New Roman" panose="02020603050405020304" pitchFamily="18" charset="0"/>
                <a:ea typeface="標楷體" panose="03000509000000000000" pitchFamily="65" charset="-120"/>
                <a:cs typeface="Times New Roman" panose="02020603050405020304" pitchFamily="18" charset="0"/>
              </a:rPr>
              <a:t>(</a:t>
            </a:r>
            <a:r>
              <a:rPr lang="en-US" altLang="zh-TW" sz="1800" dirty="0">
                <a:latin typeface="Times New Roman" panose="02020603050405020304" pitchFamily="18" charset="0"/>
                <a:ea typeface="標楷體" panose="03000509000000000000" pitchFamily="65" charset="-120"/>
                <a:cs typeface="Times New Roman" panose="02020603050405020304" pitchFamily="18" charset="0"/>
              </a:rPr>
              <a:t>2</a:t>
            </a:r>
            <a:r>
              <a:rPr lang="en-US" altLang="zh-TW" sz="18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1800" dirty="0" smtClean="0">
                <a:latin typeface="Times New Roman" panose="02020603050405020304" pitchFamily="18" charset="0"/>
                <a:ea typeface="標楷體" panose="03000509000000000000" pitchFamily="65" charset="-120"/>
                <a:cs typeface="Times New Roman" panose="02020603050405020304" pitchFamily="18" charset="0"/>
              </a:rPr>
              <a:t>於「</a:t>
            </a:r>
            <a:r>
              <a:rPr lang="en-US" altLang="zh-TW" sz="1800" dirty="0" smtClean="0">
                <a:latin typeface="Times New Roman" panose="02020603050405020304" pitchFamily="18" charset="0"/>
                <a:ea typeface="標楷體" panose="03000509000000000000" pitchFamily="65" charset="-120"/>
                <a:cs typeface="Times New Roman" panose="02020603050405020304" pitchFamily="18" charset="0"/>
              </a:rPr>
              <a:t>105</a:t>
            </a:r>
            <a:r>
              <a:rPr lang="zh-TW" altLang="en-US" sz="1800" dirty="0" smtClean="0">
                <a:latin typeface="Times New Roman" panose="02020603050405020304" pitchFamily="18" charset="0"/>
                <a:ea typeface="標楷體" panose="03000509000000000000" pitchFamily="65" charset="-120"/>
                <a:cs typeface="Times New Roman" panose="02020603050405020304" pitchFamily="18" charset="0"/>
              </a:rPr>
              <a:t>學年度四技二專統一入學測驗」或「</a:t>
            </a:r>
            <a:r>
              <a:rPr lang="en-US" altLang="zh-TW" sz="1800" dirty="0" smtClean="0">
                <a:latin typeface="Times New Roman" panose="02020603050405020304" pitchFamily="18" charset="0"/>
                <a:ea typeface="標楷體" panose="03000509000000000000" pitchFamily="65" charset="-120"/>
                <a:cs typeface="Times New Roman" panose="02020603050405020304" pitchFamily="18" charset="0"/>
              </a:rPr>
              <a:t>105</a:t>
            </a:r>
            <a:r>
              <a:rPr lang="zh-TW" altLang="en-US" sz="1800" dirty="0" smtClean="0">
                <a:latin typeface="Times New Roman" panose="02020603050405020304" pitchFamily="18" charset="0"/>
                <a:ea typeface="標楷體" panose="03000509000000000000" pitchFamily="65" charset="-120"/>
                <a:cs typeface="Times New Roman" panose="02020603050405020304" pitchFamily="18" charset="0"/>
              </a:rPr>
              <a:t>學年度四</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技</a:t>
            </a:r>
            <a:r>
              <a:rPr lang="zh-TW" altLang="en-US" sz="1800" dirty="0" smtClean="0">
                <a:latin typeface="Times New Roman" panose="02020603050405020304" pitchFamily="18" charset="0"/>
                <a:ea typeface="標楷體" panose="03000509000000000000" pitchFamily="65" charset="-120"/>
                <a:cs typeface="Times New Roman" panose="02020603050405020304" pitchFamily="18" charset="0"/>
              </a:rPr>
              <a:t>二專</a:t>
            </a:r>
            <a:endParaRPr lang="en-US" altLang="zh-TW" sz="1800"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360000" algn="just" eaLnBrk="1" hangingPunct="1">
              <a:spcBef>
                <a:spcPts val="600"/>
              </a:spcBef>
              <a:buClr>
                <a:schemeClr val="tx1"/>
              </a:buClr>
              <a:buNone/>
              <a:defRPr/>
            </a:pP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 </a:t>
            </a:r>
            <a:r>
              <a:rPr lang="zh-TW" altLang="en-US" sz="1800" dirty="0" smtClean="0">
                <a:latin typeface="Times New Roman" panose="02020603050405020304" pitchFamily="18" charset="0"/>
                <a:ea typeface="標楷體" panose="03000509000000000000" pitchFamily="65" charset="-120"/>
                <a:cs typeface="Times New Roman" panose="02020603050405020304" pitchFamily="18" charset="0"/>
              </a:rPr>
              <a:t>  甄選</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入學招生」報名後，新通過之低收入戶</a:t>
            </a:r>
            <a:r>
              <a:rPr lang="zh-TW" altLang="en-US" sz="1800" dirty="0" smtClean="0">
                <a:latin typeface="Times New Roman" panose="02020603050405020304" pitchFamily="18" charset="0"/>
                <a:ea typeface="標楷體" panose="03000509000000000000" pitchFamily="65" charset="-120"/>
                <a:cs typeface="Times New Roman" panose="02020603050405020304" pitchFamily="18" charset="0"/>
              </a:rPr>
              <a:t>或中</a:t>
            </a:r>
            <a:r>
              <a:rPr lang="zh-TW" altLang="en-US" sz="1800" dirty="0">
                <a:latin typeface="Times New Roman" panose="02020603050405020304" pitchFamily="18" charset="0"/>
                <a:ea typeface="標楷體" panose="03000509000000000000" pitchFamily="65" charset="-120"/>
                <a:cs typeface="Times New Roman" panose="02020603050405020304" pitchFamily="18" charset="0"/>
              </a:rPr>
              <a:t>低收入</a:t>
            </a:r>
            <a:r>
              <a:rPr lang="zh-TW" altLang="en-US" sz="1800" dirty="0" smtClean="0">
                <a:latin typeface="Times New Roman" panose="02020603050405020304" pitchFamily="18" charset="0"/>
                <a:ea typeface="標楷體" panose="03000509000000000000" pitchFamily="65" charset="-120"/>
                <a:cs typeface="Times New Roman" panose="02020603050405020304" pitchFamily="18" charset="0"/>
              </a:rPr>
              <a:t>戶身分考生</a:t>
            </a:r>
            <a:r>
              <a:rPr lang="zh-TW" altLang="en-US" sz="2050" dirty="0" smtClean="0">
                <a:latin typeface="Times New Roman" panose="02020603050405020304" pitchFamily="18" charset="0"/>
                <a:ea typeface="標楷體" panose="03000509000000000000" pitchFamily="65" charset="-120"/>
                <a:cs typeface="Times New Roman" panose="02020603050405020304" pitchFamily="18" charset="0"/>
              </a:rPr>
              <a:t>。</a:t>
            </a:r>
            <a:endParaRPr lang="en-US" altLang="zh-TW" sz="2050"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0" algn="just" eaLnBrk="1" hangingPunct="1">
              <a:lnSpc>
                <a:spcPct val="90000"/>
              </a:lnSpc>
              <a:spcBef>
                <a:spcPts val="1200"/>
              </a:spcBef>
              <a:buClr>
                <a:schemeClr val="tx1"/>
              </a:buClr>
              <a:buNone/>
              <a:defRPr/>
            </a:pPr>
            <a:endParaRPr lang="en-US" altLang="zh-TW" sz="2400" dirty="0" smtClean="0">
              <a:latin typeface="標楷體" panose="03000509000000000000" pitchFamily="65" charset="-120"/>
              <a:ea typeface="標楷體" panose="03000509000000000000" pitchFamily="65" charset="-120"/>
            </a:endParaRPr>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7</a:t>
            </a:fld>
            <a:endParaRPr lang="en-US" altLang="zh-TW" dirty="0"/>
          </a:p>
        </p:txBody>
      </p:sp>
    </p:spTree>
    <p:extLst>
      <p:ext uri="{BB962C8B-B14F-4D97-AF65-F5344CB8AC3E}">
        <p14:creationId xmlns:p14="http://schemas.microsoft.com/office/powerpoint/2010/main" xmlns="" val="35238228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標題 1"/>
          <p:cNvSpPr>
            <a:spLocks noGrp="1"/>
          </p:cNvSpPr>
          <p:nvPr>
            <p:ph type="title"/>
          </p:nvPr>
        </p:nvSpPr>
        <p:spPr>
          <a:xfrm>
            <a:off x="395288" y="260350"/>
            <a:ext cx="7834312" cy="633413"/>
          </a:xfrm>
        </p:spPr>
        <p:txBody>
          <a:bodyPr/>
          <a:lstStyle/>
          <a:p>
            <a:r>
              <a:rPr lang="zh-TW" altLang="en-US" dirty="0">
                <a:latin typeface="標楷體" pitchFamily="65" charset="-120"/>
                <a:ea typeface="標楷體" pitchFamily="65" charset="-120"/>
              </a:rPr>
              <a:t>三</a:t>
            </a:r>
            <a:r>
              <a:rPr lang="zh-TW" altLang="en-US" dirty="0" smtClean="0">
                <a:latin typeface="標楷體" pitchFamily="65" charset="-120"/>
                <a:ea typeface="標楷體" pitchFamily="65" charset="-120"/>
              </a:rPr>
              <a:t>、招生作業說明</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一</a:t>
            </a:r>
            <a:r>
              <a:rPr lang="en-US" altLang="zh-TW" dirty="0" smtClean="0">
                <a:latin typeface="標楷體" pitchFamily="65" charset="-120"/>
                <a:ea typeface="標楷體" pitchFamily="65" charset="-120"/>
              </a:rPr>
              <a:t>)-</a:t>
            </a:r>
            <a:r>
              <a:rPr lang="zh-TW" altLang="en-US" b="1" dirty="0" smtClean="0">
                <a:solidFill>
                  <a:srgbClr val="FF0000"/>
                </a:solidFill>
                <a:latin typeface="標楷體" pitchFamily="65" charset="-120"/>
                <a:ea typeface="標楷體" pitchFamily="65" charset="-120"/>
                <a:cs typeface="Times New Roman" pitchFamily="18" charset="0"/>
              </a:rPr>
              <a:t>資格審查</a:t>
            </a:r>
            <a:r>
              <a:rPr lang="en-US" altLang="zh-TW" b="1" dirty="0" smtClean="0">
                <a:solidFill>
                  <a:srgbClr val="FF0000"/>
                </a:solidFill>
                <a:latin typeface="標楷體" pitchFamily="65" charset="-120"/>
                <a:ea typeface="標楷體" pitchFamily="65" charset="-120"/>
                <a:cs typeface="Times New Roman" pitchFamily="18" charset="0"/>
              </a:rPr>
              <a:t>(</a:t>
            </a:r>
            <a:r>
              <a:rPr lang="en-US" altLang="zh-TW" b="1" dirty="0" smtClean="0">
                <a:solidFill>
                  <a:srgbClr val="FF0000"/>
                </a:solidFill>
                <a:latin typeface="Times New Roman" panose="02020603050405020304" pitchFamily="18" charset="0"/>
                <a:ea typeface="標楷體" pitchFamily="65" charset="-120"/>
                <a:cs typeface="Times New Roman" panose="02020603050405020304" pitchFamily="18" charset="0"/>
              </a:rPr>
              <a:t>3/7</a:t>
            </a:r>
            <a:r>
              <a:rPr lang="en-US" altLang="zh-TW" b="1" dirty="0" smtClean="0">
                <a:solidFill>
                  <a:srgbClr val="FF0000"/>
                </a:solidFill>
                <a:latin typeface="標楷體" pitchFamily="65" charset="-120"/>
                <a:ea typeface="標楷體" pitchFamily="65" charset="-120"/>
                <a:cs typeface="Times New Roman" pitchFamily="18" charset="0"/>
              </a:rPr>
              <a:t>)</a:t>
            </a:r>
            <a:endParaRPr lang="zh-TW" altLang="en-US" b="1" dirty="0" smtClean="0">
              <a:solidFill>
                <a:srgbClr val="FF0000"/>
              </a:solidFill>
            </a:endParaRPr>
          </a:p>
        </p:txBody>
      </p:sp>
      <p:sp>
        <p:nvSpPr>
          <p:cNvPr id="8" name="內容版面配置區 2"/>
          <p:cNvSpPr>
            <a:spLocks noGrp="1"/>
          </p:cNvSpPr>
          <p:nvPr>
            <p:ph idx="1"/>
          </p:nvPr>
        </p:nvSpPr>
        <p:spPr>
          <a:xfrm>
            <a:off x="539552" y="1124744"/>
            <a:ext cx="7643866" cy="5040560"/>
          </a:xfrm>
        </p:spPr>
        <p:txBody>
          <a:bodyPr/>
          <a:lstStyle/>
          <a:p>
            <a:pPr marL="266400" indent="-266400" algn="just">
              <a:buFont typeface="+mj-lt"/>
              <a:buAutoNum type="arabicPeriod" startAt="6"/>
              <a:tabLst>
                <a:tab pos="85725" algn="l"/>
              </a:tabLst>
              <a:defRPr/>
            </a:pPr>
            <a:r>
              <a:rPr lang="zh-TW" altLang="zh-TW" sz="2400" dirty="0" smtClean="0">
                <a:latin typeface="Times New Roman" pitchFamily="18" charset="0"/>
                <a:ea typeface="標楷體" pitchFamily="65" charset="-120"/>
                <a:cs typeface="Times New Roman" panose="02020603050405020304" pitchFamily="18" charset="0"/>
              </a:rPr>
              <a:t>資格審查</a:t>
            </a:r>
            <a:r>
              <a:rPr lang="zh-TW" altLang="en-US" sz="2400" dirty="0" smtClean="0">
                <a:latin typeface="Times New Roman" pitchFamily="18" charset="0"/>
                <a:ea typeface="標楷體" pitchFamily="65" charset="-120"/>
                <a:cs typeface="Times New Roman" panose="02020603050405020304" pitchFamily="18" charset="0"/>
              </a:rPr>
              <a:t>須</a:t>
            </a:r>
            <a:r>
              <a:rPr lang="zh-TW" altLang="zh-TW" sz="2400" dirty="0" smtClean="0">
                <a:latin typeface="Times New Roman" pitchFamily="18" charset="0"/>
                <a:ea typeface="標楷體" pitchFamily="65" charset="-120"/>
                <a:cs typeface="Times New Roman" panose="02020603050405020304" pitchFamily="18" charset="0"/>
              </a:rPr>
              <a:t>繳交之黏貼單</a:t>
            </a:r>
            <a:endParaRPr lang="en-US" altLang="zh-TW" sz="2400" dirty="0" smtClean="0">
              <a:latin typeface="Times New Roman" pitchFamily="18" charset="0"/>
              <a:ea typeface="標楷體" pitchFamily="65" charset="-120"/>
              <a:cs typeface="Times New Roman" panose="02020603050405020304" pitchFamily="18" charset="0"/>
            </a:endParaRPr>
          </a:p>
          <a:p>
            <a:pPr marL="216000" algn="just">
              <a:spcBef>
                <a:spcPts val="0"/>
              </a:spcBef>
              <a:buFontTx/>
              <a:buNone/>
              <a:defRPr/>
            </a:pPr>
            <a:r>
              <a:rPr lang="en-US" altLang="zh-TW" sz="2400" dirty="0">
                <a:latin typeface="Times New Roman" pitchFamily="18" charset="0"/>
                <a:ea typeface="標楷體" pitchFamily="65" charset="-120"/>
              </a:rPr>
              <a:t> </a:t>
            </a:r>
            <a:r>
              <a:rPr lang="en-US" altLang="zh-TW" sz="2400" dirty="0" smtClean="0">
                <a:latin typeface="Times New Roman" pitchFamily="18" charset="0"/>
                <a:ea typeface="標楷體" pitchFamily="65" charset="-120"/>
              </a:rPr>
              <a:t>   (</a:t>
            </a:r>
            <a:r>
              <a:rPr lang="zh-TW" altLang="en-US" sz="2400" dirty="0">
                <a:latin typeface="Times New Roman" pitchFamily="18" charset="0"/>
                <a:ea typeface="標楷體" pitchFamily="65" charset="-120"/>
              </a:rPr>
              <a:t>列印由資格審查系統勾選所產生之黏貼</a:t>
            </a:r>
            <a:r>
              <a:rPr lang="zh-TW" altLang="en-US" sz="2400" dirty="0" smtClean="0">
                <a:latin typeface="Times New Roman" pitchFamily="18" charset="0"/>
                <a:ea typeface="標楷體" pitchFamily="65" charset="-120"/>
              </a:rPr>
              <a:t>單</a:t>
            </a:r>
            <a:r>
              <a:rPr lang="en-US" altLang="zh-TW" sz="2400" dirty="0" smtClean="0">
                <a:latin typeface="Times New Roman" pitchFamily="18" charset="0"/>
                <a:ea typeface="標楷體" pitchFamily="65" charset="-120"/>
              </a:rPr>
              <a:t>)</a:t>
            </a:r>
          </a:p>
          <a:p>
            <a:pPr marL="720000" algn="just">
              <a:buFontTx/>
              <a:buNone/>
              <a:defRPr/>
            </a:pPr>
            <a:r>
              <a:rPr lang="en-US" altLang="zh-TW" sz="1800" dirty="0" smtClean="0">
                <a:solidFill>
                  <a:srgbClr val="0000CC"/>
                </a:solidFill>
                <a:latin typeface="Times New Roman" pitchFamily="18" charset="0"/>
                <a:ea typeface="標楷體" pitchFamily="65" charset="-120"/>
              </a:rPr>
              <a:t>(1)</a:t>
            </a:r>
            <a:r>
              <a:rPr lang="zh-TW" altLang="zh-TW" sz="1800" dirty="0" smtClean="0">
                <a:latin typeface="Times New Roman" pitchFamily="18" charset="0"/>
                <a:ea typeface="標楷體" pitchFamily="65" charset="-120"/>
              </a:rPr>
              <a:t>畢業</a:t>
            </a:r>
            <a:r>
              <a:rPr lang="en-US" altLang="zh-TW" sz="1800" dirty="0" smtClean="0">
                <a:latin typeface="Times New Roman" pitchFamily="18" charset="0"/>
                <a:ea typeface="標楷體" pitchFamily="65" charset="-120"/>
              </a:rPr>
              <a:t>(</a:t>
            </a:r>
            <a:r>
              <a:rPr lang="zh-TW" altLang="en-US" sz="1800" dirty="0" smtClean="0">
                <a:latin typeface="Times New Roman" pitchFamily="18" charset="0"/>
                <a:ea typeface="標楷體" pitchFamily="65" charset="-120"/>
              </a:rPr>
              <a:t>或學位</a:t>
            </a:r>
            <a:r>
              <a:rPr lang="en-US" altLang="zh-TW" sz="1800" dirty="0" smtClean="0">
                <a:latin typeface="Times New Roman" pitchFamily="18" charset="0"/>
                <a:ea typeface="標楷體" pitchFamily="65" charset="-120"/>
              </a:rPr>
              <a:t>)</a:t>
            </a:r>
            <a:r>
              <a:rPr lang="zh-TW" altLang="zh-TW" sz="1800" dirty="0" smtClean="0">
                <a:latin typeface="Times New Roman" pitchFamily="18" charset="0"/>
                <a:ea typeface="標楷體" pitchFamily="65" charset="-120"/>
              </a:rPr>
              <a:t>證書</a:t>
            </a:r>
            <a:r>
              <a:rPr lang="zh-TW" altLang="en-US" sz="1800" dirty="0" smtClean="0">
                <a:latin typeface="Times New Roman" pitchFamily="18" charset="0"/>
                <a:ea typeface="標楷體" pitchFamily="65" charset="-120"/>
              </a:rPr>
              <a:t>或</a:t>
            </a:r>
            <a:r>
              <a:rPr lang="zh-TW" altLang="en-US" sz="1800" dirty="0">
                <a:latin typeface="Times New Roman" pitchFamily="18" charset="0"/>
                <a:ea typeface="標楷體" pitchFamily="65" charset="-120"/>
              </a:rPr>
              <a:t>同等學力</a:t>
            </a:r>
            <a:r>
              <a:rPr lang="zh-TW" altLang="en-US" sz="1800" dirty="0" smtClean="0">
                <a:latin typeface="Times New Roman" pitchFamily="18" charset="0"/>
                <a:ea typeface="標楷體" pitchFamily="65" charset="-120"/>
              </a:rPr>
              <a:t>證件</a:t>
            </a:r>
            <a:r>
              <a:rPr lang="zh-TW" altLang="zh-TW" sz="1800" dirty="0" smtClean="0">
                <a:latin typeface="Times New Roman" pitchFamily="18" charset="0"/>
                <a:ea typeface="標楷體" pitchFamily="65" charset="-120"/>
              </a:rPr>
              <a:t>影本黏貼單。</a:t>
            </a:r>
            <a:endParaRPr lang="en-US" altLang="zh-TW" sz="1800" dirty="0">
              <a:latin typeface="Times New Roman" pitchFamily="18" charset="0"/>
              <a:ea typeface="標楷體" pitchFamily="65" charset="-120"/>
            </a:endParaRPr>
          </a:p>
          <a:p>
            <a:pPr marL="720000" algn="just">
              <a:buFontTx/>
              <a:buNone/>
              <a:defRPr/>
            </a:pPr>
            <a:r>
              <a:rPr lang="en-US" altLang="zh-TW" sz="1800" dirty="0" smtClean="0">
                <a:solidFill>
                  <a:srgbClr val="0000CC"/>
                </a:solidFill>
                <a:latin typeface="Times New Roman" pitchFamily="18" charset="0"/>
                <a:ea typeface="標楷體" pitchFamily="65" charset="-120"/>
              </a:rPr>
              <a:t>(2)</a:t>
            </a:r>
            <a:r>
              <a:rPr lang="zh-TW" altLang="zh-TW" sz="1800" spc="-150" dirty="0" smtClean="0">
                <a:latin typeface="Times New Roman" pitchFamily="18" charset="0"/>
                <a:ea typeface="標楷體" pitchFamily="65" charset="-120"/>
              </a:rPr>
              <a:t>特種身分證件影本黏貼單</a:t>
            </a:r>
            <a:endParaRPr lang="en-US" altLang="zh-TW" sz="1800" spc="-150" dirty="0" smtClean="0">
              <a:latin typeface="Times New Roman" pitchFamily="18" charset="0"/>
              <a:ea typeface="標楷體" pitchFamily="65" charset="-120"/>
            </a:endParaRPr>
          </a:p>
          <a:p>
            <a:pPr marL="720000" algn="just">
              <a:buFontTx/>
              <a:buNone/>
              <a:defRPr/>
            </a:pPr>
            <a:r>
              <a:rPr lang="en-US" altLang="zh-TW" sz="1800" spc="-150" dirty="0" smtClean="0">
                <a:latin typeface="Times New Roman" pitchFamily="18" charset="0"/>
                <a:ea typeface="標楷體" pitchFamily="65" charset="-120"/>
              </a:rPr>
              <a:t>      </a:t>
            </a:r>
            <a:r>
              <a:rPr lang="en-US" altLang="zh-TW" sz="1800" dirty="0" smtClean="0">
                <a:latin typeface="Times New Roman" pitchFamily="18" charset="0"/>
                <a:ea typeface="標楷體" pitchFamily="65" charset="-120"/>
              </a:rPr>
              <a:t>(</a:t>
            </a:r>
            <a:r>
              <a:rPr lang="zh-TW" altLang="zh-TW" sz="1800" dirty="0" smtClean="0">
                <a:latin typeface="Times New Roman" pitchFamily="18" charset="0"/>
                <a:ea typeface="標楷體" pitchFamily="65" charset="-120"/>
              </a:rPr>
              <a:t>各種特種身分應繳交文件請參閱</a:t>
            </a:r>
            <a:r>
              <a:rPr lang="zh-TW" altLang="en-US" sz="1800" dirty="0" smtClean="0">
                <a:latin typeface="Times New Roman" pitchFamily="18" charset="0"/>
                <a:ea typeface="標楷體" pitchFamily="65" charset="-120"/>
              </a:rPr>
              <a:t>招生</a:t>
            </a:r>
            <a:r>
              <a:rPr lang="zh-TW" altLang="zh-TW" sz="1800" dirty="0" smtClean="0">
                <a:latin typeface="Times New Roman" pitchFamily="18" charset="0"/>
                <a:ea typeface="標楷體" pitchFamily="65" charset="-120"/>
              </a:rPr>
              <a:t>簡章第</a:t>
            </a:r>
            <a:r>
              <a:rPr lang="en-US" altLang="zh-TW" sz="1800" dirty="0" smtClean="0">
                <a:latin typeface="Times New Roman" pitchFamily="18" charset="0"/>
                <a:ea typeface="標楷體" pitchFamily="65" charset="-120"/>
              </a:rPr>
              <a:t>8-9</a:t>
            </a:r>
            <a:r>
              <a:rPr lang="zh-TW" altLang="zh-TW" sz="1800" dirty="0" smtClean="0">
                <a:latin typeface="Times New Roman" pitchFamily="18" charset="0"/>
                <a:ea typeface="標楷體" pitchFamily="65" charset="-120"/>
              </a:rPr>
              <a:t>頁之表一</a:t>
            </a:r>
            <a:r>
              <a:rPr lang="en-US" altLang="zh-TW" sz="1800" dirty="0" smtClean="0">
                <a:latin typeface="Times New Roman" pitchFamily="18" charset="0"/>
                <a:ea typeface="標楷體" pitchFamily="65" charset="-120"/>
              </a:rPr>
              <a:t>)</a:t>
            </a:r>
            <a:r>
              <a:rPr lang="zh-TW" altLang="zh-TW" sz="1800" dirty="0" smtClean="0">
                <a:latin typeface="Times New Roman" pitchFamily="18" charset="0"/>
                <a:ea typeface="標楷體" pitchFamily="65" charset="-120"/>
              </a:rPr>
              <a:t>。</a:t>
            </a:r>
            <a:endParaRPr lang="en-US" altLang="zh-TW" sz="1800" dirty="0" smtClean="0">
              <a:latin typeface="Times New Roman" pitchFamily="18" charset="0"/>
              <a:ea typeface="標楷體" pitchFamily="65" charset="-120"/>
            </a:endParaRPr>
          </a:p>
          <a:p>
            <a:pPr marL="720000" algn="just">
              <a:buFontTx/>
              <a:buNone/>
              <a:defRPr/>
            </a:pPr>
            <a:r>
              <a:rPr lang="en-US" altLang="zh-TW" sz="1800" dirty="0" smtClean="0">
                <a:solidFill>
                  <a:srgbClr val="0000CC"/>
                </a:solidFill>
                <a:latin typeface="Times New Roman" pitchFamily="18" charset="0"/>
                <a:ea typeface="標楷體" pitchFamily="65" charset="-120"/>
              </a:rPr>
              <a:t>(3)</a:t>
            </a:r>
            <a:r>
              <a:rPr lang="zh-TW" altLang="en-US" sz="1800" dirty="0" smtClean="0">
                <a:latin typeface="Times New Roman" pitchFamily="18" charset="0"/>
                <a:ea typeface="標楷體" pitchFamily="65" charset="-120"/>
              </a:rPr>
              <a:t>低</a:t>
            </a:r>
            <a:r>
              <a:rPr lang="zh-TW" altLang="en-US" sz="1800" dirty="0">
                <a:latin typeface="Times New Roman" pitchFamily="18" charset="0"/>
                <a:ea typeface="標楷體" pitchFamily="65" charset="-120"/>
              </a:rPr>
              <a:t>收入戶或中低收入戶證明文件黏貼單</a:t>
            </a:r>
            <a:r>
              <a:rPr lang="zh-TW" altLang="en-US" sz="1800" dirty="0" smtClean="0">
                <a:latin typeface="Times New Roman" pitchFamily="18" charset="0"/>
                <a:ea typeface="標楷體" pitchFamily="65" charset="-120"/>
              </a:rPr>
              <a:t>。</a:t>
            </a:r>
            <a:endParaRPr lang="en-US" altLang="zh-TW" sz="1800" dirty="0" smtClean="0">
              <a:latin typeface="Times New Roman" pitchFamily="18" charset="0"/>
              <a:ea typeface="標楷體" pitchFamily="65" charset="-120"/>
            </a:endParaRPr>
          </a:p>
          <a:p>
            <a:pPr marL="0" algn="just">
              <a:buFontTx/>
              <a:buNone/>
              <a:defRPr/>
            </a:pPr>
            <a:r>
              <a:rPr lang="zh-TW" altLang="en-US" sz="1800" b="1" dirty="0" smtClean="0">
                <a:latin typeface="Times New Roman" pitchFamily="18" charset="0"/>
                <a:ea typeface="標楷體" pitchFamily="65" charset="-120"/>
              </a:rPr>
              <a:t>註：</a:t>
            </a:r>
            <a:r>
              <a:rPr lang="zh-TW" altLang="en-US" sz="1800" b="1" u="sng" dirty="0" smtClean="0">
                <a:solidFill>
                  <a:srgbClr val="FF0000"/>
                </a:solidFill>
                <a:latin typeface="Times New Roman" pitchFamily="18" charset="0"/>
                <a:ea typeface="標楷體" pitchFamily="65" charset="-120"/>
              </a:rPr>
              <a:t>以</a:t>
            </a:r>
            <a:r>
              <a:rPr lang="zh-TW" altLang="en-US" sz="1800" b="1" u="sng" dirty="0">
                <a:solidFill>
                  <a:srgbClr val="FF0000"/>
                </a:solidFill>
                <a:latin typeface="Times New Roman" pitchFamily="18" charset="0"/>
                <a:ea typeface="標楷體" pitchFamily="65" charset="-120"/>
              </a:rPr>
              <a:t>原住民之特種生身分參加本招生者，僅須於資格審查期間至本</a:t>
            </a:r>
            <a:r>
              <a:rPr lang="zh-TW" altLang="en-US" sz="1800" b="1" u="sng" dirty="0" smtClean="0">
                <a:solidFill>
                  <a:srgbClr val="FF0000"/>
                </a:solidFill>
                <a:latin typeface="Times New Roman" pitchFamily="18" charset="0"/>
                <a:ea typeface="標楷體" pitchFamily="65" charset="-120"/>
              </a:rPr>
              <a:t>委員</a:t>
            </a:r>
            <a:endParaRPr lang="en-US" altLang="zh-TW" sz="1800" b="1" u="sng" dirty="0" smtClean="0">
              <a:solidFill>
                <a:srgbClr val="FF0000"/>
              </a:solidFill>
              <a:latin typeface="Times New Roman" pitchFamily="18" charset="0"/>
              <a:ea typeface="標楷體" pitchFamily="65" charset="-120"/>
            </a:endParaRPr>
          </a:p>
          <a:p>
            <a:pPr marL="0" indent="468000" algn="just">
              <a:buFontTx/>
              <a:buNone/>
              <a:defRPr/>
            </a:pPr>
            <a:r>
              <a:rPr lang="zh-TW" altLang="en-US" sz="1800" b="1" u="sng" dirty="0" smtClean="0">
                <a:solidFill>
                  <a:srgbClr val="FF0000"/>
                </a:solidFill>
                <a:latin typeface="Times New Roman" pitchFamily="18" charset="0"/>
                <a:ea typeface="標楷體" pitchFamily="65" charset="-120"/>
              </a:rPr>
              <a:t>會網站</a:t>
            </a:r>
            <a:r>
              <a:rPr lang="zh-TW" altLang="en-US" sz="1800" b="1" u="sng" dirty="0">
                <a:solidFill>
                  <a:srgbClr val="FF0000"/>
                </a:solidFill>
                <a:latin typeface="Times New Roman" pitchFamily="18" charset="0"/>
                <a:ea typeface="標楷體" pitchFamily="65" charset="-120"/>
              </a:rPr>
              <a:t>「資格審查系統」登錄原住民之身分與文化及語言能力合格</a:t>
            </a:r>
            <a:r>
              <a:rPr lang="zh-TW" altLang="en-US" sz="1800" b="1" u="sng" dirty="0" smtClean="0">
                <a:solidFill>
                  <a:srgbClr val="FF0000"/>
                </a:solidFill>
                <a:latin typeface="Times New Roman" pitchFamily="18" charset="0"/>
                <a:ea typeface="標楷體" pitchFamily="65" charset="-120"/>
              </a:rPr>
              <a:t>證</a:t>
            </a:r>
            <a:endParaRPr lang="en-US" altLang="zh-TW" sz="1800" b="1" u="sng" dirty="0" smtClean="0">
              <a:solidFill>
                <a:srgbClr val="FF0000"/>
              </a:solidFill>
              <a:latin typeface="Times New Roman" pitchFamily="18" charset="0"/>
              <a:ea typeface="標楷體" pitchFamily="65" charset="-120"/>
            </a:endParaRPr>
          </a:p>
          <a:p>
            <a:pPr marL="0" indent="468000" algn="just">
              <a:buFontTx/>
              <a:buNone/>
              <a:defRPr/>
            </a:pPr>
            <a:r>
              <a:rPr lang="zh-TW" altLang="en-US" sz="1800" b="1" u="sng" dirty="0" smtClean="0">
                <a:solidFill>
                  <a:srgbClr val="FF0000"/>
                </a:solidFill>
                <a:latin typeface="Times New Roman" pitchFamily="18" charset="0"/>
                <a:ea typeface="標楷體" pitchFamily="65" charset="-120"/>
              </a:rPr>
              <a:t>明等資料</a:t>
            </a:r>
            <a:r>
              <a:rPr lang="zh-TW" altLang="en-US" sz="1800" b="1" u="sng" dirty="0">
                <a:solidFill>
                  <a:srgbClr val="FF0000"/>
                </a:solidFill>
                <a:latin typeface="Times New Roman" pitchFamily="18" charset="0"/>
                <a:ea typeface="標楷體" pitchFamily="65" charset="-120"/>
              </a:rPr>
              <a:t>，無須繳寄「戶籍資料證明文件」與「文化及語言能力</a:t>
            </a:r>
            <a:r>
              <a:rPr lang="zh-TW" altLang="en-US" sz="1800" b="1" u="sng" dirty="0" smtClean="0">
                <a:solidFill>
                  <a:srgbClr val="FF0000"/>
                </a:solidFill>
                <a:latin typeface="Times New Roman" pitchFamily="18" charset="0"/>
                <a:ea typeface="標楷體" pitchFamily="65" charset="-120"/>
              </a:rPr>
              <a:t>合格</a:t>
            </a:r>
            <a:endParaRPr lang="en-US" altLang="zh-TW" sz="1800" b="1" u="sng" dirty="0" smtClean="0">
              <a:solidFill>
                <a:srgbClr val="FF0000"/>
              </a:solidFill>
              <a:latin typeface="Times New Roman" pitchFamily="18" charset="0"/>
              <a:ea typeface="標楷體" pitchFamily="65" charset="-120"/>
            </a:endParaRPr>
          </a:p>
          <a:p>
            <a:pPr marL="0" indent="468000" algn="just">
              <a:buFontTx/>
              <a:buNone/>
              <a:defRPr/>
            </a:pPr>
            <a:r>
              <a:rPr lang="zh-TW" altLang="en-US" sz="1800" b="1" u="sng" dirty="0" smtClean="0">
                <a:solidFill>
                  <a:srgbClr val="FF0000"/>
                </a:solidFill>
                <a:latin typeface="Times New Roman" pitchFamily="18" charset="0"/>
                <a:ea typeface="標楷體" pitchFamily="65" charset="-120"/>
              </a:rPr>
              <a:t>證明書</a:t>
            </a:r>
            <a:r>
              <a:rPr lang="zh-TW" altLang="en-US" sz="1800" b="1" u="sng" dirty="0">
                <a:solidFill>
                  <a:srgbClr val="FF0000"/>
                </a:solidFill>
                <a:latin typeface="Times New Roman" pitchFamily="18" charset="0"/>
                <a:ea typeface="標楷體" pitchFamily="65" charset="-120"/>
              </a:rPr>
              <a:t>」</a:t>
            </a:r>
            <a:r>
              <a:rPr lang="zh-TW" altLang="en-US" sz="1800" b="1" dirty="0">
                <a:latin typeface="Times New Roman" pitchFamily="18" charset="0"/>
                <a:ea typeface="標楷體" pitchFamily="65" charset="-120"/>
              </a:rPr>
              <a:t>，但須同意本委員會可透過「內政部電子查驗機制系統」</a:t>
            </a:r>
            <a:r>
              <a:rPr lang="zh-TW" altLang="en-US" sz="1800" b="1" dirty="0" smtClean="0">
                <a:latin typeface="Times New Roman" pitchFamily="18" charset="0"/>
                <a:ea typeface="標楷體" pitchFamily="65" charset="-120"/>
              </a:rPr>
              <a:t>及</a:t>
            </a:r>
            <a:endParaRPr lang="en-US" altLang="zh-TW" sz="1800" b="1" dirty="0" smtClean="0">
              <a:latin typeface="Times New Roman" pitchFamily="18" charset="0"/>
              <a:ea typeface="標楷體" pitchFamily="65" charset="-120"/>
            </a:endParaRPr>
          </a:p>
          <a:p>
            <a:pPr marL="0" indent="468000" algn="just">
              <a:buFontTx/>
              <a:buNone/>
              <a:defRPr/>
            </a:pPr>
            <a:r>
              <a:rPr lang="zh-TW" altLang="en-US" sz="1800" b="1" dirty="0" smtClean="0">
                <a:latin typeface="Times New Roman" pitchFamily="18" charset="0"/>
                <a:ea typeface="標楷體" pitchFamily="65" charset="-120"/>
              </a:rPr>
              <a:t>「行政院</a:t>
            </a:r>
            <a:r>
              <a:rPr lang="zh-TW" altLang="en-US" sz="1800" b="1" dirty="0">
                <a:latin typeface="Times New Roman" pitchFamily="18" charset="0"/>
                <a:ea typeface="標楷體" pitchFamily="65" charset="-120"/>
              </a:rPr>
              <a:t>原住民族委員會文化及語言能力證明資料庫平台」，取得</a:t>
            </a:r>
            <a:r>
              <a:rPr lang="zh-TW" altLang="en-US" sz="1800" b="1" dirty="0" smtClean="0">
                <a:latin typeface="Times New Roman" pitchFamily="18" charset="0"/>
                <a:ea typeface="標楷體" pitchFamily="65" charset="-120"/>
              </a:rPr>
              <a:t>考</a:t>
            </a:r>
            <a:endParaRPr lang="en-US" altLang="zh-TW" sz="1800" b="1" dirty="0" smtClean="0">
              <a:latin typeface="Times New Roman" pitchFamily="18" charset="0"/>
              <a:ea typeface="標楷體" pitchFamily="65" charset="-120"/>
            </a:endParaRPr>
          </a:p>
          <a:p>
            <a:pPr marL="0" indent="468000" algn="just">
              <a:buFontTx/>
              <a:buNone/>
              <a:defRPr/>
            </a:pPr>
            <a:r>
              <a:rPr lang="zh-TW" altLang="en-US" sz="1800" b="1" dirty="0" smtClean="0">
                <a:latin typeface="Times New Roman" pitchFamily="18" charset="0"/>
                <a:ea typeface="標楷體" pitchFamily="65" charset="-120"/>
              </a:rPr>
              <a:t>生</a:t>
            </a:r>
            <a:r>
              <a:rPr lang="zh-TW" altLang="en-US" sz="1800" b="1" dirty="0">
                <a:latin typeface="Times New Roman" pitchFamily="18" charset="0"/>
                <a:ea typeface="標楷體" pitchFamily="65" charset="-120"/>
              </a:rPr>
              <a:t>戶籍</a:t>
            </a:r>
            <a:r>
              <a:rPr lang="zh-TW" altLang="en-US" sz="1800" b="1" dirty="0" smtClean="0">
                <a:latin typeface="Times New Roman" pitchFamily="18" charset="0"/>
                <a:ea typeface="標楷體" pitchFamily="65" charset="-120"/>
              </a:rPr>
              <a:t>資料及</a:t>
            </a:r>
            <a:r>
              <a:rPr lang="zh-TW" altLang="en-US" sz="1800" b="1" dirty="0">
                <a:latin typeface="Times New Roman" pitchFamily="18" charset="0"/>
                <a:ea typeface="標楷體" pitchFamily="65" charset="-120"/>
              </a:rPr>
              <a:t>文化及語言能力合格證明，以作為辨識、審查之依據</a:t>
            </a:r>
            <a:r>
              <a:rPr lang="zh-TW" altLang="en-US" sz="1800" b="1" dirty="0" smtClean="0">
                <a:latin typeface="Times New Roman" pitchFamily="18" charset="0"/>
                <a:ea typeface="標楷體" pitchFamily="65" charset="-120"/>
              </a:rPr>
              <a:t>。</a:t>
            </a:r>
            <a:endParaRPr lang="en-US" altLang="zh-TW" sz="1800" b="1" dirty="0" smtClean="0">
              <a:latin typeface="Times New Roman" pitchFamily="18" charset="0"/>
              <a:ea typeface="標楷體" pitchFamily="65" charset="-120"/>
            </a:endParaRPr>
          </a:p>
          <a:p>
            <a:pPr marL="0" indent="468000" algn="just">
              <a:buFontTx/>
              <a:buNone/>
              <a:defRPr/>
            </a:pPr>
            <a:r>
              <a:rPr lang="zh-TW" altLang="en-US" sz="1800" b="1" dirty="0" smtClean="0">
                <a:latin typeface="Times New Roman" pitchFamily="18" charset="0"/>
                <a:ea typeface="標楷體" pitchFamily="65" charset="-120"/>
              </a:rPr>
              <a:t>本</a:t>
            </a:r>
            <a:r>
              <a:rPr lang="zh-TW" altLang="en-US" sz="1800" b="1" dirty="0">
                <a:latin typeface="Times New Roman" pitchFamily="18" charset="0"/>
                <a:ea typeface="標楷體" pitchFamily="65" charset="-120"/>
              </a:rPr>
              <a:t>委員會</a:t>
            </a:r>
            <a:r>
              <a:rPr lang="zh-TW" altLang="en-US" sz="1800" b="1" dirty="0" smtClean="0">
                <a:latin typeface="Times New Roman" pitchFamily="18" charset="0"/>
                <a:ea typeface="標楷體" pitchFamily="65" charset="-120"/>
              </a:rPr>
              <a:t>若</a:t>
            </a:r>
            <a:r>
              <a:rPr lang="zh-TW" altLang="en-US" sz="1800" b="1" dirty="0">
                <a:latin typeface="Times New Roman" pitchFamily="18" charset="0"/>
                <a:ea typeface="標楷體" pitchFamily="65" charset="-120"/>
              </a:rPr>
              <a:t> </a:t>
            </a:r>
            <a:r>
              <a:rPr lang="zh-TW" altLang="en-US" sz="1800" b="1" dirty="0" smtClean="0">
                <a:latin typeface="Times New Roman" pitchFamily="18" charset="0"/>
                <a:ea typeface="標楷體" pitchFamily="65" charset="-120"/>
              </a:rPr>
              <a:t>未能</a:t>
            </a:r>
            <a:r>
              <a:rPr lang="zh-TW" altLang="en-US" sz="1800" b="1" dirty="0">
                <a:latin typeface="Times New Roman" pitchFamily="18" charset="0"/>
                <a:ea typeface="標楷體" pitchFamily="65" charset="-120"/>
              </a:rPr>
              <a:t>連結電子查驗系統或原住民身分尚待查驗時，本</a:t>
            </a:r>
            <a:r>
              <a:rPr lang="zh-TW" altLang="en-US" sz="1800" b="1" dirty="0" smtClean="0">
                <a:latin typeface="Times New Roman" pitchFamily="18" charset="0"/>
                <a:ea typeface="標楷體" pitchFamily="65" charset="-120"/>
              </a:rPr>
              <a:t>委員</a:t>
            </a:r>
            <a:endParaRPr lang="en-US" altLang="zh-TW" sz="1800" b="1" dirty="0" smtClean="0">
              <a:latin typeface="Times New Roman" pitchFamily="18" charset="0"/>
              <a:ea typeface="標楷體" pitchFamily="65" charset="-120"/>
            </a:endParaRPr>
          </a:p>
          <a:p>
            <a:pPr marL="0" indent="468000" algn="just">
              <a:buFontTx/>
              <a:buNone/>
              <a:defRPr/>
            </a:pPr>
            <a:r>
              <a:rPr lang="zh-TW" altLang="en-US" sz="1800" b="1" dirty="0" smtClean="0">
                <a:latin typeface="Times New Roman" pitchFamily="18" charset="0"/>
                <a:ea typeface="標楷體" pitchFamily="65" charset="-120"/>
              </a:rPr>
              <a:t>會</a:t>
            </a:r>
            <a:r>
              <a:rPr lang="zh-TW" altLang="en-US" sz="1800" b="1" dirty="0">
                <a:latin typeface="Times New Roman" pitchFamily="18" charset="0"/>
                <a:ea typeface="標楷體" pitchFamily="65" charset="-120"/>
              </a:rPr>
              <a:t>得要求</a:t>
            </a:r>
            <a:r>
              <a:rPr lang="zh-TW" altLang="en-US" sz="1800" b="1" dirty="0" smtClean="0">
                <a:latin typeface="Times New Roman" pitchFamily="18" charset="0"/>
                <a:ea typeface="標楷體" pitchFamily="65" charset="-120"/>
              </a:rPr>
              <a:t>考生提供</a:t>
            </a:r>
            <a:r>
              <a:rPr lang="zh-TW" altLang="en-US" sz="1800" b="1" dirty="0">
                <a:latin typeface="Times New Roman" pitchFamily="18" charset="0"/>
                <a:ea typeface="標楷體" pitchFamily="65" charset="-120"/>
              </a:rPr>
              <a:t>全戶戶口名簿影本或三個月內申請之其他戶籍</a:t>
            </a:r>
            <a:r>
              <a:rPr lang="zh-TW" altLang="en-US" sz="1800" b="1" dirty="0" smtClean="0">
                <a:latin typeface="Times New Roman" pitchFamily="18" charset="0"/>
                <a:ea typeface="標楷體" pitchFamily="65" charset="-120"/>
              </a:rPr>
              <a:t>資料</a:t>
            </a:r>
            <a:endParaRPr lang="en-US" altLang="zh-TW" sz="1800" b="1" dirty="0" smtClean="0">
              <a:latin typeface="Times New Roman" pitchFamily="18" charset="0"/>
              <a:ea typeface="標楷體" pitchFamily="65" charset="-120"/>
            </a:endParaRPr>
          </a:p>
          <a:p>
            <a:pPr marL="0" indent="468000" algn="just">
              <a:buFontTx/>
              <a:buNone/>
              <a:defRPr/>
            </a:pPr>
            <a:r>
              <a:rPr lang="zh-TW" altLang="en-US" sz="1800" b="1" dirty="0" smtClean="0">
                <a:latin typeface="Times New Roman" pitchFamily="18" charset="0"/>
                <a:ea typeface="標楷體" pitchFamily="65" charset="-120"/>
              </a:rPr>
              <a:t>證明</a:t>
            </a:r>
            <a:r>
              <a:rPr lang="zh-TW" altLang="en-US" sz="1800" b="1" dirty="0">
                <a:latin typeface="Times New Roman" pitchFamily="18" charset="0"/>
                <a:ea typeface="標楷體" pitchFamily="65" charset="-120"/>
              </a:rPr>
              <a:t>文件，</a:t>
            </a:r>
            <a:r>
              <a:rPr lang="zh-TW" altLang="en-US" sz="1800" b="1" dirty="0" smtClean="0">
                <a:latin typeface="Times New Roman" pitchFamily="18" charset="0"/>
                <a:ea typeface="標楷體" pitchFamily="65" charset="-120"/>
              </a:rPr>
              <a:t>作為審查</a:t>
            </a:r>
            <a:r>
              <a:rPr lang="zh-TW" altLang="en-US" sz="1800" b="1" dirty="0">
                <a:latin typeface="Times New Roman" pitchFamily="18" charset="0"/>
                <a:ea typeface="標楷體" pitchFamily="65" charset="-120"/>
              </a:rPr>
              <a:t>依據。</a:t>
            </a:r>
            <a:endParaRPr lang="zh-TW" altLang="zh-TW" sz="1800" b="1" dirty="0" smtClean="0">
              <a:latin typeface="Times New Roman" pitchFamily="18" charset="0"/>
              <a:ea typeface="標楷體" pitchFamily="65" charset="-120"/>
            </a:endParaRPr>
          </a:p>
          <a:p>
            <a:pPr marL="266700" indent="-266700" algn="just" eaLnBrk="1" hangingPunct="1">
              <a:lnSpc>
                <a:spcPct val="90000"/>
              </a:lnSpc>
              <a:spcBef>
                <a:spcPts val="1200"/>
              </a:spcBef>
              <a:buClr>
                <a:schemeClr val="tx1"/>
              </a:buClr>
              <a:buFontTx/>
              <a:buNone/>
              <a:defRPr/>
            </a:pPr>
            <a:endParaRPr lang="en-US" altLang="zh-TW" sz="2400" dirty="0" smtClean="0">
              <a:latin typeface="Times New Roman" pitchFamily="18" charset="0"/>
              <a:ea typeface="標楷體" pitchFamily="65" charset="-120"/>
            </a:endParaRPr>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8</a:t>
            </a:fld>
            <a:endParaRPr lang="en-US" altLang="zh-TW"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標題 1"/>
          <p:cNvSpPr>
            <a:spLocks noGrp="1"/>
          </p:cNvSpPr>
          <p:nvPr>
            <p:ph type="title"/>
          </p:nvPr>
        </p:nvSpPr>
        <p:spPr>
          <a:xfrm>
            <a:off x="468313" y="260350"/>
            <a:ext cx="7761287" cy="633413"/>
          </a:xfrm>
        </p:spPr>
        <p:txBody>
          <a:bodyPr/>
          <a:lstStyle/>
          <a:p>
            <a:r>
              <a:rPr lang="zh-TW" altLang="en-US" dirty="0" smtClean="0">
                <a:latin typeface="標楷體" pitchFamily="65" charset="-120"/>
                <a:ea typeface="標楷體" pitchFamily="65" charset="-120"/>
              </a:rPr>
              <a:t>三、招生作業說明</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一</a:t>
            </a:r>
            <a:r>
              <a:rPr lang="en-US" altLang="zh-TW" dirty="0" smtClean="0">
                <a:latin typeface="標楷體" pitchFamily="65" charset="-120"/>
                <a:ea typeface="標楷體" pitchFamily="65" charset="-120"/>
              </a:rPr>
              <a:t>)-</a:t>
            </a:r>
            <a:r>
              <a:rPr lang="zh-TW" altLang="en-US" b="1" dirty="0" smtClean="0">
                <a:solidFill>
                  <a:srgbClr val="FF0000"/>
                </a:solidFill>
                <a:latin typeface="標楷體" pitchFamily="65" charset="-120"/>
                <a:ea typeface="標楷體" pitchFamily="65" charset="-120"/>
                <a:cs typeface="Times New Roman" pitchFamily="18" charset="0"/>
              </a:rPr>
              <a:t>資格審查</a:t>
            </a:r>
            <a:r>
              <a:rPr lang="en-US" altLang="zh-TW" b="1" dirty="0" smtClean="0">
                <a:solidFill>
                  <a:srgbClr val="FF0000"/>
                </a:solidFill>
                <a:latin typeface="標楷體" pitchFamily="65" charset="-120"/>
                <a:ea typeface="標楷體" pitchFamily="65" charset="-120"/>
                <a:cs typeface="Times New Roman" pitchFamily="18" charset="0"/>
              </a:rPr>
              <a:t>(</a:t>
            </a:r>
            <a:r>
              <a:rPr lang="en-US" altLang="zh-TW" b="1" dirty="0" smtClean="0">
                <a:solidFill>
                  <a:srgbClr val="FF0000"/>
                </a:solidFill>
                <a:latin typeface="Times New Roman" panose="02020603050405020304" pitchFamily="18" charset="0"/>
                <a:ea typeface="標楷體" pitchFamily="65" charset="-120"/>
                <a:cs typeface="Times New Roman" panose="02020603050405020304" pitchFamily="18" charset="0"/>
              </a:rPr>
              <a:t>4/7</a:t>
            </a:r>
            <a:r>
              <a:rPr lang="en-US" altLang="zh-TW" b="1" dirty="0" smtClean="0">
                <a:solidFill>
                  <a:srgbClr val="FF0000"/>
                </a:solidFill>
                <a:latin typeface="標楷體" pitchFamily="65" charset="-120"/>
                <a:ea typeface="標楷體" pitchFamily="65" charset="-120"/>
                <a:cs typeface="Times New Roman" pitchFamily="18" charset="0"/>
              </a:rPr>
              <a:t>)</a:t>
            </a:r>
            <a:endParaRPr lang="zh-TW" altLang="en-US" b="1" dirty="0" smtClean="0">
              <a:solidFill>
                <a:srgbClr val="FF0000"/>
              </a:solidFill>
            </a:endParaRPr>
          </a:p>
        </p:txBody>
      </p:sp>
      <p:sp>
        <p:nvSpPr>
          <p:cNvPr id="5" name="內容版面配置區 2"/>
          <p:cNvSpPr>
            <a:spLocks noGrp="1"/>
          </p:cNvSpPr>
          <p:nvPr>
            <p:ph idx="1"/>
          </p:nvPr>
        </p:nvSpPr>
        <p:spPr>
          <a:xfrm>
            <a:off x="323528" y="1196752"/>
            <a:ext cx="8136904" cy="4951452"/>
          </a:xfrm>
        </p:spPr>
        <p:txBody>
          <a:bodyPr/>
          <a:lstStyle/>
          <a:p>
            <a:pPr marL="266700" indent="-266700">
              <a:buFont typeface="+mj-lt"/>
              <a:buAutoNum type="arabicPeriod" startAt="7"/>
              <a:defRPr/>
            </a:pPr>
            <a:r>
              <a:rPr lang="zh-TW" altLang="zh-TW" sz="2400" dirty="0" smtClean="0">
                <a:solidFill>
                  <a:srgbClr val="FF0000"/>
                </a:solidFill>
                <a:latin typeface="Times New Roman" pitchFamily="18" charset="0"/>
                <a:ea typeface="標楷體" pitchFamily="65" charset="-120"/>
                <a:cs typeface="Times New Roman" panose="02020603050405020304" pitchFamily="18" charset="0"/>
              </a:rPr>
              <a:t>考生</a:t>
            </a:r>
            <a:r>
              <a:rPr lang="zh-TW" altLang="zh-TW" sz="2400" dirty="0">
                <a:solidFill>
                  <a:srgbClr val="FF0000"/>
                </a:solidFill>
                <a:latin typeface="Times New Roman" pitchFamily="18" charset="0"/>
                <a:ea typeface="標楷體" pitchFamily="65" charset="-120"/>
                <a:cs typeface="Times New Roman" panose="02020603050405020304" pitchFamily="18" charset="0"/>
              </a:rPr>
              <a:t>若同時具</a:t>
            </a:r>
            <a:r>
              <a:rPr lang="zh-TW" altLang="en-US" sz="2400" dirty="0">
                <a:solidFill>
                  <a:srgbClr val="FF0000"/>
                </a:solidFill>
                <a:latin typeface="Times New Roman" pitchFamily="18" charset="0"/>
                <a:ea typeface="標楷體" pitchFamily="65" charset="-120"/>
                <a:cs typeface="Times New Roman" panose="02020603050405020304" pitchFamily="18" charset="0"/>
              </a:rPr>
              <a:t>有</a:t>
            </a:r>
            <a:r>
              <a:rPr lang="zh-TW" altLang="zh-TW" sz="2400" dirty="0">
                <a:solidFill>
                  <a:srgbClr val="FF0000"/>
                </a:solidFill>
                <a:latin typeface="Times New Roman" pitchFamily="18" charset="0"/>
                <a:ea typeface="標楷體" pitchFamily="65" charset="-120"/>
                <a:cs typeface="Times New Roman" panose="02020603050405020304" pitchFamily="18" charset="0"/>
              </a:rPr>
              <a:t>兩種以上特種生身分時</a:t>
            </a:r>
            <a:r>
              <a:rPr lang="zh-TW" altLang="en-US" sz="2400" dirty="0">
                <a:solidFill>
                  <a:srgbClr val="FF0000"/>
                </a:solidFill>
                <a:latin typeface="Times New Roman" pitchFamily="18" charset="0"/>
                <a:ea typeface="標楷體" pitchFamily="65" charset="-120"/>
                <a:cs typeface="Times New Roman" panose="02020603050405020304" pitchFamily="18" charset="0"/>
              </a:rPr>
              <a:t>，</a:t>
            </a:r>
            <a:r>
              <a:rPr lang="zh-TW" altLang="zh-TW" sz="2400" dirty="0">
                <a:solidFill>
                  <a:srgbClr val="FF0000"/>
                </a:solidFill>
                <a:latin typeface="Times New Roman" pitchFamily="18" charset="0"/>
                <a:ea typeface="標楷體" pitchFamily="65" charset="-120"/>
                <a:cs typeface="Times New Roman" panose="02020603050405020304" pitchFamily="18" charset="0"/>
              </a:rPr>
              <a:t>僅能選擇一種特種身分參加</a:t>
            </a:r>
            <a:r>
              <a:rPr lang="zh-TW" altLang="en-US" sz="2400" dirty="0">
                <a:solidFill>
                  <a:srgbClr val="FF0000"/>
                </a:solidFill>
                <a:latin typeface="Times New Roman" pitchFamily="18" charset="0"/>
                <a:ea typeface="標楷體" pitchFamily="65" charset="-120"/>
                <a:cs typeface="Times New Roman" panose="02020603050405020304" pitchFamily="18" charset="0"/>
              </a:rPr>
              <a:t>本招生。</a:t>
            </a:r>
            <a:endParaRPr lang="en-US" altLang="zh-TW" sz="2400" dirty="0">
              <a:solidFill>
                <a:srgbClr val="FF0000"/>
              </a:solidFill>
              <a:latin typeface="Times New Roman" pitchFamily="18" charset="0"/>
              <a:ea typeface="標楷體" pitchFamily="65" charset="-120"/>
              <a:cs typeface="Times New Roman" panose="02020603050405020304" pitchFamily="18" charset="0"/>
            </a:endParaRPr>
          </a:p>
          <a:p>
            <a:pPr marL="266700" indent="-266700">
              <a:buFont typeface="+mj-lt"/>
              <a:buAutoNum type="arabicPeriod" startAt="7"/>
              <a:defRPr/>
            </a:pPr>
            <a:r>
              <a:rPr lang="zh-TW" altLang="en-US" sz="2400" dirty="0">
                <a:latin typeface="Times New Roman" pitchFamily="18" charset="0"/>
                <a:ea typeface="標楷體" pitchFamily="65" charset="-120"/>
                <a:cs typeface="Times New Roman" panose="02020603050405020304" pitchFamily="18" charset="0"/>
              </a:rPr>
              <a:t>考生應於</a:t>
            </a:r>
            <a:r>
              <a:rPr lang="en-US" altLang="zh-TW" sz="2400" dirty="0" smtClean="0">
                <a:latin typeface="Times New Roman" pitchFamily="18" charset="0"/>
                <a:ea typeface="標楷體" pitchFamily="65" charset="-120"/>
                <a:cs typeface="Times New Roman" panose="02020603050405020304" pitchFamily="18" charset="0"/>
              </a:rPr>
              <a:t>105.6.29</a:t>
            </a:r>
            <a:r>
              <a:rPr lang="en-US" altLang="zh-TW" sz="2400" dirty="0">
                <a:latin typeface="Times New Roman" pitchFamily="18" charset="0"/>
                <a:ea typeface="標楷體" pitchFamily="65" charset="-120"/>
                <a:cs typeface="Times New Roman" panose="02020603050405020304" pitchFamily="18" charset="0"/>
              </a:rPr>
              <a:t>(</a:t>
            </a:r>
            <a:r>
              <a:rPr lang="zh-TW" altLang="en-US" sz="2400" dirty="0" smtClean="0">
                <a:latin typeface="Times New Roman" pitchFamily="18" charset="0"/>
                <a:ea typeface="標楷體" pitchFamily="65" charset="-120"/>
                <a:cs typeface="Times New Roman" panose="02020603050405020304" pitchFamily="18" charset="0"/>
              </a:rPr>
              <a:t>三</a:t>
            </a:r>
            <a:r>
              <a:rPr lang="en-US" altLang="zh-TW" sz="2400" dirty="0">
                <a:latin typeface="Times New Roman" pitchFamily="18" charset="0"/>
                <a:ea typeface="標楷體" pitchFamily="65" charset="-120"/>
                <a:cs typeface="Times New Roman" panose="02020603050405020304" pitchFamily="18" charset="0"/>
              </a:rPr>
              <a:t>)</a:t>
            </a:r>
            <a:r>
              <a:rPr lang="en-US" altLang="zh-TW" sz="2400" dirty="0" smtClean="0">
                <a:latin typeface="Times New Roman" pitchFamily="18" charset="0"/>
                <a:ea typeface="標楷體" pitchFamily="65" charset="-120"/>
                <a:cs typeface="Times New Roman" panose="02020603050405020304" pitchFamily="18" charset="0"/>
              </a:rPr>
              <a:t>10</a:t>
            </a:r>
            <a:r>
              <a:rPr lang="zh-TW" altLang="en-US" sz="2400" dirty="0" smtClean="0">
                <a:latin typeface="Times New Roman" pitchFamily="18" charset="0"/>
                <a:ea typeface="標楷體" pitchFamily="65" charset="-120"/>
                <a:cs typeface="Times New Roman" panose="02020603050405020304" pitchFamily="18" charset="0"/>
              </a:rPr>
              <a:t>：</a:t>
            </a:r>
            <a:r>
              <a:rPr lang="en-US" altLang="zh-TW" sz="2400" dirty="0" smtClean="0">
                <a:latin typeface="Times New Roman" pitchFamily="18" charset="0"/>
                <a:ea typeface="標楷體" pitchFamily="65" charset="-120"/>
                <a:cs typeface="Times New Roman" panose="02020603050405020304" pitchFamily="18" charset="0"/>
              </a:rPr>
              <a:t>00</a:t>
            </a:r>
            <a:r>
              <a:rPr lang="zh-TW" altLang="en-US" sz="2400" dirty="0">
                <a:latin typeface="Times New Roman" pitchFamily="18" charset="0"/>
                <a:ea typeface="標楷體" pitchFamily="65" charset="-120"/>
                <a:cs typeface="Times New Roman" panose="02020603050405020304" pitchFamily="18" charset="0"/>
              </a:rPr>
              <a:t>起至本委員會網站，查詢登記資格、特種生身分之優待加分比例，及低收入戶登記費免繳或中低收入戶登記費</a:t>
            </a:r>
            <a:r>
              <a:rPr lang="zh-TW" altLang="en-US" sz="2400" dirty="0" smtClean="0">
                <a:latin typeface="Times New Roman" pitchFamily="18" charset="0"/>
                <a:ea typeface="標楷體" pitchFamily="65" charset="-120"/>
                <a:cs typeface="Times New Roman" panose="02020603050405020304" pitchFamily="18" charset="0"/>
              </a:rPr>
              <a:t>減免</a:t>
            </a:r>
            <a:r>
              <a:rPr lang="en-US" altLang="zh-TW" sz="2400" dirty="0" smtClean="0">
                <a:latin typeface="Times New Roman" pitchFamily="18" charset="0"/>
                <a:ea typeface="標楷體" pitchFamily="65" charset="-120"/>
                <a:cs typeface="Times New Roman" panose="02020603050405020304" pitchFamily="18" charset="0"/>
              </a:rPr>
              <a:t>60</a:t>
            </a:r>
            <a:r>
              <a:rPr lang="zh-TW" altLang="en-US" sz="2400" dirty="0">
                <a:latin typeface="Times New Roman" pitchFamily="18" charset="0"/>
                <a:ea typeface="標楷體" pitchFamily="65" charset="-120"/>
                <a:cs typeface="Times New Roman" panose="02020603050405020304" pitchFamily="18" charset="0"/>
              </a:rPr>
              <a:t>％審查結果，本委員會不另寄發</a:t>
            </a:r>
            <a:r>
              <a:rPr lang="zh-TW" altLang="en-US" sz="2400" dirty="0" smtClean="0">
                <a:latin typeface="Times New Roman" pitchFamily="18" charset="0"/>
                <a:ea typeface="標楷體" pitchFamily="65" charset="-120"/>
                <a:cs typeface="Times New Roman" panose="02020603050405020304" pitchFamily="18" charset="0"/>
              </a:rPr>
              <a:t>通知。考生</a:t>
            </a:r>
            <a:r>
              <a:rPr lang="zh-TW" altLang="en-US" sz="2400" dirty="0">
                <a:latin typeface="Times New Roman" pitchFamily="18" charset="0"/>
                <a:ea typeface="標楷體" pitchFamily="65" charset="-120"/>
                <a:cs typeface="Times New Roman" panose="02020603050405020304" pitchFamily="18" charset="0"/>
              </a:rPr>
              <a:t>未上網查詢而致參加本招生之相關權益受損時，概由考生自行負責</a:t>
            </a:r>
            <a:r>
              <a:rPr lang="zh-TW" altLang="en-US" sz="2400" dirty="0" smtClean="0">
                <a:latin typeface="Times New Roman" pitchFamily="18" charset="0"/>
                <a:ea typeface="標楷體" pitchFamily="65" charset="-120"/>
                <a:cs typeface="Times New Roman" panose="02020603050405020304" pitchFamily="18" charset="0"/>
              </a:rPr>
              <a:t>。</a:t>
            </a:r>
            <a:endParaRPr lang="en-US" altLang="zh-TW" sz="2400" dirty="0">
              <a:latin typeface="Times New Roman" pitchFamily="18" charset="0"/>
              <a:ea typeface="標楷體" pitchFamily="65" charset="-120"/>
              <a:cs typeface="Times New Roman" panose="02020603050405020304" pitchFamily="18" charset="0"/>
            </a:endParaRPr>
          </a:p>
          <a:p>
            <a:pPr marL="266700" indent="-266700">
              <a:buFont typeface="+mj-lt"/>
              <a:buAutoNum type="arabicPeriod" startAt="7"/>
              <a:defRPr/>
            </a:pPr>
            <a:r>
              <a:rPr lang="zh-TW" altLang="en-US" sz="2400" kern="1200" dirty="0" smtClean="0">
                <a:latin typeface="Times New Roman" pitchFamily="18" charset="0"/>
                <a:ea typeface="標楷體" pitchFamily="65" charset="-120"/>
                <a:cs typeface="Times New Roman" panose="02020603050405020304" pitchFamily="18" charset="0"/>
              </a:rPr>
              <a:t>考生對資格審查結果如有疑義，可於</a:t>
            </a:r>
            <a:r>
              <a:rPr lang="en-US" altLang="zh-TW" sz="2400" kern="1200" dirty="0" smtClean="0">
                <a:solidFill>
                  <a:srgbClr val="0000CC"/>
                </a:solidFill>
                <a:latin typeface="Times New Roman" pitchFamily="18" charset="0"/>
                <a:ea typeface="標楷體" pitchFamily="65" charset="-120"/>
                <a:cs typeface="Times New Roman" panose="02020603050405020304" pitchFamily="18" charset="0"/>
              </a:rPr>
              <a:t>105.6.29(</a:t>
            </a:r>
            <a:r>
              <a:rPr lang="zh-TW" altLang="en-US" sz="2400" kern="1200" dirty="0" smtClean="0">
                <a:solidFill>
                  <a:srgbClr val="0000CC"/>
                </a:solidFill>
                <a:latin typeface="Times New Roman" pitchFamily="18" charset="0"/>
                <a:ea typeface="標楷體" pitchFamily="65" charset="-120"/>
                <a:cs typeface="Times New Roman" panose="02020603050405020304" pitchFamily="18" charset="0"/>
              </a:rPr>
              <a:t>三</a:t>
            </a:r>
            <a:r>
              <a:rPr lang="en-US" altLang="zh-TW" sz="2400" kern="1200" dirty="0" smtClean="0">
                <a:solidFill>
                  <a:srgbClr val="0000CC"/>
                </a:solidFill>
                <a:latin typeface="Times New Roman" pitchFamily="18" charset="0"/>
                <a:ea typeface="標楷體" pitchFamily="65" charset="-120"/>
                <a:cs typeface="Times New Roman" panose="02020603050405020304" pitchFamily="18" charset="0"/>
              </a:rPr>
              <a:t>)~105.7.1</a:t>
            </a:r>
            <a:endParaRPr lang="en-US" altLang="zh-TW" sz="2400" dirty="0">
              <a:solidFill>
                <a:srgbClr val="0000CC"/>
              </a:solidFill>
              <a:latin typeface="Times New Roman" pitchFamily="18" charset="0"/>
              <a:ea typeface="標楷體" pitchFamily="65" charset="-120"/>
              <a:cs typeface="Times New Roman" panose="02020603050405020304" pitchFamily="18" charset="0"/>
            </a:endParaRPr>
          </a:p>
          <a:p>
            <a:pPr marL="0" indent="144000" algn="just">
              <a:buNone/>
              <a:defRPr/>
            </a:pPr>
            <a:r>
              <a:rPr lang="zh-TW" altLang="en-US" sz="24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  </a:t>
            </a:r>
            <a:r>
              <a:rPr lang="en-US" altLang="zh-TW" sz="24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五</a:t>
            </a:r>
            <a:r>
              <a:rPr lang="en-US" altLang="zh-TW" sz="24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)17</a:t>
            </a:r>
            <a:r>
              <a:rPr lang="zh-TW" altLang="en-US" sz="24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a:t>
            </a:r>
            <a:r>
              <a:rPr lang="en-US" altLang="zh-TW" sz="2400" dirty="0" smtClean="0">
                <a:solidFill>
                  <a:srgbClr val="0000CC"/>
                </a:solidFill>
                <a:latin typeface="Times New Roman" panose="02020603050405020304" pitchFamily="18" charset="0"/>
                <a:ea typeface="標楷體" panose="03000509000000000000" pitchFamily="65" charset="-120"/>
                <a:cs typeface="Times New Roman" panose="02020603050405020304" pitchFamily="18" charset="0"/>
              </a:rPr>
              <a:t>00</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，填寫「資格審查結果複查申請表」</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如招生簡</a:t>
            </a:r>
            <a:endPar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endParaRPr>
          </a:p>
          <a:p>
            <a:pPr marL="0" indent="144000" algn="just">
              <a:buNone/>
              <a:defRPr/>
            </a:pPr>
            <a:r>
              <a:rPr lang="zh-TW" altLang="en-US" sz="2400" dirty="0">
                <a:latin typeface="Times New Roman" panose="02020603050405020304" pitchFamily="18" charset="0"/>
                <a:ea typeface="標楷體" panose="03000509000000000000" pitchFamily="65" charset="-120"/>
                <a:cs typeface="Times New Roman" panose="02020603050405020304" pitchFamily="18" charset="0"/>
              </a:rPr>
              <a:t> </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 章附表一</a:t>
            </a:r>
            <a:r>
              <a:rPr lang="en-US" altLang="zh-TW" sz="2400" dirty="0" smtClean="0">
                <a:latin typeface="Times New Roman" panose="02020603050405020304" pitchFamily="18" charset="0"/>
                <a:ea typeface="標楷體" panose="03000509000000000000" pitchFamily="65" charset="-120"/>
                <a:cs typeface="Times New Roman" panose="02020603050405020304" pitchFamily="18" charset="0"/>
              </a:rPr>
              <a:t>)</a:t>
            </a:r>
            <a:r>
              <a:rPr lang="zh-TW" altLang="en-US" sz="2400" dirty="0" smtClean="0">
                <a:latin typeface="Times New Roman" panose="02020603050405020304" pitchFamily="18" charset="0"/>
                <a:ea typeface="標楷體" panose="03000509000000000000" pitchFamily="65" charset="-120"/>
                <a:cs typeface="Times New Roman" panose="02020603050405020304" pitchFamily="18" charset="0"/>
              </a:rPr>
              <a:t>，傳真至本委員會辦理複查。</a:t>
            </a:r>
            <a:endParaRPr lang="zh-TW" altLang="en-US" sz="2400" dirty="0">
              <a:latin typeface="Times New Roman" panose="02020603050405020304" pitchFamily="18" charset="0"/>
              <a:ea typeface="標楷體" panose="03000509000000000000" pitchFamily="65" charset="-120"/>
              <a:cs typeface="Times New Roman" panose="02020603050405020304" pitchFamily="18" charset="0"/>
            </a:endParaRPr>
          </a:p>
        </p:txBody>
      </p:sp>
      <p:sp>
        <p:nvSpPr>
          <p:cNvPr id="2" name="投影片編號版面配置區 1"/>
          <p:cNvSpPr>
            <a:spLocks noGrp="1"/>
          </p:cNvSpPr>
          <p:nvPr>
            <p:ph type="sldNum" sz="quarter" idx="12"/>
          </p:nvPr>
        </p:nvSpPr>
        <p:spPr/>
        <p:txBody>
          <a:bodyPr/>
          <a:lstStyle/>
          <a:p>
            <a:pPr>
              <a:defRPr/>
            </a:pPr>
            <a:fld id="{AA39E74D-A58A-46CC-986A-EE1885732F1F}" type="slidenum">
              <a:rPr lang="zh-TW" altLang="en-US" smtClean="0"/>
              <a:pPr>
                <a:defRPr/>
              </a:pPr>
              <a:t>9</a:t>
            </a:fld>
            <a:endParaRPr lang="en-US" altLang="zh-TW"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01四技聯登-高職報名宣導">
  <a:themeElements>
    <a:clrScheme name="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自訂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訂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訂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訂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訂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訂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訂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訂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訂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訂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訂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訂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101四技聯登-高職報名宣導</Template>
  <TotalTime>18397</TotalTime>
  <Words>4465</Words>
  <Application>Microsoft Office PowerPoint</Application>
  <PresentationFormat>如螢幕大小 (4:3)</PresentationFormat>
  <Paragraphs>692</Paragraphs>
  <Slides>34</Slides>
  <Notes>34</Notes>
  <HiddenSlides>0</HiddenSlides>
  <MMClips>0</MMClips>
  <ScaleCrop>false</ScaleCrop>
  <HeadingPairs>
    <vt:vector size="4" baseType="variant">
      <vt:variant>
        <vt:lpstr>佈景主題</vt:lpstr>
      </vt:variant>
      <vt:variant>
        <vt:i4>1</vt:i4>
      </vt:variant>
      <vt:variant>
        <vt:lpstr>投影片標題</vt:lpstr>
      </vt:variant>
      <vt:variant>
        <vt:i4>34</vt:i4>
      </vt:variant>
    </vt:vector>
  </HeadingPairs>
  <TitlesOfParts>
    <vt:vector size="35" baseType="lpstr">
      <vt:lpstr>101四技聯登-高職報名宣導</vt:lpstr>
      <vt:lpstr>105學年度</vt:lpstr>
      <vt:lpstr>說明內容</vt:lpstr>
      <vt:lpstr>投影片 3</vt:lpstr>
      <vt:lpstr>一、重要日程(2/2)</vt:lpstr>
      <vt:lpstr>二、招生作業流程</vt:lpstr>
      <vt:lpstr>三、招生作業說明(一)-資格審查(1/7)</vt:lpstr>
      <vt:lpstr>三、招生作業說明(一)-資格審查(2/7)</vt:lpstr>
      <vt:lpstr>三、招生作業說明(一)-資格審查(3/7)</vt:lpstr>
      <vt:lpstr>三、招生作業說明(一)-資格審查(4/7)</vt:lpstr>
      <vt:lpstr>三、招生作業說明(一)-資格審查(5/7)</vt:lpstr>
      <vt:lpstr>三、招生作業說明(一)-資格審查(6/7)</vt:lpstr>
      <vt:lpstr>三、招生作業說明(一)-資格審查(7/7)</vt:lpstr>
      <vt:lpstr>投影片 13</vt:lpstr>
      <vt:lpstr>投影片 14</vt:lpstr>
      <vt:lpstr>投影片 15</vt:lpstr>
      <vt:lpstr>投影片 16</vt:lpstr>
      <vt:lpstr>投影片 17</vt:lpstr>
      <vt:lpstr>投影片 18</vt:lpstr>
      <vt:lpstr>投影片 19</vt:lpstr>
      <vt:lpstr>投影片 20</vt:lpstr>
      <vt:lpstr>投影片 21</vt:lpstr>
      <vt:lpstr>投影片 22</vt:lpstr>
      <vt:lpstr>三、招生作業說明(六)-網路選填登記志願(1/7)</vt:lpstr>
      <vt:lpstr>三、招生作業說明(六)-網路選填登記志願(2/7)</vt:lpstr>
      <vt:lpstr>三、招生作業說明(六)-網路選填登記志願(3/7)</vt:lpstr>
      <vt:lpstr>三、招生作業說明(六)-網路選填登記志願(4/7)</vt:lpstr>
      <vt:lpstr>三、招生作業說明(六)-網路選填登記志願(5/7)</vt:lpstr>
      <vt:lpstr>三、招生作業說明(六)-網路選填登記志願(6/7)</vt:lpstr>
      <vt:lpstr>三、招生作業說明(六)-網路選填登記志願(7/7)</vt:lpstr>
      <vt:lpstr>投影片 30</vt:lpstr>
      <vt:lpstr>投影片 31</vt:lpstr>
      <vt:lpstr>投影片 32</vt:lpstr>
      <vt:lpstr>投影片 33</vt:lpstr>
      <vt:lpstr>感謝您的蒞臨與指導 並祝您順心如意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104學年度</dc:title>
  <dc:creator>User</dc:creator>
  <cp:lastModifiedBy>註冊組</cp:lastModifiedBy>
  <cp:revision>548</cp:revision>
  <cp:lastPrinted>2012-12-12T05:48:57Z</cp:lastPrinted>
  <dcterms:created xsi:type="dcterms:W3CDTF">2011-11-28T00:15:34Z</dcterms:created>
  <dcterms:modified xsi:type="dcterms:W3CDTF">2016-05-04T04:07:30Z</dcterms:modified>
</cp:coreProperties>
</file>