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657" r:id="rId2"/>
    <p:sldId id="658" r:id="rId3"/>
    <p:sldId id="546" r:id="rId4"/>
    <p:sldId id="550" r:id="rId5"/>
    <p:sldId id="551" r:id="rId6"/>
    <p:sldId id="555" r:id="rId7"/>
    <p:sldId id="556" r:id="rId8"/>
    <p:sldId id="557" r:id="rId9"/>
    <p:sldId id="558" r:id="rId10"/>
    <p:sldId id="593" r:id="rId11"/>
    <p:sldId id="559" r:id="rId12"/>
    <p:sldId id="595" r:id="rId13"/>
    <p:sldId id="564" r:id="rId14"/>
    <p:sldId id="565" r:id="rId15"/>
    <p:sldId id="566" r:id="rId16"/>
    <p:sldId id="567" r:id="rId17"/>
    <p:sldId id="571" r:id="rId18"/>
    <p:sldId id="568" r:id="rId19"/>
    <p:sldId id="569" r:id="rId20"/>
    <p:sldId id="572" r:id="rId21"/>
    <p:sldId id="574" r:id="rId22"/>
    <p:sldId id="576" r:id="rId23"/>
    <p:sldId id="575" r:id="rId24"/>
    <p:sldId id="577" r:id="rId25"/>
    <p:sldId id="578" r:id="rId26"/>
    <p:sldId id="579" r:id="rId27"/>
    <p:sldId id="580" r:id="rId28"/>
    <p:sldId id="582" r:id="rId29"/>
    <p:sldId id="583" r:id="rId30"/>
    <p:sldId id="584" r:id="rId31"/>
    <p:sldId id="659" r:id="rId32"/>
    <p:sldId id="601" r:id="rId33"/>
    <p:sldId id="602" r:id="rId34"/>
    <p:sldId id="603" r:id="rId35"/>
    <p:sldId id="604" r:id="rId36"/>
    <p:sldId id="605" r:id="rId37"/>
    <p:sldId id="606" r:id="rId38"/>
    <p:sldId id="607" r:id="rId39"/>
    <p:sldId id="608" r:id="rId40"/>
    <p:sldId id="609" r:id="rId41"/>
    <p:sldId id="611" r:id="rId42"/>
    <p:sldId id="612" r:id="rId43"/>
    <p:sldId id="614" r:id="rId44"/>
    <p:sldId id="542" r:id="rId45"/>
    <p:sldId id="661" r:id="rId46"/>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41D"/>
    <a:srgbClr val="FFFF99"/>
    <a:srgbClr val="F7AB00"/>
    <a:srgbClr val="FF99FF"/>
    <a:srgbClr val="00FF00"/>
    <a:srgbClr val="FF00FF"/>
    <a:srgbClr val="A47100"/>
    <a:srgbClr val="3177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5198" autoAdjust="0"/>
  </p:normalViewPr>
  <p:slideViewPr>
    <p:cSldViewPr>
      <p:cViewPr varScale="1">
        <p:scale>
          <a:sx n="109" d="100"/>
          <a:sy n="109"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3076575" cy="511175"/>
          </a:xfrm>
          <a:prstGeom prst="rect">
            <a:avLst/>
          </a:prstGeom>
        </p:spPr>
        <p:txBody>
          <a:bodyPr vert="horz" lIns="94745" tIns="47372" rIns="94745" bIns="47372"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1140" y="2"/>
            <a:ext cx="3076575" cy="511175"/>
          </a:xfrm>
          <a:prstGeom prst="rect">
            <a:avLst/>
          </a:prstGeom>
        </p:spPr>
        <p:txBody>
          <a:bodyPr vert="horz" lIns="94745" tIns="47372" rIns="94745" bIns="47372" rtlCol="0"/>
          <a:lstStyle>
            <a:lvl1pPr algn="r">
              <a:defRPr sz="1200">
                <a:latin typeface="Arial" charset="0"/>
                <a:ea typeface="新細明體" charset="-120"/>
              </a:defRPr>
            </a:lvl1pPr>
          </a:lstStyle>
          <a:p>
            <a:pPr>
              <a:defRPr/>
            </a:pPr>
            <a:fld id="{61C056B0-1D25-40F1-B41A-CB06A9694B1E}" type="datetimeFigureOut">
              <a:rPr lang="zh-TW" altLang="en-US"/>
              <a:pPr>
                <a:defRPr/>
              </a:pPr>
              <a:t>2016/5/4</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45" tIns="47372" rIns="94745" bIns="47372" rtlCol="0" anchor="ctr"/>
          <a:lstStyle/>
          <a:p>
            <a:pPr lvl="0"/>
            <a:endParaRPr lang="zh-TW" altLang="en-US" noProof="0" smtClean="0"/>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4745" tIns="47372" rIns="94745" bIns="47372"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1852"/>
            <a:ext cx="3076575" cy="511175"/>
          </a:xfrm>
          <a:prstGeom prst="rect">
            <a:avLst/>
          </a:prstGeom>
        </p:spPr>
        <p:txBody>
          <a:bodyPr vert="horz" lIns="94745" tIns="47372" rIns="94745" bIns="47372"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1140" y="9721852"/>
            <a:ext cx="3076575" cy="511175"/>
          </a:xfrm>
          <a:prstGeom prst="rect">
            <a:avLst/>
          </a:prstGeom>
        </p:spPr>
        <p:txBody>
          <a:bodyPr vert="horz" lIns="94745" tIns="47372" rIns="94745" bIns="47372" rtlCol="0" anchor="b"/>
          <a:lstStyle>
            <a:lvl1pPr algn="r">
              <a:defRPr sz="1200">
                <a:latin typeface="Arial" charset="0"/>
                <a:ea typeface="新細明體" charset="-120"/>
              </a:defRPr>
            </a:lvl1pPr>
          </a:lstStyle>
          <a:p>
            <a:pPr>
              <a:defRPr/>
            </a:pPr>
            <a:fld id="{331D8A67-3AB2-4319-9E95-AD3ADCC231AE}" type="slidenum">
              <a:rPr lang="zh-TW" altLang="en-US"/>
              <a:pPr>
                <a:defRPr/>
              </a:pPr>
              <a:t>‹#›</a:t>
            </a:fld>
            <a:endParaRPr lang="zh-TW" altLang="en-US"/>
          </a:p>
        </p:txBody>
      </p:sp>
    </p:spTree>
    <p:extLst>
      <p:ext uri="{BB962C8B-B14F-4D97-AF65-F5344CB8AC3E}">
        <p14:creationId xmlns:p14="http://schemas.microsoft.com/office/powerpoint/2010/main" xmlns="" val="2175331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86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901255-7192-4328-8365-D9F598823E88}" type="slidenum">
              <a:rPr lang="zh-TW" altLang="en-US" smtClean="0"/>
              <a:pPr/>
              <a:t>1</a:t>
            </a:fld>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4C2533-2201-4B47-8C3C-8830116BBB81}" type="slidenum">
              <a:rPr lang="zh-TW" altLang="en-US" smtClean="0"/>
              <a:pPr/>
              <a:t>11</a:t>
            </a:fld>
            <a:endParaRPr lang="en-US" altLang="zh-TW" smtClean="0"/>
          </a:p>
        </p:txBody>
      </p:sp>
    </p:spTree>
    <p:extLst>
      <p:ext uri="{BB962C8B-B14F-4D97-AF65-F5344CB8AC3E}">
        <p14:creationId xmlns:p14="http://schemas.microsoft.com/office/powerpoint/2010/main" xmlns="" val="233867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12</a:t>
            </a:fld>
            <a:endParaRPr lang="zh-TW" altLang="en-US"/>
          </a:p>
        </p:txBody>
      </p:sp>
    </p:spTree>
    <p:extLst>
      <p:ext uri="{BB962C8B-B14F-4D97-AF65-F5344CB8AC3E}">
        <p14:creationId xmlns:p14="http://schemas.microsoft.com/office/powerpoint/2010/main" xmlns="" val="92459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13</a:t>
            </a:fld>
            <a:endParaRPr lang="zh-TW" altLang="en-US"/>
          </a:p>
        </p:txBody>
      </p:sp>
    </p:spTree>
    <p:extLst>
      <p:ext uri="{BB962C8B-B14F-4D97-AF65-F5344CB8AC3E}">
        <p14:creationId xmlns:p14="http://schemas.microsoft.com/office/powerpoint/2010/main" xmlns="" val="15063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14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887B08-64DE-41B2-AB5C-D10E0B4531A9}" type="slidenum">
              <a:rPr lang="zh-TW" altLang="en-US" smtClean="0"/>
              <a:pPr/>
              <a:t>14</a:t>
            </a:fld>
            <a:endParaRPr lang="en-US" altLang="zh-TW" smtClean="0"/>
          </a:p>
        </p:txBody>
      </p:sp>
    </p:spTree>
    <p:extLst>
      <p:ext uri="{BB962C8B-B14F-4D97-AF65-F5344CB8AC3E}">
        <p14:creationId xmlns:p14="http://schemas.microsoft.com/office/powerpoint/2010/main" xmlns="" val="205878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15</a:t>
            </a:fld>
            <a:endParaRPr lang="zh-TW" altLang="en-US"/>
          </a:p>
        </p:txBody>
      </p:sp>
    </p:spTree>
    <p:extLst>
      <p:ext uri="{BB962C8B-B14F-4D97-AF65-F5344CB8AC3E}">
        <p14:creationId xmlns:p14="http://schemas.microsoft.com/office/powerpoint/2010/main" xmlns="" val="38967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0991E-405E-4828-931A-6D514315C99F}" type="slidenum">
              <a:rPr lang="zh-TW" altLang="en-US" smtClean="0"/>
              <a:pPr/>
              <a:t>16</a:t>
            </a:fld>
            <a:endParaRPr lang="en-US" altLang="zh-TW" smtClean="0"/>
          </a:p>
        </p:txBody>
      </p:sp>
    </p:spTree>
    <p:extLst>
      <p:ext uri="{BB962C8B-B14F-4D97-AF65-F5344CB8AC3E}">
        <p14:creationId xmlns:p14="http://schemas.microsoft.com/office/powerpoint/2010/main" xmlns="" val="246190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65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EF635-5BA8-4C37-BAE1-3CD7E9C653BA}" type="slidenum">
              <a:rPr lang="zh-TW" altLang="en-US" smtClean="0"/>
              <a:pPr/>
              <a:t>17</a:t>
            </a:fld>
            <a:endParaRPr lang="en-US" altLang="zh-TW" smtClean="0"/>
          </a:p>
        </p:txBody>
      </p:sp>
    </p:spTree>
    <p:extLst>
      <p:ext uri="{BB962C8B-B14F-4D97-AF65-F5344CB8AC3E}">
        <p14:creationId xmlns:p14="http://schemas.microsoft.com/office/powerpoint/2010/main" xmlns="" val="228146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18</a:t>
            </a:fld>
            <a:endParaRPr lang="zh-TW" altLang="en-US"/>
          </a:p>
        </p:txBody>
      </p:sp>
    </p:spTree>
    <p:extLst>
      <p:ext uri="{BB962C8B-B14F-4D97-AF65-F5344CB8AC3E}">
        <p14:creationId xmlns:p14="http://schemas.microsoft.com/office/powerpoint/2010/main" xmlns="" val="157035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19</a:t>
            </a:fld>
            <a:endParaRPr lang="zh-TW" altLang="en-US"/>
          </a:p>
        </p:txBody>
      </p:sp>
    </p:spTree>
    <p:extLst>
      <p:ext uri="{BB962C8B-B14F-4D97-AF65-F5344CB8AC3E}">
        <p14:creationId xmlns:p14="http://schemas.microsoft.com/office/powerpoint/2010/main" xmlns="" val="167372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20</a:t>
            </a:fld>
            <a:endParaRPr lang="zh-TW" altLang="en-US"/>
          </a:p>
        </p:txBody>
      </p:sp>
    </p:spTree>
    <p:extLst>
      <p:ext uri="{BB962C8B-B14F-4D97-AF65-F5344CB8AC3E}">
        <p14:creationId xmlns:p14="http://schemas.microsoft.com/office/powerpoint/2010/main" xmlns="" val="39709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a:t>
            </a:fld>
            <a:endParaRPr lang="zh-TW" altLang="en-US"/>
          </a:p>
        </p:txBody>
      </p:sp>
    </p:spTree>
    <p:extLst>
      <p:ext uri="{BB962C8B-B14F-4D97-AF65-F5344CB8AC3E}">
        <p14:creationId xmlns:p14="http://schemas.microsoft.com/office/powerpoint/2010/main" xmlns="" val="2272364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27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40181C-14B2-43A8-9141-E00580114014}" type="slidenum">
              <a:rPr lang="zh-TW" altLang="en-US" smtClean="0"/>
              <a:pPr/>
              <a:t>21</a:t>
            </a:fld>
            <a:endParaRPr lang="en-US" altLang="zh-TW" smtClean="0"/>
          </a:p>
        </p:txBody>
      </p:sp>
    </p:spTree>
    <p:extLst>
      <p:ext uri="{BB962C8B-B14F-4D97-AF65-F5344CB8AC3E}">
        <p14:creationId xmlns:p14="http://schemas.microsoft.com/office/powerpoint/2010/main" xmlns="" val="773863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22</a:t>
            </a:fld>
            <a:endParaRPr lang="zh-TW" altLang="en-US"/>
          </a:p>
        </p:txBody>
      </p:sp>
    </p:spTree>
    <p:extLst>
      <p:ext uri="{BB962C8B-B14F-4D97-AF65-F5344CB8AC3E}">
        <p14:creationId xmlns:p14="http://schemas.microsoft.com/office/powerpoint/2010/main" xmlns="" val="245262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6C99B-B7F1-42F6-B879-AA724F564457}" type="slidenum">
              <a:rPr lang="zh-TW" altLang="en-US" smtClean="0"/>
              <a:pPr/>
              <a:t>23</a:t>
            </a:fld>
            <a:endParaRPr lang="en-US" altLang="zh-TW" smtClean="0"/>
          </a:p>
        </p:txBody>
      </p:sp>
    </p:spTree>
    <p:extLst>
      <p:ext uri="{BB962C8B-B14F-4D97-AF65-F5344CB8AC3E}">
        <p14:creationId xmlns:p14="http://schemas.microsoft.com/office/powerpoint/2010/main" xmlns="" val="1069194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5BFFC2-2354-4915-8523-8E2A13BCF67E}" type="slidenum">
              <a:rPr lang="zh-TW" altLang="en-US" smtClean="0"/>
              <a:pPr/>
              <a:t>24</a:t>
            </a:fld>
            <a:endParaRPr lang="en-US" altLang="zh-TW" smtClean="0"/>
          </a:p>
        </p:txBody>
      </p:sp>
    </p:spTree>
    <p:extLst>
      <p:ext uri="{BB962C8B-B14F-4D97-AF65-F5344CB8AC3E}">
        <p14:creationId xmlns:p14="http://schemas.microsoft.com/office/powerpoint/2010/main" xmlns="" val="185468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25</a:t>
            </a:fld>
            <a:endParaRPr lang="zh-TW" altLang="en-US"/>
          </a:p>
        </p:txBody>
      </p:sp>
    </p:spTree>
    <p:extLst>
      <p:ext uri="{BB962C8B-B14F-4D97-AF65-F5344CB8AC3E}">
        <p14:creationId xmlns:p14="http://schemas.microsoft.com/office/powerpoint/2010/main" xmlns="" val="704565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26</a:t>
            </a:fld>
            <a:endParaRPr lang="zh-TW" altLang="en-US"/>
          </a:p>
        </p:txBody>
      </p:sp>
    </p:spTree>
    <p:extLst>
      <p:ext uri="{BB962C8B-B14F-4D97-AF65-F5344CB8AC3E}">
        <p14:creationId xmlns:p14="http://schemas.microsoft.com/office/powerpoint/2010/main" xmlns="" val="3180358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E1E00B-1316-4D66-B1A2-E0F9CEEBF161}" type="slidenum">
              <a:rPr lang="zh-TW" altLang="en-US" smtClean="0"/>
              <a:pPr/>
              <a:t>27</a:t>
            </a:fld>
            <a:endParaRPr lang="en-US" altLang="zh-TW" smtClean="0"/>
          </a:p>
        </p:txBody>
      </p:sp>
    </p:spTree>
    <p:extLst>
      <p:ext uri="{BB962C8B-B14F-4D97-AF65-F5344CB8AC3E}">
        <p14:creationId xmlns:p14="http://schemas.microsoft.com/office/powerpoint/2010/main" xmlns="" val="1586497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B99EF-1C0C-4AE2-83ED-F508F28CF31F}" type="slidenum">
              <a:rPr lang="zh-TW" altLang="en-US" smtClean="0"/>
              <a:pPr/>
              <a:t>28</a:t>
            </a:fld>
            <a:endParaRPr lang="en-US" altLang="zh-TW" smtClean="0"/>
          </a:p>
        </p:txBody>
      </p:sp>
    </p:spTree>
    <p:extLst>
      <p:ext uri="{BB962C8B-B14F-4D97-AF65-F5344CB8AC3E}">
        <p14:creationId xmlns:p14="http://schemas.microsoft.com/office/powerpoint/2010/main" xmlns="" val="1077582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29</a:t>
            </a:fld>
            <a:endParaRPr lang="zh-TW" altLang="en-US"/>
          </a:p>
        </p:txBody>
      </p:sp>
    </p:spTree>
    <p:extLst>
      <p:ext uri="{BB962C8B-B14F-4D97-AF65-F5344CB8AC3E}">
        <p14:creationId xmlns:p14="http://schemas.microsoft.com/office/powerpoint/2010/main" xmlns="" val="156514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B1817-6621-466B-98CC-91B528F044A5}" type="slidenum">
              <a:rPr lang="zh-TW" altLang="en-US" smtClean="0"/>
              <a:pPr/>
              <a:t>30</a:t>
            </a:fld>
            <a:endParaRPr lang="en-US" altLang="zh-TW" smtClean="0"/>
          </a:p>
        </p:txBody>
      </p:sp>
    </p:spTree>
    <p:extLst>
      <p:ext uri="{BB962C8B-B14F-4D97-AF65-F5344CB8AC3E}">
        <p14:creationId xmlns:p14="http://schemas.microsoft.com/office/powerpoint/2010/main" xmlns="" val="56153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266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42BEB-B698-4CC1-9FEB-0C4947C7BB73}" type="slidenum">
              <a:rPr lang="zh-TW" altLang="en-US" smtClean="0"/>
              <a:pPr/>
              <a:t>4</a:t>
            </a:fld>
            <a:endParaRPr lang="en-US" altLang="zh-TW" smtClean="0"/>
          </a:p>
        </p:txBody>
      </p:sp>
    </p:spTree>
    <p:extLst>
      <p:ext uri="{BB962C8B-B14F-4D97-AF65-F5344CB8AC3E}">
        <p14:creationId xmlns:p14="http://schemas.microsoft.com/office/powerpoint/2010/main" xmlns="" val="3532686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FFE9E08-3322-4C66-B711-AF828B6B46C8}" type="slidenum">
              <a:rPr lang="zh-TW" altLang="en-US" smtClean="0">
                <a:latin typeface="Arial" charset="0"/>
              </a:rPr>
              <a:pPr eaLnBrk="1" hangingPunct="1">
                <a:spcBef>
                  <a:spcPct val="0"/>
                </a:spcBef>
              </a:pPr>
              <a:t>32</a:t>
            </a:fld>
            <a:endParaRPr lang="en-US" altLang="zh-TW" smtClean="0">
              <a:latin typeface="Arial" charset="0"/>
            </a:endParaRPr>
          </a:p>
        </p:txBody>
      </p:sp>
    </p:spTree>
    <p:extLst>
      <p:ext uri="{BB962C8B-B14F-4D97-AF65-F5344CB8AC3E}">
        <p14:creationId xmlns:p14="http://schemas.microsoft.com/office/powerpoint/2010/main" xmlns="" val="465372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090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E8A0DE5-7D7E-4CF6-A39E-2E4E3BF80FF2}" type="slidenum">
              <a:rPr lang="zh-TW" altLang="en-US" smtClean="0">
                <a:latin typeface="Arial" charset="0"/>
              </a:rPr>
              <a:pPr eaLnBrk="1" hangingPunct="1">
                <a:spcBef>
                  <a:spcPct val="0"/>
                </a:spcBef>
              </a:pPr>
              <a:t>33</a:t>
            </a:fld>
            <a:endParaRPr lang="en-US" altLang="zh-TW" smtClean="0">
              <a:latin typeface="Arial" charset="0"/>
            </a:endParaRPr>
          </a:p>
        </p:txBody>
      </p:sp>
    </p:spTree>
    <p:extLst>
      <p:ext uri="{BB962C8B-B14F-4D97-AF65-F5344CB8AC3E}">
        <p14:creationId xmlns:p14="http://schemas.microsoft.com/office/powerpoint/2010/main" xmlns="" val="2467865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34</a:t>
            </a:fld>
            <a:endParaRPr lang="en-US" altLang="zh-TW" smtClean="0">
              <a:latin typeface="Arial" charset="0"/>
            </a:endParaRPr>
          </a:p>
        </p:txBody>
      </p:sp>
    </p:spTree>
    <p:extLst>
      <p:ext uri="{BB962C8B-B14F-4D97-AF65-F5344CB8AC3E}">
        <p14:creationId xmlns:p14="http://schemas.microsoft.com/office/powerpoint/2010/main" xmlns="" val="509170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35</a:t>
            </a:fld>
            <a:endParaRPr lang="en-US" altLang="zh-TW" smtClean="0">
              <a:latin typeface="Arial" charset="0"/>
            </a:endParaRPr>
          </a:p>
        </p:txBody>
      </p:sp>
    </p:spTree>
    <p:extLst>
      <p:ext uri="{BB962C8B-B14F-4D97-AF65-F5344CB8AC3E}">
        <p14:creationId xmlns:p14="http://schemas.microsoft.com/office/powerpoint/2010/main" xmlns="" val="478893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0CE959C-F8F3-4A88-853D-F45CFF514563}" type="slidenum">
              <a:rPr lang="zh-TW" altLang="en-US" smtClean="0">
                <a:latin typeface="Arial" charset="0"/>
              </a:rPr>
              <a:pPr eaLnBrk="1" hangingPunct="1">
                <a:spcBef>
                  <a:spcPct val="0"/>
                </a:spcBef>
              </a:pPr>
              <a:t>36</a:t>
            </a:fld>
            <a:endParaRPr lang="en-US" altLang="zh-TW" smtClean="0">
              <a:latin typeface="Arial" charset="0"/>
            </a:endParaRPr>
          </a:p>
        </p:txBody>
      </p:sp>
    </p:spTree>
    <p:extLst>
      <p:ext uri="{BB962C8B-B14F-4D97-AF65-F5344CB8AC3E}">
        <p14:creationId xmlns:p14="http://schemas.microsoft.com/office/powerpoint/2010/main" xmlns="" val="1479075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499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A6E4B2E-3F56-4AA3-B32F-E24FCE3F7AFC}" type="slidenum">
              <a:rPr lang="zh-TW" altLang="en-US" smtClean="0">
                <a:latin typeface="Arial" charset="0"/>
              </a:rPr>
              <a:pPr eaLnBrk="1" hangingPunct="1">
                <a:spcBef>
                  <a:spcPct val="0"/>
                </a:spcBef>
              </a:pPr>
              <a:t>37</a:t>
            </a:fld>
            <a:endParaRPr lang="en-US" altLang="zh-TW" smtClean="0">
              <a:latin typeface="Arial" charset="0"/>
            </a:endParaRPr>
          </a:p>
        </p:txBody>
      </p:sp>
    </p:spTree>
    <p:extLst>
      <p:ext uri="{BB962C8B-B14F-4D97-AF65-F5344CB8AC3E}">
        <p14:creationId xmlns:p14="http://schemas.microsoft.com/office/powerpoint/2010/main" xmlns="" val="2078148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38</a:t>
            </a:fld>
            <a:endParaRPr lang="en-US" altLang="zh-TW" smtClean="0">
              <a:latin typeface="Arial" charset="0"/>
            </a:endParaRPr>
          </a:p>
        </p:txBody>
      </p:sp>
    </p:spTree>
    <p:extLst>
      <p:ext uri="{BB962C8B-B14F-4D97-AF65-F5344CB8AC3E}">
        <p14:creationId xmlns:p14="http://schemas.microsoft.com/office/powerpoint/2010/main" xmlns="" val="2672853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39</a:t>
            </a:fld>
            <a:endParaRPr lang="en-US" altLang="zh-TW" smtClean="0">
              <a:latin typeface="Arial" charset="0"/>
            </a:endParaRPr>
          </a:p>
        </p:txBody>
      </p:sp>
    </p:spTree>
    <p:extLst>
      <p:ext uri="{BB962C8B-B14F-4D97-AF65-F5344CB8AC3E}">
        <p14:creationId xmlns:p14="http://schemas.microsoft.com/office/powerpoint/2010/main" xmlns="" val="3788642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40</a:t>
            </a:fld>
            <a:endParaRPr lang="en-US" altLang="zh-TW" smtClean="0">
              <a:latin typeface="Arial" charset="0"/>
            </a:endParaRPr>
          </a:p>
        </p:txBody>
      </p:sp>
    </p:spTree>
    <p:extLst>
      <p:ext uri="{BB962C8B-B14F-4D97-AF65-F5344CB8AC3E}">
        <p14:creationId xmlns:p14="http://schemas.microsoft.com/office/powerpoint/2010/main" xmlns="" val="3987553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D9F6C84-32AE-4FD2-9037-173240430876}" type="slidenum">
              <a:rPr lang="zh-TW" altLang="en-US" smtClean="0">
                <a:latin typeface="Arial" charset="0"/>
              </a:rPr>
              <a:pPr eaLnBrk="1" hangingPunct="1">
                <a:spcBef>
                  <a:spcPct val="0"/>
                </a:spcBef>
              </a:pPr>
              <a:t>41</a:t>
            </a:fld>
            <a:endParaRPr lang="en-US" altLang="zh-TW" smtClean="0">
              <a:latin typeface="Arial" charset="0"/>
            </a:endParaRPr>
          </a:p>
        </p:txBody>
      </p:sp>
    </p:spTree>
    <p:extLst>
      <p:ext uri="{BB962C8B-B14F-4D97-AF65-F5344CB8AC3E}">
        <p14:creationId xmlns:p14="http://schemas.microsoft.com/office/powerpoint/2010/main" xmlns="" val="412155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5</a:t>
            </a:fld>
            <a:endParaRPr lang="zh-TW" altLang="en-US"/>
          </a:p>
        </p:txBody>
      </p:sp>
    </p:spTree>
    <p:extLst>
      <p:ext uri="{BB962C8B-B14F-4D97-AF65-F5344CB8AC3E}">
        <p14:creationId xmlns:p14="http://schemas.microsoft.com/office/powerpoint/2010/main" xmlns="" val="126927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42</a:t>
            </a:fld>
            <a:endParaRPr lang="en-US" altLang="zh-TW" smtClean="0">
              <a:latin typeface="Arial" charset="0"/>
            </a:endParaRPr>
          </a:p>
        </p:txBody>
      </p:sp>
    </p:spTree>
    <p:extLst>
      <p:ext uri="{BB962C8B-B14F-4D97-AF65-F5344CB8AC3E}">
        <p14:creationId xmlns:p14="http://schemas.microsoft.com/office/powerpoint/2010/main" xmlns="" val="3695406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318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835CB66-1AEA-4D1B-968F-CEFA53097266}" type="slidenum">
              <a:rPr lang="zh-TW" altLang="en-US" smtClean="0">
                <a:latin typeface="Arial" charset="0"/>
              </a:rPr>
              <a:pPr eaLnBrk="1" hangingPunct="1">
                <a:spcBef>
                  <a:spcPct val="0"/>
                </a:spcBef>
              </a:pPr>
              <a:t>43</a:t>
            </a:fld>
            <a:endParaRPr lang="en-US" altLang="zh-TW" smtClean="0">
              <a:latin typeface="Arial" charset="0"/>
            </a:endParaRPr>
          </a:p>
        </p:txBody>
      </p:sp>
    </p:spTree>
    <p:extLst>
      <p:ext uri="{BB962C8B-B14F-4D97-AF65-F5344CB8AC3E}">
        <p14:creationId xmlns:p14="http://schemas.microsoft.com/office/powerpoint/2010/main" xmlns="" val="738818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722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30E4577-51FD-4AA6-B1B2-E92CB947A215}" type="slidenum">
              <a:rPr lang="zh-TW" altLang="en-US" smtClean="0">
                <a:latin typeface="Arial" charset="0"/>
              </a:rPr>
              <a:pPr eaLnBrk="1" hangingPunct="1">
                <a:spcBef>
                  <a:spcPct val="0"/>
                </a:spcBef>
              </a:pPr>
              <a:t>44</a:t>
            </a:fld>
            <a:endParaRPr lang="en-US" altLang="zh-TW" smtClean="0">
              <a:latin typeface="Arial" charset="0"/>
            </a:endParaRPr>
          </a:p>
        </p:txBody>
      </p:sp>
    </p:spTree>
    <p:extLst>
      <p:ext uri="{BB962C8B-B14F-4D97-AF65-F5344CB8AC3E}">
        <p14:creationId xmlns:p14="http://schemas.microsoft.com/office/powerpoint/2010/main" xmlns="" val="3043345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45</a:t>
            </a:fld>
            <a:endParaRPr lang="zh-TW" altLang="en-US"/>
          </a:p>
        </p:txBody>
      </p:sp>
    </p:spTree>
    <p:extLst>
      <p:ext uri="{BB962C8B-B14F-4D97-AF65-F5344CB8AC3E}">
        <p14:creationId xmlns:p14="http://schemas.microsoft.com/office/powerpoint/2010/main" xmlns="" val="396021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27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27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24E8F5-4082-47A5-9BC2-0A2D5FEBA08A}" type="slidenum">
              <a:rPr lang="zh-TW" altLang="en-US" smtClean="0"/>
              <a:pPr/>
              <a:t>6</a:t>
            </a:fld>
            <a:endParaRPr lang="en-US" altLang="zh-TW" smtClean="0"/>
          </a:p>
        </p:txBody>
      </p:sp>
    </p:spTree>
    <p:extLst>
      <p:ext uri="{BB962C8B-B14F-4D97-AF65-F5344CB8AC3E}">
        <p14:creationId xmlns:p14="http://schemas.microsoft.com/office/powerpoint/2010/main" xmlns="" val="361244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152C8-7AA3-42C6-BBA5-647EC3A42066}" type="slidenum">
              <a:rPr lang="zh-TW" altLang="en-US" smtClean="0"/>
              <a:pPr/>
              <a:t>7</a:t>
            </a:fld>
            <a:endParaRPr lang="en-US" altLang="zh-TW" smtClean="0"/>
          </a:p>
        </p:txBody>
      </p:sp>
    </p:spTree>
    <p:extLst>
      <p:ext uri="{BB962C8B-B14F-4D97-AF65-F5344CB8AC3E}">
        <p14:creationId xmlns:p14="http://schemas.microsoft.com/office/powerpoint/2010/main" xmlns="" val="270824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6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7318F-EAEA-4597-8DC4-05F3C2272851}" type="slidenum">
              <a:rPr lang="zh-TW" altLang="en-US" smtClean="0"/>
              <a:pPr/>
              <a:t>8</a:t>
            </a:fld>
            <a:endParaRPr lang="en-US" altLang="zh-TW" smtClean="0"/>
          </a:p>
        </p:txBody>
      </p:sp>
    </p:spTree>
    <p:extLst>
      <p:ext uri="{BB962C8B-B14F-4D97-AF65-F5344CB8AC3E}">
        <p14:creationId xmlns:p14="http://schemas.microsoft.com/office/powerpoint/2010/main" xmlns="" val="154329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1293E7-40C0-4269-8784-340C6A07A034}" type="slidenum">
              <a:rPr lang="zh-TW" altLang="en-US" smtClean="0"/>
              <a:pPr/>
              <a:t>9</a:t>
            </a:fld>
            <a:endParaRPr lang="en-US" altLang="zh-TW" smtClean="0"/>
          </a:p>
        </p:txBody>
      </p:sp>
    </p:spTree>
    <p:extLst>
      <p:ext uri="{BB962C8B-B14F-4D97-AF65-F5344CB8AC3E}">
        <p14:creationId xmlns:p14="http://schemas.microsoft.com/office/powerpoint/2010/main" xmlns="" val="188094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573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FB300-B801-48B1-A084-EA6C05FB6321}" type="slidenum">
              <a:rPr lang="zh-TW" altLang="en-US" smtClean="0"/>
              <a:pPr/>
              <a:t>10</a:t>
            </a:fld>
            <a:endParaRPr lang="en-US" altLang="zh-TW" smtClean="0"/>
          </a:p>
        </p:txBody>
      </p:sp>
    </p:spTree>
    <p:extLst>
      <p:ext uri="{BB962C8B-B14F-4D97-AF65-F5344CB8AC3E}">
        <p14:creationId xmlns:p14="http://schemas.microsoft.com/office/powerpoint/2010/main" xmlns="" val="2412253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F7AB00"/>
          </a:solidFill>
          <a:ln w="25400" algn="ctr">
            <a:noFill/>
            <a:miter lim="800000"/>
            <a:headEnd/>
            <a:tailEnd/>
          </a:ln>
        </p:spPr>
        <p:txBody>
          <a:bodyPr rot="10800000" anchor="ctr"/>
          <a:lstStyle/>
          <a:p>
            <a:pPr algn="ctr">
              <a:defRPr/>
            </a:pPr>
            <a:endParaRPr lang="zh-TW" altLang="en-US">
              <a:solidFill>
                <a:schemeClr val="lt1"/>
              </a:solidFill>
              <a:latin typeface="+mn-lt"/>
              <a:ea typeface="+mn-ea"/>
            </a:endParaRPr>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3933825"/>
            <a:ext cx="990600" cy="1524000"/>
          </a:xfrm>
          <a:prstGeom prst="rect">
            <a:avLst/>
          </a:prstGeom>
          <a:noFill/>
          <a:ln w="9525">
            <a:noFill/>
            <a:miter lim="800000"/>
            <a:headEnd/>
            <a:tailEnd/>
          </a:ln>
        </p:spPr>
      </p:pic>
      <p:sp>
        <p:nvSpPr>
          <p:cNvPr id="6" name="矩形 5"/>
          <p:cNvSpPr/>
          <p:nvPr userDrawn="1"/>
        </p:nvSpPr>
        <p:spPr>
          <a:xfrm>
            <a:off x="611560" y="2420888"/>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7" name="圖片 13" descr="聯合會logo.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395288" y="260350"/>
            <a:ext cx="4248150" cy="776288"/>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B2E989F6-DCA6-43E6-BDC8-E7A21DDAC5E0}" type="datetime1">
              <a:rPr lang="zh-TW" altLang="en-US"/>
              <a:pPr>
                <a:defRPr/>
              </a:pPr>
              <a:t>2016/5/4</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98E4A077-6659-4484-BFA3-A4DDF30AE4A9}"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5C9C58A-7A53-4D27-A60E-07701DD8D078}" type="datetime1">
              <a:rPr lang="zh-TW" altLang="en-US"/>
              <a:pPr>
                <a:defRPr/>
              </a:pPr>
              <a:t>2016/5/4</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6E6F63E7-BC8C-4CFE-A482-D6DB8B8BE0EE}"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EBF4498A-3AFF-4983-B2F0-9E010AD5BAEA}" type="datetime1">
              <a:rPr lang="zh-TW" altLang="en-US"/>
              <a:pPr>
                <a:defRPr/>
              </a:pPr>
              <a:t>2016/5/4</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9E0D3D9-EAA6-4644-ABB9-A4C0F5B1EAB5}"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DB653C0E-B6A4-47C9-A424-E85670E38D37}" type="datetime1">
              <a:rPr lang="zh-TW" altLang="en-US"/>
              <a:pPr>
                <a:defRPr/>
              </a:pPr>
              <a:t>2016/5/4</a:t>
            </a:fld>
            <a:endParaRPr lang="en-US" altLang="zh-TW"/>
          </a:p>
        </p:txBody>
      </p:sp>
      <p:sp>
        <p:nvSpPr>
          <p:cNvPr id="5"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8637D89E-1D42-404A-91EF-60F8155F3F22}" type="slidenum">
              <a:rPr lang="en-US" altLang="zh-TW"/>
              <a:pPr>
                <a:defRPr/>
              </a:pPr>
              <a:t>‹#›</a:t>
            </a:fld>
            <a:endParaRPr lang="en-US" altLang="zh-TW"/>
          </a:p>
        </p:txBody>
      </p:sp>
    </p:spTree>
    <p:extLst>
      <p:ext uri="{BB962C8B-B14F-4D97-AF65-F5344CB8AC3E}">
        <p14:creationId xmlns:p14="http://schemas.microsoft.com/office/powerpoint/2010/main" xmlns="" val="310277125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C49CE950-F7B6-44E5-AB7B-3B251496EF8D}" type="datetime1">
              <a:rPr lang="zh-TW" altLang="en-US"/>
              <a:pPr>
                <a:defRPr/>
              </a:pPr>
              <a:t>2016/5/4</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F3D107B-D40D-4A8D-8F5F-F8B098E846B7}" type="slidenum">
              <a:rPr lang="en-US" altLang="zh-TW"/>
              <a:pPr>
                <a:defRPr/>
              </a:pPr>
              <a:t>‹#›</a:t>
            </a:fld>
            <a:endParaRPr lang="en-US" altLang="zh-TW"/>
          </a:p>
        </p:txBody>
      </p:sp>
    </p:spTree>
    <p:extLst>
      <p:ext uri="{BB962C8B-B14F-4D97-AF65-F5344CB8AC3E}">
        <p14:creationId xmlns:p14="http://schemas.microsoft.com/office/powerpoint/2010/main" xmlns="" val="335236766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35745870-169E-4C58-985B-B0BA30B8A90F}" type="datetime1">
              <a:rPr lang="zh-TW" altLang="en-US"/>
              <a:pPr>
                <a:defRPr/>
              </a:pPr>
              <a:t>2016/5/4</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B5522C-A27E-428C-8770-BD9512493397}"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A2F0A169-72B0-43C2-8948-C9C4D1D7C482}" type="datetime1">
              <a:rPr lang="zh-TW" altLang="en-US"/>
              <a:pPr>
                <a:defRPr/>
              </a:pPr>
              <a:t>2016/5/4</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26EE00B3-3690-48AE-AAD5-E3C7397B52FA}"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5F198A79-F088-4067-AD0A-70A07699CC7C}" type="datetime1">
              <a:rPr lang="zh-TW" altLang="en-US"/>
              <a:pPr>
                <a:defRPr/>
              </a:pPr>
              <a:t>2016/5/4</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56F357C0-59FB-4B45-BE19-87D348B83E01}"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5AE4A768-5E27-4430-AE02-FF7E15520AFB}" type="datetime1">
              <a:rPr lang="zh-TW" altLang="en-US"/>
              <a:pPr>
                <a:defRPr/>
              </a:pPr>
              <a:t>2016/5/4</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7DF67465-D3B7-4F1F-99DB-4FA89BF98BF2}"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4B640309-3E6F-4600-B47E-8154DFBC5580}" type="datetime1">
              <a:rPr lang="zh-TW" altLang="en-US"/>
              <a:pPr>
                <a:defRPr/>
              </a:pPr>
              <a:t>2016/5/4</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82E28858-1356-4164-B928-76806D79415B}"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EDC7D49-DD76-4D7F-AE9A-4B60F44B0A33}" type="datetime1">
              <a:rPr lang="zh-TW" altLang="en-US"/>
              <a:pPr>
                <a:defRPr/>
              </a:pPr>
              <a:t>2016/5/4</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0425DD0F-D833-4500-8224-585EDAC39332}"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C14E42F1-5DDC-4442-8E7A-0DEB5EBCF1B8}" type="datetime1">
              <a:rPr lang="zh-TW" altLang="en-US"/>
              <a:pPr>
                <a:defRPr/>
              </a:pPr>
              <a:t>2016/5/4</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9645673-9694-4A9E-8B3D-AD16E1530CC3}"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5359CD42-3037-4B4D-BF9D-DCCF15278A22}" type="datetime1">
              <a:rPr lang="zh-TW" altLang="en-US"/>
              <a:pPr>
                <a:defRPr/>
              </a:pPr>
              <a:t>2016/5/4</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092C9BD1-FDC2-482C-96A9-60EBBD54905C}"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5" cstate="print"/>
          <a:srcRect/>
          <a:stretch>
            <a:fillRect/>
          </a:stretch>
        </p:blipFill>
        <p:spPr bwMode="auto">
          <a:xfrm>
            <a:off x="0" y="5561013"/>
            <a:ext cx="9144000" cy="1323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新細明體" charset="-120"/>
              </a:defRPr>
            </a:lvl1pPr>
          </a:lstStyle>
          <a:p>
            <a:pPr>
              <a:defRPr/>
            </a:pPr>
            <a:fld id="{3B886D32-6D63-4AF5-8513-FAE467F0A9EA}" type="slidenum">
              <a:rPr lang="zh-TW" altLang="en-US"/>
              <a:pPr>
                <a:defRPr/>
              </a:pPr>
              <a:t>‹#›</a:t>
            </a:fld>
            <a:endParaRPr lang="en-US" altLang="zh-TW"/>
          </a:p>
        </p:txBody>
      </p:sp>
      <p:sp>
        <p:nvSpPr>
          <p:cNvPr id="11" name="矩形 10"/>
          <p:cNvSpPr/>
          <p:nvPr userDrawn="1"/>
        </p:nvSpPr>
        <p:spPr>
          <a:xfrm>
            <a:off x="35496" y="1016736"/>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9" descr="聯合會logo.jpg"/>
          <p:cNvPicPr>
            <a:picLocks noChangeAspect="1"/>
          </p:cNvPicPr>
          <p:nvPr userDrawn="1"/>
        </p:nvPicPr>
        <p:blipFill>
          <a:blip r:embed="rId16" cstate="print">
            <a:clrChange>
              <a:clrFrom>
                <a:srgbClr val="FDFDFD"/>
              </a:clrFrom>
              <a:clrTo>
                <a:srgbClr val="FDFDFD">
                  <a:alpha val="0"/>
                </a:srgbClr>
              </a:clrTo>
            </a:clrChange>
          </a:blip>
          <a:srcRect/>
          <a:stretch>
            <a:fillRect/>
          </a:stretch>
        </p:blipFill>
        <p:spPr bwMode="auto">
          <a:xfrm>
            <a:off x="179388" y="6308725"/>
            <a:ext cx="2592387" cy="474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jctv.ntut.edu.tw/" TargetMode="External"/><Relationship Id="rId7"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enter42@ntut.edu.tw" TargetMode="External"/><Relationship Id="rId5" Type="http://schemas.openxmlformats.org/officeDocument/2006/relationships/hyperlink" Target="http://enter42.jctv.ntut.edu.tw/" TargetMode="External"/><Relationship Id="rId4" Type="http://schemas.openxmlformats.org/officeDocument/2006/relationships/hyperlink" Target="mailto:jctvweb@ntut.edu.tw"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658215" y="1412776"/>
            <a:ext cx="7879295" cy="1098550"/>
          </a:xfrm>
          <a:prstGeom prst="rect">
            <a:avLst/>
          </a:prstGeom>
          <a:noFill/>
          <a:ln w="9525">
            <a:noFill/>
            <a:miter lim="800000"/>
            <a:headEnd/>
            <a:tailEnd/>
          </a:ln>
        </p:spPr>
        <p:txBody>
          <a:bodyPr anchor="ctr"/>
          <a:lstStyle/>
          <a:p>
            <a:pPr algn="ctr" eaLnBrk="0" hangingPunct="0">
              <a:defRPr/>
            </a:pPr>
            <a:r>
              <a:rPr lang="zh-TW" altLang="en-US" sz="5400" b="1" dirty="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rPr>
              <a:t>甄選入學</a:t>
            </a:r>
            <a:r>
              <a:rPr lang="en-US" altLang="zh-TW" sz="5400" b="1" dirty="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rPr>
              <a:t>•</a:t>
            </a:r>
            <a:r>
              <a:rPr lang="zh-TW" altLang="en-US" sz="5400" b="1" dirty="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rPr>
              <a:t>技</a:t>
            </a:r>
            <a:r>
              <a:rPr lang="zh-TW" altLang="en-US" sz="5400" b="1"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rPr>
              <a:t>優甄審入學</a:t>
            </a:r>
            <a:endParaRPr lang="zh-TW" altLang="en-US" sz="5400" b="1" dirty="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endParaRPr>
          </a:p>
        </p:txBody>
      </p:sp>
      <p:sp>
        <p:nvSpPr>
          <p:cNvPr id="16387" name="Rectangle 5"/>
          <p:cNvSpPr>
            <a:spLocks noGrp="1" noChangeArrowheads="1"/>
          </p:cNvSpPr>
          <p:nvPr>
            <p:ph type="ctrTitle"/>
          </p:nvPr>
        </p:nvSpPr>
        <p:spPr>
          <a:xfrm>
            <a:off x="684213" y="1052513"/>
            <a:ext cx="7772400" cy="646112"/>
          </a:xfrm>
        </p:spPr>
        <p:txBody>
          <a:bodyPr/>
          <a:lstStyle/>
          <a:p>
            <a:pPr algn="r" eaLnBrk="1" hangingPunct="1"/>
            <a:r>
              <a:rPr lang="en-US" altLang="zh-TW" dirty="0" smtClean="0">
                <a:solidFill>
                  <a:srgbClr val="002060"/>
                </a:solidFill>
                <a:latin typeface="標楷體" pitchFamily="65" charset="-120"/>
                <a:ea typeface="標楷體" pitchFamily="65" charset="-120"/>
              </a:rPr>
              <a:t>105</a:t>
            </a:r>
            <a:r>
              <a:rPr lang="zh-TW" altLang="en-US" dirty="0" smtClean="0">
                <a:solidFill>
                  <a:srgbClr val="002060"/>
                </a:solidFill>
                <a:latin typeface="標楷體" pitchFamily="65" charset="-120"/>
                <a:ea typeface="標楷體" pitchFamily="65" charset="-120"/>
              </a:rPr>
              <a:t>學年度科技校院四年制及專科學校二年制</a:t>
            </a:r>
          </a:p>
        </p:txBody>
      </p:sp>
      <p:sp>
        <p:nvSpPr>
          <p:cNvPr id="16389" name="投影片編號版面配置區 5"/>
          <p:cNvSpPr>
            <a:spLocks noGrp="1"/>
          </p:cNvSpPr>
          <p:nvPr>
            <p:ph type="sldNum" sz="quarter" idx="12"/>
          </p:nvPr>
        </p:nvSpPr>
        <p:spPr>
          <a:noFill/>
        </p:spPr>
        <p:txBody>
          <a:bodyPr/>
          <a:lstStyle/>
          <a:p>
            <a:fld id="{2AC59088-F499-49F0-BF57-4CA437939A27}" type="slidenum">
              <a:rPr lang="zh-TW" altLang="en-US" smtClean="0"/>
              <a:pPr/>
              <a:t>1</a:t>
            </a:fld>
            <a:endParaRPr lang="en-US" altLang="zh-TW" smtClean="0"/>
          </a:p>
        </p:txBody>
      </p:sp>
      <p:sp>
        <p:nvSpPr>
          <p:cNvPr id="7" name="副標題 6"/>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250825" y="1124744"/>
            <a:ext cx="8704263" cy="4967163"/>
          </a:xfrm>
        </p:spPr>
        <p:txBody>
          <a:bodyPr/>
          <a:lstStyle/>
          <a:p>
            <a:pPr>
              <a:buFontTx/>
              <a:buBlip>
                <a:blip r:embed="rId3"/>
              </a:buBlip>
              <a:defRPr/>
            </a:pPr>
            <a:r>
              <a:rPr lang="en-US" altLang="zh-TW" sz="2800" b="1" dirty="0" smtClean="0">
                <a:solidFill>
                  <a:srgbClr val="FF0000"/>
                </a:solidFill>
                <a:latin typeface="華康儷中黑" pitchFamily="49" charset="-120"/>
                <a:ea typeface="華康儷中黑" pitchFamily="49" charset="-120"/>
              </a:rPr>
              <a:t>105.5.20</a:t>
            </a:r>
            <a:r>
              <a:rPr lang="zh-TW" altLang="en-US" sz="2800" dirty="0" smtClean="0">
                <a:solidFill>
                  <a:srgbClr val="002060"/>
                </a:solidFill>
                <a:latin typeface="華康儷中黑" pitchFamily="49" charset="-120"/>
                <a:ea typeface="華康儷中黑" pitchFamily="49" charset="-120"/>
              </a:rPr>
              <a:t>四</a:t>
            </a:r>
            <a:r>
              <a:rPr lang="zh-TW" altLang="en-US" sz="2800" dirty="0">
                <a:solidFill>
                  <a:srgbClr val="002060"/>
                </a:solidFill>
                <a:latin typeface="華康儷中黑" pitchFamily="49" charset="-120"/>
                <a:ea typeface="華康儷中黑" pitchFamily="49" charset="-120"/>
              </a:rPr>
              <a:t>技二專統一入學測驗寄發</a:t>
            </a:r>
            <a:r>
              <a:rPr lang="zh-TW" altLang="en-US" sz="2800" dirty="0" smtClean="0">
                <a:solidFill>
                  <a:srgbClr val="002060"/>
                </a:solidFill>
                <a:latin typeface="華康儷中黑" pitchFamily="49" charset="-120"/>
                <a:ea typeface="華康儷中黑" pitchFamily="49" charset="-120"/>
              </a:rPr>
              <a:t>成績單</a:t>
            </a:r>
            <a:endParaRPr lang="en-US" altLang="zh-TW" sz="2800" dirty="0" smtClean="0">
              <a:solidFill>
                <a:srgbClr val="002060"/>
              </a:solidFill>
              <a:latin typeface="華康儷中黑" pitchFamily="49" charset="-120"/>
              <a:ea typeface="華康儷中黑" pitchFamily="49" charset="-120"/>
            </a:endParaRPr>
          </a:p>
          <a:p>
            <a:pPr lvl="1">
              <a:buFont typeface="Wingdings" pitchFamily="2" charset="2"/>
              <a:buChar char="n"/>
              <a:defRPr/>
            </a:pPr>
            <a:r>
              <a:rPr lang="en-US" altLang="zh-TW" sz="1800" dirty="0" smtClean="0">
                <a:latin typeface="華康中黑體" pitchFamily="49" charset="-120"/>
              </a:rPr>
              <a:t>105</a:t>
            </a:r>
            <a:r>
              <a:rPr lang="zh-TW" altLang="zh-TW" sz="1800" dirty="0" smtClean="0">
                <a:latin typeface="華康中黑體" pitchFamily="49" charset="-120"/>
              </a:rPr>
              <a:t>學年</a:t>
            </a:r>
            <a:r>
              <a:rPr lang="zh-TW" altLang="zh-TW" sz="1800" dirty="0">
                <a:latin typeface="華康中黑體" pitchFamily="49" charset="-120"/>
              </a:rPr>
              <a:t>度</a:t>
            </a:r>
            <a:r>
              <a:rPr lang="zh-TW" altLang="zh-TW" sz="1800" dirty="0" smtClean="0">
                <a:latin typeface="華康中黑體" pitchFamily="49" charset="-120"/>
              </a:rPr>
              <a:t>起</a:t>
            </a:r>
            <a:r>
              <a:rPr lang="zh-TW" altLang="en-US" sz="1800" dirty="0" smtClean="0">
                <a:latin typeface="華康中黑體" pitchFamily="49" charset="-120"/>
              </a:rPr>
              <a:t>統一入學測驗成績單增列各科目原始級分</a:t>
            </a:r>
            <a:endParaRPr lang="zh-TW" altLang="en-US" sz="2800" dirty="0" smtClean="0">
              <a:solidFill>
                <a:srgbClr val="002060"/>
              </a:solidFill>
              <a:latin typeface="華康儷中黑" pitchFamily="49" charset="-120"/>
              <a:ea typeface="華康儷中黑" pitchFamily="49" charset="-120"/>
            </a:endParaRPr>
          </a:p>
          <a:p>
            <a:pPr>
              <a:buBlip>
                <a:blip r:embed="rId3"/>
              </a:buBlip>
              <a:defRPr/>
            </a:pPr>
            <a:r>
              <a:rPr lang="zh-TW" altLang="zh-TW" sz="2800" dirty="0" smtClean="0">
                <a:solidFill>
                  <a:srgbClr val="002060"/>
                </a:solidFill>
                <a:latin typeface="華康儷中黑" pitchFamily="49" charset="-120"/>
                <a:ea typeface="華康儷中黑" pitchFamily="49" charset="-120"/>
              </a:rPr>
              <a:t>成績轉級分範例</a:t>
            </a:r>
            <a:endParaRPr lang="en-US" altLang="zh-TW" sz="2800" dirty="0" smtClean="0">
              <a:solidFill>
                <a:srgbClr val="002060"/>
              </a:solidFill>
              <a:latin typeface="華康儷中黑" pitchFamily="49" charset="-120"/>
              <a:ea typeface="華康儷中黑" pitchFamily="49" charset="-120"/>
            </a:endParaRPr>
          </a:p>
          <a:p>
            <a:pPr lvl="1">
              <a:buClr>
                <a:schemeClr val="tx1"/>
              </a:buClr>
              <a:buSzPct val="100000"/>
              <a:buFont typeface="Wingdings" panose="05000000000000000000" pitchFamily="2" charset="2"/>
              <a:buChar char="n"/>
              <a:defRPr/>
            </a:pPr>
            <a:r>
              <a:rPr lang="zh-TW" altLang="en-US" sz="1800" dirty="0" smtClean="0">
                <a:latin typeface="華康中黑體" pitchFamily="49" charset="-120"/>
              </a:rPr>
              <a:t>級</a:t>
            </a:r>
            <a:r>
              <a:rPr lang="zh-TW" altLang="en-US" sz="1800" dirty="0">
                <a:latin typeface="華康中黑體" pitchFamily="49" charset="-120"/>
              </a:rPr>
              <a:t>分：</a:t>
            </a:r>
            <a:r>
              <a:rPr lang="zh-TW" altLang="zh-TW" sz="1800" dirty="0">
                <a:latin typeface="華康中黑體" pitchFamily="49" charset="-120"/>
              </a:rPr>
              <a:t>從參加</a:t>
            </a:r>
            <a:r>
              <a:rPr lang="zh-TW" altLang="en-US" sz="1800" dirty="0">
                <a:latin typeface="華康中黑體" pitchFamily="49" charset="-120"/>
              </a:rPr>
              <a:t>統一入學測驗</a:t>
            </a:r>
            <a:r>
              <a:rPr lang="zh-TW" altLang="zh-TW" sz="1800" dirty="0">
                <a:latin typeface="華康中黑體" pitchFamily="49" charset="-120"/>
              </a:rPr>
              <a:t>全體考生，取各科目考生最高分</a:t>
            </a:r>
            <a:r>
              <a:rPr lang="zh-TW" altLang="en-US" sz="1800" dirty="0">
                <a:latin typeface="華康中黑體" pitchFamily="49" charset="-120"/>
              </a:rPr>
              <a:t>進行級分</a:t>
            </a:r>
            <a:r>
              <a:rPr lang="zh-TW" altLang="en-US" sz="1800" dirty="0" smtClean="0">
                <a:latin typeface="華康中黑體" pitchFamily="49" charset="-120"/>
              </a:rPr>
              <a:t>轉換</a:t>
            </a:r>
            <a:endParaRPr lang="en-US" altLang="zh-TW" sz="1800" dirty="0" smtClean="0"/>
          </a:p>
          <a:p>
            <a:pPr lvl="1">
              <a:buClr>
                <a:schemeClr val="tx1"/>
              </a:buClr>
              <a:buSzPct val="100000"/>
              <a:buFont typeface="Wingdings" panose="05000000000000000000" pitchFamily="2" charset="2"/>
              <a:buChar char="n"/>
              <a:defRPr/>
            </a:pPr>
            <a:r>
              <a:rPr lang="zh-TW" altLang="zh-TW" sz="1800" dirty="0" smtClean="0"/>
              <a:t>最高</a:t>
            </a:r>
            <a:r>
              <a:rPr lang="zh-TW" altLang="zh-TW" sz="1800" dirty="0"/>
              <a:t>原始得分</a:t>
            </a:r>
            <a:r>
              <a:rPr lang="zh-TW" altLang="zh-TW" sz="1800" dirty="0" smtClean="0"/>
              <a:t>為</a:t>
            </a:r>
            <a:r>
              <a:rPr lang="en-US" altLang="zh-TW" sz="1800" dirty="0" smtClean="0"/>
              <a:t>96</a:t>
            </a:r>
            <a:r>
              <a:rPr lang="zh-TW" altLang="zh-TW" sz="1800" dirty="0" smtClean="0"/>
              <a:t>分</a:t>
            </a:r>
            <a:r>
              <a:rPr lang="zh-TW" altLang="zh-TW" sz="1800" dirty="0"/>
              <a:t>，則每</a:t>
            </a:r>
            <a:r>
              <a:rPr lang="en-US" altLang="zh-TW" sz="1800" dirty="0"/>
              <a:t>1</a:t>
            </a:r>
            <a:r>
              <a:rPr lang="zh-TW" altLang="zh-TW" sz="1800" dirty="0"/>
              <a:t>級距為</a:t>
            </a:r>
            <a:r>
              <a:rPr lang="en-US" altLang="zh-TW" sz="1800" dirty="0" smtClean="0"/>
              <a:t>6.40</a:t>
            </a:r>
            <a:r>
              <a:rPr lang="zh-TW" altLang="zh-TW" sz="1800" dirty="0" smtClean="0"/>
              <a:t>分</a:t>
            </a:r>
            <a:r>
              <a:rPr lang="en-US" altLang="zh-TW" sz="1800" dirty="0" smtClean="0"/>
              <a:t>(=</a:t>
            </a:r>
            <a:r>
              <a:rPr lang="en-US" altLang="zh-TW" sz="1800" dirty="0"/>
              <a:t>96/15)</a:t>
            </a:r>
          </a:p>
          <a:p>
            <a:pPr lvl="1">
              <a:buClr>
                <a:schemeClr val="tx1"/>
              </a:buClr>
              <a:buSzPct val="100000"/>
              <a:buFont typeface="Wingdings" panose="05000000000000000000" pitchFamily="2" charset="2"/>
              <a:buChar char="n"/>
              <a:defRPr/>
            </a:pPr>
            <a:r>
              <a:rPr lang="zh-TW" altLang="zh-TW" sz="1800" dirty="0"/>
              <a:t>一考生國文</a:t>
            </a:r>
            <a:r>
              <a:rPr lang="en-US" altLang="zh-TW" sz="1800" dirty="0"/>
              <a:t>80</a:t>
            </a:r>
            <a:r>
              <a:rPr lang="zh-TW" altLang="zh-TW" sz="1800" dirty="0"/>
              <a:t>分，經換算為</a:t>
            </a:r>
            <a:r>
              <a:rPr lang="en-US" altLang="zh-TW" sz="1800" dirty="0"/>
              <a:t>13</a:t>
            </a:r>
            <a:r>
              <a:rPr lang="zh-TW" altLang="zh-TW" sz="1800" dirty="0"/>
              <a:t>級分</a:t>
            </a:r>
            <a:endParaRPr lang="en-US" altLang="zh-TW" sz="1800" dirty="0"/>
          </a:p>
        </p:txBody>
      </p:sp>
      <p:sp>
        <p:nvSpPr>
          <p:cNvPr id="56323" name="Rectangle 3"/>
          <p:cNvSpPr>
            <a:spLocks noChangeArrowheads="1"/>
          </p:cNvSpPr>
          <p:nvPr/>
        </p:nvSpPr>
        <p:spPr bwMode="auto">
          <a:xfrm>
            <a:off x="539552" y="1340768"/>
            <a:ext cx="8472488" cy="77554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p>
        </p:txBody>
      </p:sp>
      <p:sp>
        <p:nvSpPr>
          <p:cNvPr id="56325" name="投影片編號版面配置區 10"/>
          <p:cNvSpPr>
            <a:spLocks noGrp="1"/>
          </p:cNvSpPr>
          <p:nvPr>
            <p:ph type="sldNum" sz="quarter" idx="12"/>
          </p:nvPr>
        </p:nvSpPr>
        <p:spPr>
          <a:noFill/>
        </p:spPr>
        <p:txBody>
          <a:bodyPr/>
          <a:lstStyle/>
          <a:p>
            <a:fld id="{E826D875-3433-4675-8C52-E1B7946EBA02}" type="slidenum">
              <a:rPr lang="zh-TW" altLang="en-US" smtClean="0"/>
              <a:pPr/>
              <a:t>10</a:t>
            </a:fld>
            <a:endParaRPr lang="en-US" altLang="zh-TW" smtClean="0"/>
          </a:p>
        </p:txBody>
      </p:sp>
      <p:sp>
        <p:nvSpPr>
          <p:cNvPr id="13"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統測成績查詢</a:t>
            </a:r>
          </a:p>
        </p:txBody>
      </p:sp>
      <p:graphicFrame>
        <p:nvGraphicFramePr>
          <p:cNvPr id="12" name="表格 11"/>
          <p:cNvGraphicFramePr>
            <a:graphicFrameLocks noGrp="1"/>
          </p:cNvGraphicFramePr>
          <p:nvPr>
            <p:extLst>
              <p:ext uri="{D42A27DB-BD31-4B8C-83A1-F6EECF244321}">
                <p14:modId xmlns:p14="http://schemas.microsoft.com/office/powerpoint/2010/main" xmlns="" val="3781500568"/>
              </p:ext>
            </p:extLst>
          </p:nvPr>
        </p:nvGraphicFramePr>
        <p:xfrm>
          <a:off x="457200" y="3584615"/>
          <a:ext cx="8569325" cy="1209601"/>
        </p:xfrm>
        <a:graphic>
          <a:graphicData uri="http://schemas.openxmlformats.org/drawingml/2006/table">
            <a:tbl>
              <a:tblPr/>
              <a:tblGrid>
                <a:gridCol w="454025"/>
                <a:gridCol w="520700"/>
                <a:gridCol w="522288"/>
                <a:gridCol w="522287"/>
                <a:gridCol w="520700"/>
                <a:gridCol w="522288"/>
                <a:gridCol w="522287"/>
                <a:gridCol w="522288"/>
                <a:gridCol w="520700"/>
                <a:gridCol w="522287"/>
                <a:gridCol w="522288"/>
                <a:gridCol w="522287"/>
                <a:gridCol w="520700"/>
                <a:gridCol w="522288"/>
                <a:gridCol w="522287"/>
                <a:gridCol w="522288"/>
                <a:gridCol w="287337"/>
              </a:tblGrid>
              <a:tr h="7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Arial" charset="0"/>
                          <a:ea typeface="新細明體" pitchFamily="18" charset="-120"/>
                        </a:rPr>
                        <a:t>分數級距</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96.00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89.61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89.60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83.21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83.20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76.81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76.80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70.41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70.40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64.01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64.00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57.61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57.60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51.21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51.20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44.81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44.80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38.41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38.40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32.01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32.00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25.61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25.60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19.21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19.20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12.81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12.80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0.01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Arial" charset="0"/>
                          <a:ea typeface="新細明體" pitchFamily="18" charset="-120"/>
                        </a:rPr>
                        <a:t>級分</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15</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14</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新細明體" pitchFamily="18" charset="-120"/>
                        </a:rPr>
                        <a:t>13</a:t>
                      </a:r>
                      <a:endParaRPr kumimoji="0" lang="zh-TW" altLang="zh-TW" sz="16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12</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11</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10</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9</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8</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7</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6</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5</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4</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3</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2</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新細明體" pitchFamily="18" charset="-120"/>
                        </a:rPr>
                        <a:t>0</a:t>
                      </a:r>
                      <a:endParaRPr kumimoji="0" lang="zh-TW" altLang="zh-TW" sz="16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圖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300" y="1700808"/>
            <a:ext cx="400050" cy="171450"/>
          </a:xfrm>
          <a:prstGeom prst="rect">
            <a:avLst/>
          </a:prstGeom>
        </p:spPr>
      </p:pic>
    </p:spTree>
    <p:extLst>
      <p:ext uri="{BB962C8B-B14F-4D97-AF65-F5344CB8AC3E}">
        <p14:creationId xmlns:p14="http://schemas.microsoft.com/office/powerpoint/2010/main" xmlns="" val="127813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07504" y="980728"/>
            <a:ext cx="8785101" cy="4895750"/>
          </a:xfrm>
        </p:spPr>
        <p:txBody>
          <a:bodyPr/>
          <a:lstStyle/>
          <a:p>
            <a:pPr>
              <a:buFontTx/>
              <a:buBlip>
                <a:blip r:embed="rId3"/>
              </a:buBlip>
              <a:defRPr/>
            </a:pPr>
            <a:r>
              <a:rPr lang="zh-TW" altLang="zh-TW" dirty="0" smtClean="0">
                <a:solidFill>
                  <a:srgbClr val="002060"/>
                </a:solidFill>
                <a:latin typeface="華康儷中黑" pitchFamily="49" charset="-120"/>
                <a:ea typeface="華康儷中黑" pitchFamily="49" charset="-120"/>
              </a:rPr>
              <a:t>第一階段報名</a:t>
            </a:r>
            <a:r>
              <a:rPr lang="en-US" altLang="zh-TW" sz="2000" dirty="0" smtClean="0">
                <a:solidFill>
                  <a:srgbClr val="002060"/>
                </a:solidFill>
                <a:latin typeface="華康儷中黑" pitchFamily="49" charset="-120"/>
                <a:ea typeface="華康儷中黑" pitchFamily="49" charset="-120"/>
              </a:rPr>
              <a:t>(105.5.18 10:00-105.5.26 17:00)</a:t>
            </a:r>
          </a:p>
          <a:p>
            <a:pPr algn="r">
              <a:buFontTx/>
              <a:buNone/>
              <a:defRPr/>
            </a:pPr>
            <a:r>
              <a:rPr lang="zh-TW" altLang="en-US" sz="2000" dirty="0" smtClean="0">
                <a:solidFill>
                  <a:srgbClr val="C00000"/>
                </a:solidFill>
                <a:latin typeface="華康儷中黑" pitchFamily="49" charset="-120"/>
                <a:ea typeface="華康儷中黑" pitchFamily="49" charset="-120"/>
              </a:rPr>
              <a:t>可於資格審查確定送出後開始作業</a:t>
            </a:r>
            <a:endParaRPr lang="en-US" altLang="zh-TW" sz="2000" dirty="0" smtClean="0">
              <a:solidFill>
                <a:srgbClr val="C00000"/>
              </a:solidFill>
              <a:latin typeface="華康儷中黑" pitchFamily="49" charset="-120"/>
              <a:ea typeface="華康儷中黑" pitchFamily="49" charset="-120"/>
            </a:endParaRPr>
          </a:p>
          <a:p>
            <a:pPr marL="533400" lvl="1" indent="-261938">
              <a:spcBef>
                <a:spcPts val="600"/>
              </a:spcBef>
              <a:buFont typeface="Wingdings" pitchFamily="2" charset="2"/>
              <a:buChar char="n"/>
              <a:defRPr/>
            </a:pPr>
            <a:r>
              <a:rPr lang="zh-TW" altLang="zh-TW" sz="2000" dirty="0" smtClean="0">
                <a:latin typeface="標楷體" pitchFamily="65" charset="-120"/>
                <a:ea typeface="標楷體" pitchFamily="65" charset="-120"/>
                <a:cs typeface="+mn-cs"/>
              </a:rPr>
              <a:t>考生於其可報名之甄選群</a:t>
            </a:r>
            <a:r>
              <a:rPr lang="en-US" altLang="zh-TW" sz="2000" dirty="0" smtClean="0">
                <a:latin typeface="標楷體" pitchFamily="65" charset="-120"/>
                <a:ea typeface="標楷體" pitchFamily="65" charset="-120"/>
                <a:cs typeface="+mn-cs"/>
              </a:rPr>
              <a:t>(</a:t>
            </a:r>
            <a:r>
              <a:rPr lang="zh-TW" altLang="zh-TW" sz="2000" dirty="0" smtClean="0">
                <a:latin typeface="標楷體" pitchFamily="65" charset="-120"/>
                <a:ea typeface="標楷體" pitchFamily="65" charset="-120"/>
                <a:cs typeface="+mn-cs"/>
              </a:rPr>
              <a:t>類</a:t>
            </a:r>
            <a:r>
              <a:rPr lang="en-US" altLang="zh-TW" sz="2000" dirty="0" smtClean="0">
                <a:latin typeface="標楷體" pitchFamily="65" charset="-120"/>
                <a:ea typeface="標楷體" pitchFamily="65" charset="-120"/>
                <a:cs typeface="+mn-cs"/>
              </a:rPr>
              <a:t>)</a:t>
            </a:r>
            <a:r>
              <a:rPr lang="zh-TW" altLang="zh-TW" sz="2000" dirty="0" smtClean="0">
                <a:latin typeface="標楷體" pitchFamily="65" charset="-120"/>
                <a:ea typeface="標楷體" pitchFamily="65" charset="-120"/>
                <a:cs typeface="+mn-cs"/>
              </a:rPr>
              <a:t>別</a:t>
            </a:r>
            <a:r>
              <a:rPr lang="zh-TW" altLang="en-US" sz="2000" dirty="0" smtClean="0">
                <a:latin typeface="標楷體" pitchFamily="65" charset="-120"/>
                <a:ea typeface="標楷體" pitchFamily="65" charset="-120"/>
                <a:cs typeface="+mn-cs"/>
              </a:rPr>
              <a:t>中</a:t>
            </a:r>
            <a:r>
              <a:rPr lang="zh-TW" altLang="zh-TW" sz="2000" dirty="0" smtClean="0">
                <a:latin typeface="標楷體" pitchFamily="65" charset="-120"/>
                <a:ea typeface="標楷體" pitchFamily="65" charset="-120"/>
                <a:cs typeface="+mn-cs"/>
              </a:rPr>
              <a:t>至多申請</a:t>
            </a:r>
            <a:r>
              <a:rPr lang="en-US" altLang="zh-TW" sz="2000" b="1" dirty="0" smtClean="0">
                <a:solidFill>
                  <a:srgbClr val="FF0000"/>
                </a:solidFill>
                <a:latin typeface="標楷體" pitchFamily="65" charset="-120"/>
                <a:ea typeface="標楷體" pitchFamily="65" charset="-120"/>
                <a:cs typeface="+mn-cs"/>
              </a:rPr>
              <a:t>3</a:t>
            </a:r>
            <a:r>
              <a:rPr lang="zh-TW" altLang="zh-TW" sz="2000" b="1" dirty="0" smtClean="0">
                <a:solidFill>
                  <a:srgbClr val="FF0000"/>
                </a:solidFill>
                <a:latin typeface="標楷體" pitchFamily="65" charset="-120"/>
                <a:ea typeface="標楷體" pitchFamily="65" charset="-120"/>
                <a:cs typeface="+mn-cs"/>
              </a:rPr>
              <a:t>個</a:t>
            </a:r>
            <a:r>
              <a:rPr lang="zh-TW" altLang="zh-TW" sz="2000" dirty="0" smtClean="0">
                <a:latin typeface="標楷體" pitchFamily="65" charset="-120"/>
                <a:ea typeface="標楷體" pitchFamily="65" charset="-120"/>
                <a:cs typeface="+mn-cs"/>
              </a:rPr>
              <a:t>校系科</a:t>
            </a:r>
            <a:r>
              <a:rPr lang="en-US" altLang="zh-TW" sz="2000" dirty="0" smtClean="0">
                <a:latin typeface="標楷體" pitchFamily="65" charset="-120"/>
                <a:ea typeface="標楷體" pitchFamily="65" charset="-120"/>
                <a:cs typeface="+mn-cs"/>
              </a:rPr>
              <a:t>(</a:t>
            </a:r>
            <a:r>
              <a:rPr lang="zh-TW" altLang="zh-TW" sz="2000" dirty="0" smtClean="0">
                <a:latin typeface="標楷體" pitchFamily="65" charset="-120"/>
                <a:ea typeface="標楷體" pitchFamily="65" charset="-120"/>
                <a:cs typeface="+mn-cs"/>
              </a:rPr>
              <a:t>組</a:t>
            </a:r>
            <a:r>
              <a:rPr lang="en-US" altLang="zh-TW" sz="2000" dirty="0" smtClean="0">
                <a:latin typeface="標楷體" pitchFamily="65" charset="-120"/>
                <a:ea typeface="標楷體" pitchFamily="65" charset="-120"/>
                <a:cs typeface="+mn-cs"/>
              </a:rPr>
              <a:t>)</a:t>
            </a:r>
            <a:r>
              <a:rPr lang="zh-TW" altLang="zh-TW" sz="2000" dirty="0" smtClean="0">
                <a:latin typeface="標楷體" pitchFamily="65" charset="-120"/>
                <a:ea typeface="標楷體" pitchFamily="65" charset="-120"/>
                <a:cs typeface="+mn-cs"/>
              </a:rPr>
              <a:t>、學程報名參加</a:t>
            </a:r>
            <a:endParaRPr lang="en-US" altLang="zh-TW" sz="2000" dirty="0" smtClean="0">
              <a:latin typeface="標楷體" pitchFamily="65" charset="-120"/>
              <a:ea typeface="標楷體" pitchFamily="65" charset="-120"/>
              <a:cs typeface="+mn-cs"/>
            </a:endParaRPr>
          </a:p>
          <a:p>
            <a:pPr marL="271462" lvl="1" indent="0">
              <a:spcBef>
                <a:spcPts val="600"/>
              </a:spcBef>
              <a:buNone/>
              <a:defRPr/>
            </a:pPr>
            <a:r>
              <a:rPr lang="en-US" altLang="zh-TW" sz="2000" dirty="0">
                <a:latin typeface="標楷體" pitchFamily="65" charset="-120"/>
                <a:ea typeface="標楷體" pitchFamily="65" charset="-120"/>
                <a:cs typeface="+mn-cs"/>
              </a:rPr>
              <a:t> </a:t>
            </a:r>
            <a:r>
              <a:rPr lang="en-US" altLang="zh-TW" sz="2000" dirty="0" smtClean="0">
                <a:latin typeface="標楷體" pitchFamily="65" charset="-120"/>
                <a:ea typeface="標楷體" pitchFamily="65" charset="-120"/>
                <a:cs typeface="+mn-cs"/>
              </a:rPr>
              <a:t> </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cs typeface="+mn-cs"/>
              </a:rPr>
              <a:t>包含統一入學測驗</a:t>
            </a:r>
            <a:r>
              <a:rPr lang="zh-TW" altLang="zh-TW" sz="2000" dirty="0">
                <a:latin typeface="標楷體" pitchFamily="65" charset="-120"/>
                <a:ea typeface="標楷體" pitchFamily="65" charset="-120"/>
              </a:rPr>
              <a:t>單</a:t>
            </a:r>
            <a:r>
              <a:rPr lang="zh-TW" altLang="zh-TW" sz="2000" dirty="0" smtClean="0">
                <a:latin typeface="標楷體" pitchFamily="65" charset="-120"/>
                <a:ea typeface="標楷體" pitchFamily="65" charset="-120"/>
              </a:rPr>
              <a:t>群</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類</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或跨</a:t>
            </a:r>
            <a:r>
              <a:rPr lang="zh-TW" altLang="zh-TW" sz="2000" dirty="0" smtClean="0">
                <a:latin typeface="標楷體" pitchFamily="65" charset="-120"/>
                <a:ea typeface="標楷體" pitchFamily="65" charset="-120"/>
              </a:rPr>
              <a:t>群</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類</a:t>
            </a:r>
            <a:r>
              <a:rPr lang="en-US"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之</a:t>
            </a:r>
            <a:r>
              <a:rPr lang="zh-TW" altLang="zh-TW" sz="2000" dirty="0" smtClean="0">
                <a:latin typeface="標楷體" pitchFamily="65" charset="-120"/>
                <a:ea typeface="標楷體" pitchFamily="65" charset="-120"/>
              </a:rPr>
              <a:t>群</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類</a:t>
            </a:r>
            <a:r>
              <a:rPr lang="en-US" altLang="zh-TW" sz="2000" dirty="0">
                <a:latin typeface="標楷體" pitchFamily="65" charset="-120"/>
                <a:ea typeface="標楷體" pitchFamily="65" charset="-120"/>
              </a:rPr>
              <a:t>)</a:t>
            </a:r>
            <a:r>
              <a:rPr lang="zh-TW" altLang="zh-TW" sz="2000" dirty="0" smtClean="0">
                <a:latin typeface="標楷體" pitchFamily="65" charset="-120"/>
                <a:ea typeface="標楷體" pitchFamily="65" charset="-120"/>
              </a:rPr>
              <a:t>別</a:t>
            </a:r>
            <a:r>
              <a:rPr lang="en-US" altLang="zh-TW" sz="2000" dirty="0">
                <a:latin typeface="標楷體" pitchFamily="65" charset="-120"/>
                <a:ea typeface="標楷體" pitchFamily="65" charset="-120"/>
              </a:rPr>
              <a:t>】</a:t>
            </a:r>
          </a:p>
          <a:p>
            <a:pPr marL="533400" lvl="1" indent="-261938">
              <a:spcBef>
                <a:spcPts val="600"/>
              </a:spcBef>
              <a:buFont typeface="Wingdings" pitchFamily="2" charset="2"/>
              <a:buChar char="n"/>
              <a:defRPr/>
            </a:pPr>
            <a:r>
              <a:rPr lang="zh-TW" altLang="zh-TW" sz="2000" dirty="0" smtClean="0">
                <a:latin typeface="標楷體" pitchFamily="65" charset="-120"/>
                <a:ea typeface="標楷體" pitchFamily="65" charset="-120"/>
                <a:cs typeface="+mn-cs"/>
              </a:rPr>
              <a:t>各校得限制考生僅能報名該校</a:t>
            </a:r>
            <a:r>
              <a:rPr lang="en-US" altLang="zh-TW" sz="2000" dirty="0" smtClean="0">
                <a:latin typeface="標楷體" pitchFamily="65" charset="-120"/>
                <a:ea typeface="標楷體" pitchFamily="65" charset="-120"/>
                <a:cs typeface="+mn-cs"/>
              </a:rPr>
              <a:t>1</a:t>
            </a:r>
            <a:r>
              <a:rPr lang="zh-TW" altLang="zh-TW" sz="2000" dirty="0" smtClean="0">
                <a:latin typeface="標楷體" pitchFamily="65" charset="-120"/>
                <a:ea typeface="標楷體" pitchFamily="65" charset="-120"/>
                <a:cs typeface="+mn-cs"/>
              </a:rPr>
              <a:t>個系科</a:t>
            </a:r>
            <a:r>
              <a:rPr lang="en-US" altLang="zh-TW" sz="2000" dirty="0" smtClean="0">
                <a:latin typeface="標楷體" pitchFamily="65" charset="-120"/>
                <a:ea typeface="標楷體" pitchFamily="65" charset="-120"/>
                <a:cs typeface="+mn-cs"/>
              </a:rPr>
              <a:t>(</a:t>
            </a:r>
            <a:r>
              <a:rPr lang="zh-TW" altLang="zh-TW" sz="2000" dirty="0" smtClean="0">
                <a:latin typeface="標楷體" pitchFamily="65" charset="-120"/>
                <a:ea typeface="標楷體" pitchFamily="65" charset="-120"/>
                <a:cs typeface="+mn-cs"/>
              </a:rPr>
              <a:t>組</a:t>
            </a:r>
            <a:r>
              <a:rPr lang="en-US" altLang="zh-TW" sz="2000" dirty="0" smtClean="0">
                <a:latin typeface="標楷體" pitchFamily="65" charset="-120"/>
                <a:ea typeface="標楷體" pitchFamily="65" charset="-120"/>
                <a:cs typeface="+mn-cs"/>
              </a:rPr>
              <a:t>)</a:t>
            </a:r>
            <a:r>
              <a:rPr lang="zh-TW" altLang="zh-TW" sz="2000" dirty="0" smtClean="0">
                <a:latin typeface="標楷體" pitchFamily="65" charset="-120"/>
                <a:ea typeface="標楷體" pitchFamily="65" charset="-120"/>
                <a:cs typeface="+mn-cs"/>
              </a:rPr>
              <a:t>、學程</a:t>
            </a:r>
            <a:endParaRPr lang="en-US" altLang="zh-TW" sz="2000" dirty="0" smtClean="0">
              <a:latin typeface="標楷體" pitchFamily="65" charset="-120"/>
              <a:ea typeface="標楷體" pitchFamily="65" charset="-120"/>
              <a:cs typeface="+mn-cs"/>
            </a:endParaRPr>
          </a:p>
          <a:p>
            <a:pPr marL="533400" lvl="1" indent="-261938">
              <a:spcBef>
                <a:spcPts val="600"/>
              </a:spcBef>
              <a:buFont typeface="Wingdings" pitchFamily="2" charset="2"/>
              <a:buChar char="n"/>
              <a:defRPr/>
            </a:pPr>
            <a:r>
              <a:rPr lang="zh-TW" altLang="en-US" sz="2000" b="1" dirty="0" smtClean="0">
                <a:solidFill>
                  <a:srgbClr val="FF0000"/>
                </a:solidFill>
                <a:latin typeface="標楷體" pitchFamily="65" charset="-120"/>
                <a:ea typeface="標楷體" pitchFamily="65" charset="-120"/>
                <a:cs typeface="+mn-cs"/>
              </a:rPr>
              <a:t>繳交</a:t>
            </a:r>
            <a:r>
              <a:rPr lang="zh-TW" altLang="zh-TW" sz="2000" b="1" dirty="0" smtClean="0">
                <a:solidFill>
                  <a:srgbClr val="FF0000"/>
                </a:solidFill>
                <a:latin typeface="標楷體" pitchFamily="65" charset="-120"/>
                <a:ea typeface="標楷體" pitchFamily="65" charset="-120"/>
              </a:rPr>
              <a:t>第一階段報名費</a:t>
            </a:r>
            <a:r>
              <a:rPr lang="en-US" altLang="zh-TW" sz="2000" b="1" dirty="0" smtClean="0">
                <a:solidFill>
                  <a:srgbClr val="FF0000"/>
                </a:solidFill>
                <a:latin typeface="標楷體" pitchFamily="65" charset="-120"/>
                <a:ea typeface="標楷體" pitchFamily="65" charset="-120"/>
              </a:rPr>
              <a:t>500</a:t>
            </a:r>
            <a:r>
              <a:rPr lang="zh-TW" altLang="zh-TW" sz="2000" b="1" dirty="0" smtClean="0">
                <a:solidFill>
                  <a:srgbClr val="FF0000"/>
                </a:solidFill>
                <a:latin typeface="標楷體" pitchFamily="65" charset="-120"/>
                <a:ea typeface="標楷體" pitchFamily="65" charset="-120"/>
              </a:rPr>
              <a:t>元</a:t>
            </a:r>
            <a:r>
              <a:rPr lang="en-US" altLang="zh-TW" sz="1800" dirty="0" smtClean="0">
                <a:latin typeface="華康中黑體" pitchFamily="49" charset="-120"/>
              </a:rPr>
              <a:t/>
            </a:r>
            <a:br>
              <a:rPr lang="en-US" altLang="zh-TW" sz="1800" dirty="0" smtClean="0">
                <a:latin typeface="華康中黑體" pitchFamily="49" charset="-120"/>
              </a:rPr>
            </a:br>
            <a:r>
              <a:rPr lang="zh-TW" altLang="zh-TW" sz="1800" dirty="0" smtClean="0">
                <a:latin typeface="華康中黑體" pitchFamily="49" charset="-120"/>
              </a:rPr>
              <a:t>低收入戶考生免</a:t>
            </a:r>
            <a:r>
              <a:rPr lang="zh-TW" altLang="en-US" sz="1800" dirty="0" smtClean="0">
                <a:latin typeface="華康中黑體" pitchFamily="49" charset="-120"/>
              </a:rPr>
              <a:t>繳</a:t>
            </a:r>
            <a:r>
              <a:rPr lang="en-US" altLang="zh-TW" sz="1800" dirty="0" smtClean="0">
                <a:latin typeface="華康中黑體" pitchFamily="49" charset="-120"/>
              </a:rPr>
              <a:t/>
            </a:r>
            <a:br>
              <a:rPr lang="en-US" altLang="zh-TW" sz="1800" dirty="0" smtClean="0">
                <a:latin typeface="華康中黑體" pitchFamily="49" charset="-120"/>
              </a:rPr>
            </a:br>
            <a:r>
              <a:rPr lang="zh-TW" altLang="en-US" sz="1800" dirty="0" smtClean="0">
                <a:latin typeface="華康中黑體" pitchFamily="49" charset="-120"/>
              </a:rPr>
              <a:t>中低收入戶考生減免</a:t>
            </a:r>
            <a:r>
              <a:rPr lang="en-US" altLang="zh-TW" sz="1800" dirty="0" smtClean="0">
                <a:latin typeface="華康中黑體" pitchFamily="49" charset="-120"/>
              </a:rPr>
              <a:t>60%</a:t>
            </a:r>
            <a:r>
              <a:rPr lang="zh-TW" altLang="en-US" sz="1800" dirty="0">
                <a:latin typeface="華康中黑體" pitchFamily="49" charset="-120"/>
              </a:rPr>
              <a:t>，</a:t>
            </a:r>
            <a:r>
              <a:rPr lang="zh-TW" altLang="zh-TW" sz="1800" dirty="0" smtClean="0">
                <a:latin typeface="華康中黑體" pitchFamily="49" charset="-120"/>
              </a:rPr>
              <a:t>第一</a:t>
            </a:r>
            <a:r>
              <a:rPr lang="zh-TW" altLang="zh-TW" sz="1800" dirty="0">
                <a:latin typeface="華康中黑體" pitchFamily="49" charset="-120"/>
              </a:rPr>
              <a:t>階段報名</a:t>
            </a:r>
            <a:r>
              <a:rPr lang="zh-TW" altLang="zh-TW" sz="1800" dirty="0" smtClean="0">
                <a:latin typeface="華康中黑體" pitchFamily="49" charset="-120"/>
              </a:rPr>
              <a:t>費</a:t>
            </a:r>
            <a:r>
              <a:rPr lang="en-US" altLang="zh-TW" sz="1800" dirty="0" smtClean="0">
                <a:latin typeface="華康中黑體" pitchFamily="49" charset="-120"/>
              </a:rPr>
              <a:t>200</a:t>
            </a:r>
            <a:r>
              <a:rPr lang="zh-TW" altLang="en-US" sz="1800" dirty="0" smtClean="0">
                <a:latin typeface="華康中黑體" pitchFamily="49" charset="-120"/>
              </a:rPr>
              <a:t>元</a:t>
            </a:r>
            <a:endParaRPr lang="en-US" altLang="zh-TW" sz="1800" dirty="0" smtClean="0">
              <a:latin typeface="華康中黑體" pitchFamily="49" charset="-120"/>
              <a:cs typeface="+mn-cs"/>
            </a:endParaRPr>
          </a:p>
          <a:p>
            <a:pPr marL="533400" lvl="1" indent="-261938">
              <a:spcBef>
                <a:spcPts val="600"/>
              </a:spcBef>
              <a:buFont typeface="Wingdings" pitchFamily="2" charset="2"/>
              <a:buChar char="n"/>
              <a:defRPr/>
            </a:pPr>
            <a:r>
              <a:rPr lang="zh-TW" altLang="en-US" sz="2000" dirty="0" smtClean="0">
                <a:latin typeface="標楷體" pitchFamily="65" charset="-120"/>
                <a:ea typeface="標楷體" pitchFamily="65" charset="-120"/>
                <a:cs typeface="+mn-cs"/>
              </a:rPr>
              <a:t>完成報名作業後由本委員會系統產生通行碼</a:t>
            </a:r>
            <a:endParaRPr lang="en-US" altLang="zh-TW" sz="2000" dirty="0" smtClean="0">
              <a:latin typeface="標楷體" pitchFamily="65" charset="-120"/>
              <a:ea typeface="標楷體" pitchFamily="65" charset="-120"/>
              <a:cs typeface="+mn-cs"/>
            </a:endParaRPr>
          </a:p>
          <a:p>
            <a:pPr marL="533400" lvl="1" indent="-261938">
              <a:spcBef>
                <a:spcPts val="600"/>
              </a:spcBef>
              <a:buFont typeface="Wingdings" pitchFamily="2" charset="2"/>
              <a:buChar char="n"/>
              <a:defRPr/>
            </a:pPr>
            <a:r>
              <a:rPr lang="zh-TW" altLang="zh-TW" sz="2000" dirty="0" smtClean="0">
                <a:latin typeface="標楷體" pitchFamily="65" charset="-120"/>
                <a:ea typeface="標楷體" pitchFamily="65" charset="-120"/>
                <a:cs typeface="+mn-cs"/>
              </a:rPr>
              <a:t>應屆</a:t>
            </a:r>
            <a:r>
              <a:rPr lang="zh-TW" altLang="zh-TW" sz="2000" dirty="0">
                <a:latin typeface="標楷體" pitchFamily="65" charset="-120"/>
                <a:ea typeface="標楷體" pitchFamily="65" charset="-120"/>
                <a:cs typeface="+mn-cs"/>
              </a:rPr>
              <a:t>畢業生應參加學校集體報名，若因故不及辦理者，</a:t>
            </a:r>
            <a:r>
              <a:rPr lang="zh-TW" altLang="zh-TW" sz="2000" dirty="0" smtClean="0">
                <a:latin typeface="標楷體" pitchFamily="65" charset="-120"/>
                <a:ea typeface="標楷體" pitchFamily="65" charset="-120"/>
                <a:cs typeface="+mn-cs"/>
              </a:rPr>
              <a:t>可採</a:t>
            </a:r>
            <a:r>
              <a:rPr lang="zh-TW" altLang="zh-TW" sz="2000" dirty="0">
                <a:latin typeface="標楷體" pitchFamily="65" charset="-120"/>
                <a:ea typeface="標楷體" pitchFamily="65" charset="-120"/>
                <a:cs typeface="+mn-cs"/>
              </a:rPr>
              <a:t>個別報名程序自行</a:t>
            </a:r>
            <a:r>
              <a:rPr lang="zh-TW" altLang="zh-TW" sz="2000" dirty="0" smtClean="0">
                <a:latin typeface="標楷體" pitchFamily="65" charset="-120"/>
                <a:ea typeface="標楷體" pitchFamily="65" charset="-120"/>
                <a:cs typeface="+mn-cs"/>
              </a:rPr>
              <a:t>報名</a:t>
            </a:r>
            <a:r>
              <a:rPr lang="en-US" altLang="zh-TW" sz="1800" dirty="0" smtClean="0">
                <a:latin typeface="華康中黑體" pitchFamily="49" charset="-120"/>
                <a:cs typeface="+mn-cs"/>
              </a:rPr>
              <a:t>(</a:t>
            </a:r>
            <a:r>
              <a:rPr lang="zh-TW" altLang="zh-TW" sz="1800" dirty="0" smtClean="0">
                <a:latin typeface="華康中黑體" pitchFamily="49" charset="-120"/>
                <a:cs typeface="+mn-cs"/>
              </a:rPr>
              <a:t>集體</a:t>
            </a:r>
            <a:r>
              <a:rPr lang="zh-TW" altLang="zh-TW" sz="1800" dirty="0">
                <a:latin typeface="華康中黑體" pitchFamily="49" charset="-120"/>
                <a:cs typeface="+mn-cs"/>
              </a:rPr>
              <a:t>及個別方式重複報名，概以學校集體報名所登錄之資料為準</a:t>
            </a:r>
            <a:r>
              <a:rPr lang="zh-TW" altLang="en-US" sz="1800" dirty="0">
                <a:latin typeface="華康中黑體" pitchFamily="49" charset="-120"/>
                <a:cs typeface="+mn-cs"/>
              </a:rPr>
              <a:t>，</a:t>
            </a:r>
            <a:r>
              <a:rPr lang="zh-TW" altLang="zh-TW" sz="1800" dirty="0">
                <a:latin typeface="華康中黑體" pitchFamily="49" charset="-120"/>
                <a:cs typeface="+mn-cs"/>
              </a:rPr>
              <a:t>不予退費</a:t>
            </a:r>
            <a:r>
              <a:rPr lang="en-US" altLang="zh-TW" sz="1800" dirty="0">
                <a:latin typeface="華康中黑體" pitchFamily="49" charset="-120"/>
                <a:cs typeface="+mn-cs"/>
              </a:rPr>
              <a:t>)</a:t>
            </a:r>
          </a:p>
          <a:p>
            <a:pPr marL="533400" indent="-261938">
              <a:spcBef>
                <a:spcPts val="600"/>
              </a:spcBef>
              <a:buFont typeface="Wingdings" pitchFamily="2" charset="2"/>
              <a:buChar char="n"/>
            </a:pPr>
            <a:r>
              <a:rPr lang="zh-TW" altLang="zh-TW" sz="1800" dirty="0">
                <a:latin typeface="華康中黑體" pitchFamily="49" charset="-120"/>
              </a:rPr>
              <a:t>第一階段報名費</a:t>
            </a:r>
            <a:r>
              <a:rPr lang="zh-TW" altLang="en-US" sz="1800" dirty="0">
                <a:latin typeface="華康中黑體" pitchFamily="49" charset="-120"/>
              </a:rPr>
              <a:t>請於</a:t>
            </a:r>
            <a:r>
              <a:rPr lang="en-US" altLang="zh-TW" sz="1800" dirty="0" smtClean="0">
                <a:solidFill>
                  <a:srgbClr val="FF00FF"/>
                </a:solidFill>
                <a:latin typeface="華康中黑體" pitchFamily="49" charset="-120"/>
              </a:rPr>
              <a:t>105.5.26 </a:t>
            </a:r>
            <a:r>
              <a:rPr lang="en-US" altLang="zh-TW" sz="1800" dirty="0">
                <a:solidFill>
                  <a:srgbClr val="FF00FF"/>
                </a:solidFill>
                <a:latin typeface="華康中黑體" pitchFamily="49" charset="-120"/>
              </a:rPr>
              <a:t>24:00</a:t>
            </a:r>
            <a:r>
              <a:rPr lang="zh-TW" altLang="en-US" sz="1800" dirty="0">
                <a:latin typeface="華康中黑體" pitchFamily="49" charset="-120"/>
              </a:rPr>
              <a:t>前完成</a:t>
            </a:r>
            <a:r>
              <a:rPr lang="zh-TW" altLang="en-US" sz="1800" dirty="0" smtClean="0">
                <a:latin typeface="華康中黑體" pitchFamily="49" charset="-120"/>
              </a:rPr>
              <a:t>匯款</a:t>
            </a:r>
            <a:endParaRPr lang="en-US" altLang="zh-TW" sz="1800" dirty="0">
              <a:latin typeface="華康中黑體" pitchFamily="49" charset="-120"/>
            </a:endParaRPr>
          </a:p>
        </p:txBody>
      </p:sp>
      <p:sp>
        <p:nvSpPr>
          <p:cNvPr id="40963" name="Rectangle 3"/>
          <p:cNvSpPr>
            <a:spLocks noChangeArrowheads="1"/>
          </p:cNvSpPr>
          <p:nvPr/>
        </p:nvSpPr>
        <p:spPr bwMode="auto">
          <a:xfrm>
            <a:off x="457200" y="1268413"/>
            <a:ext cx="8435975" cy="4857750"/>
          </a:xfrm>
          <a:prstGeom prst="rect">
            <a:avLst/>
          </a:prstGeom>
          <a:noFill/>
          <a:ln w="9525">
            <a:noFill/>
            <a:miter lim="800000"/>
            <a:headEnd/>
            <a:tailEnd/>
          </a:ln>
        </p:spPr>
        <p:txBody>
          <a:bodyPr/>
          <a:lstStyle/>
          <a:p>
            <a:pPr marL="342900" indent="-342900" eaLnBrk="0" hangingPunct="0">
              <a:spcBef>
                <a:spcPct val="20000"/>
              </a:spcBef>
              <a:buFontTx/>
              <a:buBlip>
                <a:blip r:embed="rId3"/>
              </a:buBlip>
            </a:pPr>
            <a:endParaRPr lang="en-US" altLang="zh-TW">
              <a:latin typeface="華康中黑體" pitchFamily="49" charset="-120"/>
              <a:ea typeface="華康中黑體" pitchFamily="49" charset="-120"/>
            </a:endParaRPr>
          </a:p>
        </p:txBody>
      </p:sp>
      <p:sp>
        <p:nvSpPr>
          <p:cNvPr id="40964" name="投影片編號版面配置區 4"/>
          <p:cNvSpPr>
            <a:spLocks noGrp="1"/>
          </p:cNvSpPr>
          <p:nvPr>
            <p:ph type="sldNum" sz="quarter" idx="12"/>
          </p:nvPr>
        </p:nvSpPr>
        <p:spPr>
          <a:noFill/>
        </p:spPr>
        <p:txBody>
          <a:bodyPr/>
          <a:lstStyle/>
          <a:p>
            <a:fld id="{1B6A9F97-C630-4499-BAE0-565D29D186A5}" type="slidenum">
              <a:rPr lang="zh-TW" altLang="en-US" smtClean="0"/>
              <a:pPr/>
              <a:t>11</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第一階段報名</a:t>
            </a:r>
          </a:p>
        </p:txBody>
      </p:sp>
    </p:spTree>
    <p:extLst>
      <p:ext uri="{BB962C8B-B14F-4D97-AF65-F5344CB8AC3E}">
        <p14:creationId xmlns:p14="http://schemas.microsoft.com/office/powerpoint/2010/main" xmlns="" val="257183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1196752"/>
            <a:ext cx="7128792" cy="5000625"/>
          </a:xfrm>
        </p:spPr>
        <p:txBody>
          <a:bodyPr/>
          <a:lstStyle/>
          <a:p>
            <a:pPr>
              <a:buFont typeface="Wingdings" panose="05000000000000000000" pitchFamily="2" charset="2"/>
              <a:buChar char="u"/>
            </a:pPr>
            <a:r>
              <a:rPr lang="zh-TW" altLang="en-US" sz="2400" dirty="0" smtClean="0"/>
              <a:t>務請輔導</a:t>
            </a:r>
            <a:r>
              <a:rPr lang="zh-TW" altLang="zh-TW" sz="2400" dirty="0" smtClean="0"/>
              <a:t>考生</a:t>
            </a:r>
            <a:r>
              <a:rPr lang="zh-TW" altLang="zh-TW" sz="2400" dirty="0"/>
              <a:t>妥善保存通行</a:t>
            </a:r>
            <a:r>
              <a:rPr lang="zh-TW" altLang="zh-TW" sz="2400" dirty="0" smtClean="0"/>
              <a:t>碼</a:t>
            </a:r>
            <a:endParaRPr lang="en-US" altLang="zh-TW" sz="2400" dirty="0" smtClean="0"/>
          </a:p>
          <a:p>
            <a:pPr>
              <a:buFont typeface="Wingdings" panose="05000000000000000000" pitchFamily="2" charset="2"/>
              <a:buChar char="u"/>
            </a:pPr>
            <a:r>
              <a:rPr lang="zh-TW" altLang="en-US" sz="2400" dirty="0" smtClean="0"/>
              <a:t>協助</a:t>
            </a:r>
            <a:r>
              <a:rPr lang="zh-TW" altLang="en-US" sz="2400" dirty="0"/>
              <a:t>加強考生基本資料</a:t>
            </a:r>
            <a:r>
              <a:rPr lang="zh-TW" altLang="en-US" sz="2400" dirty="0" smtClean="0"/>
              <a:t>維護</a:t>
            </a:r>
            <a:endParaRPr lang="en-US" altLang="zh-TW" sz="2400" dirty="0" smtClean="0"/>
          </a:p>
          <a:p>
            <a:pPr>
              <a:buFont typeface="Wingdings" panose="05000000000000000000" pitchFamily="2" charset="2"/>
              <a:buChar char="u"/>
            </a:pPr>
            <a:r>
              <a:rPr lang="zh-TW" altLang="en-US" b="1" u="sng" dirty="0" smtClean="0">
                <a:solidFill>
                  <a:srgbClr val="FF0000"/>
                </a:solidFill>
                <a:latin typeface="標楷體" pitchFamily="65" charset="-120"/>
                <a:ea typeface="標楷體" pitchFamily="65" charset="-120"/>
              </a:rPr>
              <a:t>第二</a:t>
            </a:r>
            <a:r>
              <a:rPr lang="zh-TW" altLang="en-US" b="1" u="sng" dirty="0">
                <a:solidFill>
                  <a:srgbClr val="FF0000"/>
                </a:solidFill>
                <a:latin typeface="標楷體" pitchFamily="65" charset="-120"/>
                <a:ea typeface="標楷體" pitchFamily="65" charset="-120"/>
              </a:rPr>
              <a:t>階段報名、總成績公告、</a:t>
            </a:r>
            <a:r>
              <a:rPr lang="zh-TW" altLang="en-US" b="1" u="sng" dirty="0" smtClean="0">
                <a:solidFill>
                  <a:srgbClr val="FF0000"/>
                </a:solidFill>
                <a:latin typeface="標楷體" pitchFamily="65" charset="-120"/>
                <a:ea typeface="標楷體" pitchFamily="65" charset="-120"/>
              </a:rPr>
              <a:t>正</a:t>
            </a:r>
            <a:r>
              <a:rPr lang="en-US" altLang="zh-TW" b="1" u="sng" dirty="0" smtClean="0">
                <a:solidFill>
                  <a:srgbClr val="FF0000"/>
                </a:solidFill>
                <a:latin typeface="標楷體" pitchFamily="65" charset="-120"/>
                <a:ea typeface="標楷體" pitchFamily="65" charset="-120"/>
              </a:rPr>
              <a:t>(</a:t>
            </a:r>
            <a:r>
              <a:rPr lang="zh-TW" altLang="en-US" b="1" u="sng" dirty="0" smtClean="0">
                <a:solidFill>
                  <a:srgbClr val="FF0000"/>
                </a:solidFill>
                <a:latin typeface="標楷體" pitchFamily="65" charset="-120"/>
                <a:ea typeface="標楷體" pitchFamily="65" charset="-120"/>
              </a:rPr>
              <a:t>備</a:t>
            </a:r>
            <a:r>
              <a:rPr lang="en-US" altLang="zh-TW" b="1" u="sng" dirty="0">
                <a:solidFill>
                  <a:srgbClr val="FF0000"/>
                </a:solidFill>
                <a:latin typeface="標楷體" pitchFamily="65" charset="-120"/>
                <a:ea typeface="標楷體" pitchFamily="65" charset="-120"/>
              </a:rPr>
              <a:t>)</a:t>
            </a:r>
            <a:r>
              <a:rPr lang="zh-TW" altLang="en-US" b="1" u="sng" dirty="0">
                <a:solidFill>
                  <a:srgbClr val="FF0000"/>
                </a:solidFill>
                <a:latin typeface="標楷體" pitchFamily="65" charset="-120"/>
                <a:ea typeface="標楷體" pitchFamily="65" charset="-120"/>
              </a:rPr>
              <a:t>取生名單、登記就讀志願</a:t>
            </a:r>
            <a:r>
              <a:rPr lang="zh-TW" altLang="en-US" b="1" u="sng" dirty="0" smtClean="0">
                <a:solidFill>
                  <a:srgbClr val="FF0000"/>
                </a:solidFill>
                <a:latin typeface="標楷體" pitchFamily="65" charset="-120"/>
                <a:ea typeface="標楷體" pitchFamily="65" charset="-120"/>
              </a:rPr>
              <a:t>序皆需使用通行碼</a:t>
            </a:r>
            <a:endParaRPr lang="en-US" altLang="zh-TW" b="1" u="sng" dirty="0" smtClean="0">
              <a:solidFill>
                <a:srgbClr val="FF0000"/>
              </a:solidFill>
              <a:latin typeface="標楷體" pitchFamily="65" charset="-120"/>
              <a:ea typeface="標楷體" pitchFamily="65" charset="-120"/>
            </a:endParaRPr>
          </a:p>
          <a:p>
            <a:pPr marL="342900" lvl="1" indent="-342900">
              <a:buFont typeface="Wingdings" panose="05000000000000000000" pitchFamily="2" charset="2"/>
              <a:buChar char="u"/>
            </a:pPr>
            <a:r>
              <a:rPr lang="zh-TW" altLang="en-US" sz="2400" dirty="0">
                <a:cs typeface="+mn-cs"/>
              </a:rPr>
              <a:t>通行碼遺失時，須依通行碼遺失補發規定，填妥補發申請表並黏妥身分證明文件影本後，傳真至本委員會提出申請，</a:t>
            </a:r>
            <a:r>
              <a:rPr lang="zh-TW" altLang="en-US" sz="2400" b="1" dirty="0">
                <a:solidFill>
                  <a:srgbClr val="FF0000"/>
                </a:solidFill>
                <a:cs typeface="+mn-cs"/>
              </a:rPr>
              <a:t>補發以</a:t>
            </a:r>
            <a:r>
              <a:rPr lang="en-US" altLang="zh-TW" sz="2400" b="1" dirty="0">
                <a:solidFill>
                  <a:srgbClr val="FF0000"/>
                </a:solidFill>
                <a:cs typeface="+mn-cs"/>
              </a:rPr>
              <a:t>1</a:t>
            </a:r>
            <a:r>
              <a:rPr lang="zh-TW" altLang="en-US" sz="2400" b="1" dirty="0">
                <a:solidFill>
                  <a:srgbClr val="FF0000"/>
                </a:solidFill>
                <a:cs typeface="+mn-cs"/>
              </a:rPr>
              <a:t>次為限</a:t>
            </a:r>
            <a:r>
              <a:rPr lang="zh-TW" altLang="en-US" sz="2400" dirty="0">
                <a:cs typeface="+mn-cs"/>
              </a:rPr>
              <a:t>，經完成身分查驗之考生，由系統配發至考生留存本委員會之手機號碼</a:t>
            </a:r>
            <a:endParaRPr lang="zh-TW" altLang="zh-TW" sz="2400" dirty="0">
              <a:cs typeface="+mn-cs"/>
            </a:endParaRPr>
          </a:p>
          <a:p>
            <a:endParaRPr lang="zh-TW" altLang="en-US" dirty="0"/>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12</a:t>
            </a:fld>
            <a:endParaRPr lang="en-US" altLang="zh-TW"/>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通行碼使用</a:t>
            </a:r>
          </a:p>
        </p:txBody>
      </p:sp>
    </p:spTree>
    <p:extLst>
      <p:ext uri="{BB962C8B-B14F-4D97-AF65-F5344CB8AC3E}">
        <p14:creationId xmlns:p14="http://schemas.microsoft.com/office/powerpoint/2010/main" xmlns="" val="242631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cstate="print"/>
          <a:stretch>
            <a:fillRect/>
          </a:stretch>
        </p:blipFill>
        <p:spPr>
          <a:xfrm>
            <a:off x="0" y="1340768"/>
            <a:ext cx="9144000" cy="5402517"/>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13</a:t>
            </a:fld>
            <a:endParaRPr lang="en-US" altLang="zh-TW"/>
          </a:p>
        </p:txBody>
      </p:sp>
      <p:sp>
        <p:nvSpPr>
          <p:cNvPr id="5" name="矩形 4"/>
          <p:cNvSpPr/>
          <p:nvPr/>
        </p:nvSpPr>
        <p:spPr>
          <a:xfrm>
            <a:off x="45761" y="2854014"/>
            <a:ext cx="1368013" cy="23031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857874" y="2166513"/>
            <a:ext cx="3178621" cy="555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a:t>
            </a:r>
          </a:p>
        </p:txBody>
      </p:sp>
      <p:cxnSp>
        <p:nvCxnSpPr>
          <p:cNvPr id="9" name="直線單箭頭接點 8"/>
          <p:cNvCxnSpPr/>
          <p:nvPr/>
        </p:nvCxnSpPr>
        <p:spPr>
          <a:xfrm flipV="1">
            <a:off x="1547664" y="2852936"/>
            <a:ext cx="5544616" cy="19442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0083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23528" y="1052736"/>
            <a:ext cx="8136904" cy="5000625"/>
          </a:xfrm>
        </p:spPr>
        <p:txBody>
          <a:bodyPr/>
          <a:lstStyle/>
          <a:p>
            <a:pPr>
              <a:buFontTx/>
              <a:buBlip>
                <a:blip r:embed="rId3"/>
              </a:buBlip>
              <a:defRPr/>
            </a:pPr>
            <a:r>
              <a:rPr lang="zh-TW" altLang="zh-TW" dirty="0" smtClean="0">
                <a:solidFill>
                  <a:srgbClr val="002060"/>
                </a:solidFill>
                <a:latin typeface="華康中黑體" pitchFamily="49" charset="-120"/>
              </a:rPr>
              <a:t>第一階段統測成績篩選</a:t>
            </a:r>
          </a:p>
          <a:p>
            <a:pPr lvl="1">
              <a:lnSpc>
                <a:spcPct val="150000"/>
              </a:lnSpc>
              <a:spcBef>
                <a:spcPts val="0"/>
              </a:spcBef>
              <a:buFont typeface="Wingdings" pitchFamily="2" charset="2"/>
              <a:buChar char="n"/>
              <a:defRPr/>
            </a:pPr>
            <a:r>
              <a:rPr lang="zh-TW" altLang="zh-TW" sz="2400" dirty="0" smtClean="0">
                <a:latin typeface="華康中黑體" pitchFamily="49" charset="-120"/>
                <a:cs typeface="+mn-cs"/>
              </a:rPr>
              <a:t>某校系科組之招生名額為</a:t>
            </a:r>
            <a:r>
              <a:rPr lang="en-US" altLang="zh-TW" sz="2400" dirty="0" smtClean="0">
                <a:latin typeface="華康中黑體" pitchFamily="49" charset="-120"/>
                <a:cs typeface="+mn-cs"/>
              </a:rPr>
              <a:t>10</a:t>
            </a:r>
            <a:r>
              <a:rPr lang="zh-TW" altLang="zh-TW" sz="2400" dirty="0" smtClean="0">
                <a:latin typeface="華康中黑體" pitchFamily="49" charset="-120"/>
                <a:cs typeface="+mn-cs"/>
              </a:rPr>
              <a:t>人，各科篩選倍率：</a:t>
            </a:r>
            <a:r>
              <a:rPr lang="zh-TW" altLang="zh-TW" sz="2400" dirty="0" smtClean="0">
                <a:solidFill>
                  <a:srgbClr val="0038A8"/>
                </a:solidFill>
                <a:latin typeface="華康中黑體" pitchFamily="49" charset="-120"/>
                <a:cs typeface="+mn-cs"/>
              </a:rPr>
              <a:t>國文</a:t>
            </a:r>
            <a:r>
              <a:rPr lang="en-US" altLang="zh-TW" sz="2400" dirty="0" smtClean="0">
                <a:solidFill>
                  <a:srgbClr val="0038A8"/>
                </a:solidFill>
                <a:latin typeface="華康中黑體" pitchFamily="49" charset="-120"/>
                <a:cs typeface="+mn-cs"/>
              </a:rPr>
              <a:t>5</a:t>
            </a:r>
            <a:r>
              <a:rPr lang="zh-TW" altLang="zh-TW" sz="2400" dirty="0" smtClean="0">
                <a:latin typeface="華康中黑體" pitchFamily="49" charset="-120"/>
                <a:cs typeface="+mn-cs"/>
              </a:rPr>
              <a:t>、</a:t>
            </a:r>
            <a:r>
              <a:rPr lang="zh-TW" altLang="zh-TW" sz="2400" dirty="0" smtClean="0">
                <a:solidFill>
                  <a:srgbClr val="FF0000"/>
                </a:solidFill>
                <a:latin typeface="華康中黑體" pitchFamily="49" charset="-120"/>
                <a:cs typeface="+mn-cs"/>
              </a:rPr>
              <a:t>英文</a:t>
            </a:r>
            <a:r>
              <a:rPr lang="en-US" altLang="zh-TW" sz="2400" dirty="0" smtClean="0">
                <a:solidFill>
                  <a:srgbClr val="FF0000"/>
                </a:solidFill>
                <a:latin typeface="華康中黑體" pitchFamily="49" charset="-120"/>
                <a:cs typeface="+mn-cs"/>
              </a:rPr>
              <a:t>6</a:t>
            </a:r>
            <a:r>
              <a:rPr lang="zh-TW" altLang="zh-TW" sz="2400" dirty="0" smtClean="0">
                <a:latin typeface="華康中黑體" pitchFamily="49" charset="-120"/>
                <a:cs typeface="+mn-cs"/>
              </a:rPr>
              <a:t>、</a:t>
            </a:r>
            <a:r>
              <a:rPr lang="zh-TW" altLang="zh-TW" sz="2400" dirty="0" smtClean="0">
                <a:solidFill>
                  <a:srgbClr val="0038A8"/>
                </a:solidFill>
                <a:latin typeface="華康中黑體" pitchFamily="49" charset="-120"/>
                <a:cs typeface="+mn-cs"/>
              </a:rPr>
              <a:t>數學</a:t>
            </a:r>
            <a:r>
              <a:rPr lang="en-US" altLang="zh-TW" sz="2400" dirty="0" smtClean="0">
                <a:solidFill>
                  <a:srgbClr val="0038A8"/>
                </a:solidFill>
                <a:latin typeface="華康中黑體" pitchFamily="49" charset="-120"/>
                <a:cs typeface="+mn-cs"/>
              </a:rPr>
              <a:t>5</a:t>
            </a:r>
            <a:r>
              <a:rPr lang="zh-TW" altLang="zh-TW" sz="2400" dirty="0" smtClean="0">
                <a:latin typeface="華康中黑體" pitchFamily="49" charset="-120"/>
                <a:cs typeface="+mn-cs"/>
              </a:rPr>
              <a:t>、</a:t>
            </a:r>
            <a:r>
              <a:rPr lang="zh-TW" altLang="zh-TW" sz="2400" dirty="0" smtClean="0">
                <a:solidFill>
                  <a:schemeClr val="accent5">
                    <a:lumMod val="50000"/>
                  </a:schemeClr>
                </a:solidFill>
                <a:latin typeface="華康中黑體" pitchFamily="49" charset="-120"/>
                <a:cs typeface="+mn-cs"/>
              </a:rPr>
              <a:t>專業一</a:t>
            </a:r>
            <a:r>
              <a:rPr lang="en-US" altLang="zh-TW" sz="2400" dirty="0" smtClean="0">
                <a:solidFill>
                  <a:schemeClr val="accent5">
                    <a:lumMod val="50000"/>
                  </a:schemeClr>
                </a:solidFill>
                <a:latin typeface="華康中黑體" pitchFamily="49" charset="-120"/>
                <a:cs typeface="+mn-cs"/>
              </a:rPr>
              <a:t>3</a:t>
            </a:r>
            <a:r>
              <a:rPr lang="zh-TW" altLang="zh-TW" sz="2400" dirty="0" smtClean="0">
                <a:latin typeface="華康中黑體" pitchFamily="49" charset="-120"/>
                <a:cs typeface="+mn-cs"/>
              </a:rPr>
              <a:t>及</a:t>
            </a:r>
            <a:r>
              <a:rPr lang="zh-TW" altLang="zh-TW" sz="2400" dirty="0" smtClean="0">
                <a:solidFill>
                  <a:schemeClr val="accent5">
                    <a:lumMod val="50000"/>
                  </a:schemeClr>
                </a:solidFill>
                <a:latin typeface="華康中黑體" pitchFamily="49" charset="-120"/>
                <a:cs typeface="+mn-cs"/>
              </a:rPr>
              <a:t>專業二</a:t>
            </a:r>
            <a:r>
              <a:rPr lang="en-US" altLang="zh-TW" sz="2400" dirty="0" smtClean="0">
                <a:solidFill>
                  <a:schemeClr val="accent5">
                    <a:lumMod val="50000"/>
                  </a:schemeClr>
                </a:solidFill>
                <a:latin typeface="華康中黑體" pitchFamily="49" charset="-120"/>
                <a:cs typeface="+mn-cs"/>
              </a:rPr>
              <a:t>3</a:t>
            </a:r>
            <a:endParaRPr lang="zh-TW" altLang="zh-TW" sz="2400" dirty="0" smtClean="0">
              <a:solidFill>
                <a:schemeClr val="accent5">
                  <a:lumMod val="50000"/>
                </a:schemeClr>
              </a:solidFill>
              <a:latin typeface="華康中黑體" pitchFamily="49" charset="-120"/>
            </a:endParaRPr>
          </a:p>
          <a:p>
            <a:pPr lvl="1">
              <a:lnSpc>
                <a:spcPct val="150000"/>
              </a:lnSpc>
              <a:spcBef>
                <a:spcPts val="0"/>
              </a:spcBef>
              <a:buFont typeface="Wingdings" pitchFamily="2" charset="2"/>
              <a:buChar char="n"/>
              <a:defRPr/>
            </a:pPr>
            <a:r>
              <a:rPr lang="zh-TW" altLang="zh-TW" sz="2400" dirty="0" smtClean="0">
                <a:latin typeface="華康中黑體" pitchFamily="49" charset="-120"/>
                <a:cs typeface="+mn-cs"/>
              </a:rPr>
              <a:t>篩選過程：先依</a:t>
            </a:r>
            <a:r>
              <a:rPr lang="zh-TW" altLang="zh-TW" sz="2400" dirty="0" smtClean="0">
                <a:solidFill>
                  <a:srgbClr val="FF0000"/>
                </a:solidFill>
                <a:latin typeface="華康中黑體" pitchFamily="49" charset="-120"/>
                <a:cs typeface="+mn-cs"/>
              </a:rPr>
              <a:t>英文</a:t>
            </a:r>
            <a:r>
              <a:rPr lang="zh-TW" altLang="zh-TW" sz="2400" dirty="0" smtClean="0">
                <a:latin typeface="華康中黑體" pitchFamily="49" charset="-120"/>
                <a:cs typeface="+mn-cs"/>
              </a:rPr>
              <a:t>成績級分篩選出前</a:t>
            </a:r>
            <a:r>
              <a:rPr lang="en-US" altLang="zh-TW" sz="2400" dirty="0" smtClean="0">
                <a:latin typeface="華康中黑體" pitchFamily="49" charset="-120"/>
                <a:cs typeface="+mn-cs"/>
              </a:rPr>
              <a:t>60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(6×10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a:t>
            </a:r>
            <a:r>
              <a:rPr lang="zh-TW" altLang="zh-TW" sz="2400" dirty="0" smtClean="0">
                <a:latin typeface="華康中黑體" pitchFamily="49" charset="-120"/>
                <a:cs typeface="+mn-cs"/>
              </a:rPr>
              <a:t>，再以該</a:t>
            </a:r>
            <a:r>
              <a:rPr lang="en-US" altLang="zh-TW" sz="2400" dirty="0" smtClean="0">
                <a:latin typeface="華康中黑體" pitchFamily="49" charset="-120"/>
                <a:cs typeface="+mn-cs"/>
              </a:rPr>
              <a:t>60</a:t>
            </a:r>
            <a:r>
              <a:rPr lang="zh-TW" altLang="zh-TW" sz="2400" dirty="0" smtClean="0">
                <a:latin typeface="華康中黑體" pitchFamily="49" charset="-120"/>
                <a:cs typeface="+mn-cs"/>
              </a:rPr>
              <a:t>人之</a:t>
            </a:r>
            <a:r>
              <a:rPr lang="zh-TW" altLang="zh-TW" sz="2400" dirty="0" smtClean="0">
                <a:solidFill>
                  <a:srgbClr val="0038A8"/>
                </a:solidFill>
                <a:latin typeface="華康中黑體" pitchFamily="49" charset="-120"/>
                <a:cs typeface="+mn-cs"/>
              </a:rPr>
              <a:t>國文與數學</a:t>
            </a:r>
            <a:r>
              <a:rPr lang="zh-TW" altLang="zh-TW" sz="2400" dirty="0" smtClean="0">
                <a:latin typeface="華康中黑體" pitchFamily="49" charset="-120"/>
                <a:cs typeface="+mn-cs"/>
              </a:rPr>
              <a:t>成績級分加總後篩選出前</a:t>
            </a:r>
            <a:r>
              <a:rPr lang="en-US" altLang="zh-TW" sz="2400" dirty="0" smtClean="0">
                <a:latin typeface="華康中黑體" pitchFamily="49" charset="-120"/>
                <a:cs typeface="+mn-cs"/>
              </a:rPr>
              <a:t>50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(5×10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a:t>
            </a:r>
            <a:r>
              <a:rPr lang="zh-TW" altLang="zh-TW" sz="2400" dirty="0" smtClean="0">
                <a:latin typeface="華康中黑體" pitchFamily="49" charset="-120"/>
                <a:cs typeface="+mn-cs"/>
              </a:rPr>
              <a:t>，再以該</a:t>
            </a:r>
            <a:r>
              <a:rPr lang="en-US" altLang="zh-TW" sz="2400" dirty="0" smtClean="0">
                <a:latin typeface="華康中黑體" pitchFamily="49" charset="-120"/>
                <a:cs typeface="+mn-cs"/>
              </a:rPr>
              <a:t>50</a:t>
            </a:r>
            <a:r>
              <a:rPr lang="zh-TW" altLang="zh-TW" sz="2400" dirty="0" smtClean="0">
                <a:latin typeface="華康中黑體" pitchFamily="49" charset="-120"/>
                <a:cs typeface="+mn-cs"/>
              </a:rPr>
              <a:t>人之</a:t>
            </a:r>
            <a:r>
              <a:rPr lang="zh-TW" altLang="zh-TW" sz="2400" dirty="0" smtClean="0">
                <a:solidFill>
                  <a:schemeClr val="accent5">
                    <a:lumMod val="50000"/>
                  </a:schemeClr>
                </a:solidFill>
                <a:latin typeface="華康中黑體" pitchFamily="49" charset="-120"/>
                <a:cs typeface="+mn-cs"/>
              </a:rPr>
              <a:t>專業一與專業二</a:t>
            </a:r>
            <a:r>
              <a:rPr lang="zh-TW" altLang="zh-TW" sz="2400" dirty="0" smtClean="0">
                <a:latin typeface="華康中黑體" pitchFamily="49" charset="-120"/>
                <a:cs typeface="+mn-cs"/>
              </a:rPr>
              <a:t>成績級分加總後篩選出前</a:t>
            </a:r>
            <a:r>
              <a:rPr lang="en-US" altLang="zh-TW" sz="2400" dirty="0" smtClean="0">
                <a:latin typeface="華康中黑體" pitchFamily="49" charset="-120"/>
                <a:cs typeface="+mn-cs"/>
              </a:rPr>
              <a:t>30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(3×10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a:t>
            </a:r>
            <a:r>
              <a:rPr lang="zh-TW" altLang="zh-TW" sz="2400" dirty="0" smtClean="0">
                <a:latin typeface="華康中黑體" pitchFamily="49" charset="-120"/>
                <a:cs typeface="+mn-cs"/>
              </a:rPr>
              <a:t>，此</a:t>
            </a:r>
            <a:r>
              <a:rPr lang="en-US" altLang="zh-TW" sz="2400" dirty="0" smtClean="0">
                <a:latin typeface="華康中黑體" pitchFamily="49" charset="-120"/>
                <a:cs typeface="+mn-cs"/>
              </a:rPr>
              <a:t>30</a:t>
            </a:r>
            <a:r>
              <a:rPr lang="zh-TW" altLang="zh-TW" sz="2400" dirty="0" smtClean="0">
                <a:latin typeface="華康中黑體" pitchFamily="49" charset="-120"/>
                <a:cs typeface="+mn-cs"/>
              </a:rPr>
              <a:t>人即為「預計甄試人數」</a:t>
            </a:r>
            <a:endParaRPr lang="zh-TW" altLang="en-US" sz="2400" dirty="0">
              <a:latin typeface="華康中黑體" pitchFamily="49" charset="-120"/>
            </a:endParaRPr>
          </a:p>
        </p:txBody>
      </p:sp>
      <p:sp>
        <p:nvSpPr>
          <p:cNvPr id="60419"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p>
        </p:txBody>
      </p:sp>
      <p:sp>
        <p:nvSpPr>
          <p:cNvPr id="60420" name="投影片編號版面配置區 4"/>
          <p:cNvSpPr>
            <a:spLocks noGrp="1"/>
          </p:cNvSpPr>
          <p:nvPr>
            <p:ph type="sldNum" sz="quarter" idx="12"/>
          </p:nvPr>
        </p:nvSpPr>
        <p:spPr>
          <a:noFill/>
        </p:spPr>
        <p:txBody>
          <a:bodyPr/>
          <a:lstStyle/>
          <a:p>
            <a:fld id="{12C36175-1CA6-4A92-88F1-F72D0FEFEAC9}" type="slidenum">
              <a:rPr lang="zh-TW" altLang="en-US" smtClean="0"/>
              <a:pPr/>
              <a:t>14</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a:t>
            </a:r>
          </a:p>
        </p:txBody>
      </p:sp>
    </p:spTree>
    <p:extLst>
      <p:ext uri="{BB962C8B-B14F-4D97-AF65-F5344CB8AC3E}">
        <p14:creationId xmlns:p14="http://schemas.microsoft.com/office/powerpoint/2010/main" xmlns="" val="3270687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編號版面配置區 3"/>
          <p:cNvSpPr>
            <a:spLocks noGrp="1"/>
          </p:cNvSpPr>
          <p:nvPr>
            <p:ph type="sldNum" sz="quarter" idx="12"/>
          </p:nvPr>
        </p:nvSpPr>
        <p:spPr>
          <a:noFill/>
        </p:spPr>
        <p:txBody>
          <a:bodyPr/>
          <a:lstStyle/>
          <a:p>
            <a:fld id="{58018172-C2A3-45C9-8EDC-4D66E33BD804}" type="slidenum">
              <a:rPr lang="zh-TW" altLang="en-US" smtClean="0"/>
              <a:pPr/>
              <a:t>15</a:t>
            </a:fld>
            <a:endParaRPr lang="en-US" altLang="zh-TW" smtClean="0"/>
          </a:p>
        </p:txBody>
      </p:sp>
      <p:sp>
        <p:nvSpPr>
          <p:cNvPr id="6" name="內容版面配置區 3"/>
          <p:cNvSpPr>
            <a:spLocks noGrp="1"/>
          </p:cNvSpPr>
          <p:nvPr>
            <p:ph idx="1"/>
          </p:nvPr>
        </p:nvSpPr>
        <p:spPr>
          <a:xfrm>
            <a:off x="467544" y="1196752"/>
            <a:ext cx="8352928" cy="5000625"/>
          </a:xfrm>
        </p:spPr>
        <p:txBody>
          <a:bodyPr/>
          <a:lstStyle/>
          <a:p>
            <a:pPr>
              <a:buFontTx/>
              <a:buBlip>
                <a:blip r:embed="rId3"/>
              </a:buBlip>
              <a:defRPr/>
            </a:pPr>
            <a:r>
              <a:rPr lang="zh-TW" altLang="zh-TW" dirty="0" smtClean="0">
                <a:solidFill>
                  <a:srgbClr val="002060"/>
                </a:solidFill>
                <a:latin typeface="華康中黑體" pitchFamily="49" charset="-120"/>
              </a:rPr>
              <a:t>第一階段統測成績篩選</a:t>
            </a:r>
            <a:r>
              <a:rPr lang="zh-TW" altLang="en-US" dirty="0" smtClean="0">
                <a:solidFill>
                  <a:srgbClr val="002060"/>
                </a:solidFill>
                <a:latin typeface="華康中黑體" pitchFamily="49" charset="-120"/>
              </a:rPr>
              <a:t>名單剔除</a:t>
            </a:r>
            <a:r>
              <a:rPr lang="en-US" altLang="zh-TW" sz="1200" dirty="0">
                <a:solidFill>
                  <a:srgbClr val="002060"/>
                </a:solidFill>
                <a:latin typeface="華康中黑體" pitchFamily="49" charset="-120"/>
              </a:rPr>
              <a:t>【</a:t>
            </a:r>
            <a:r>
              <a:rPr lang="zh-TW" altLang="en-US" sz="1200" dirty="0">
                <a:solidFill>
                  <a:srgbClr val="002060"/>
                </a:solidFill>
                <a:latin typeface="華康中黑體" pitchFamily="49" charset="-120"/>
              </a:rPr>
              <a:t>已於下列招生</a:t>
            </a:r>
            <a:r>
              <a:rPr lang="zh-TW" altLang="en-US" sz="1200" dirty="0" smtClean="0">
                <a:solidFill>
                  <a:srgbClr val="002060"/>
                </a:solidFill>
                <a:latin typeface="華康中黑體" pitchFamily="49" charset="-120"/>
              </a:rPr>
              <a:t>錄取</a:t>
            </a:r>
            <a:r>
              <a:rPr lang="en-US" altLang="zh-TW" sz="1200" dirty="0" smtClean="0">
                <a:solidFill>
                  <a:srgbClr val="002060"/>
                </a:solidFill>
                <a:latin typeface="華康中黑體" pitchFamily="49" charset="-120"/>
              </a:rPr>
              <a:t>(</a:t>
            </a:r>
            <a:r>
              <a:rPr lang="zh-TW" altLang="en-US" sz="1200" dirty="0" smtClean="0">
                <a:solidFill>
                  <a:srgbClr val="002060"/>
                </a:solidFill>
                <a:latin typeface="華康中黑體" pitchFamily="49" charset="-120"/>
              </a:rPr>
              <a:t>報到</a:t>
            </a:r>
            <a:r>
              <a:rPr lang="en-US" altLang="zh-TW" sz="1200" dirty="0">
                <a:solidFill>
                  <a:srgbClr val="002060"/>
                </a:solidFill>
                <a:latin typeface="華康中黑體" pitchFamily="49" charset="-120"/>
              </a:rPr>
              <a:t>)</a:t>
            </a:r>
            <a:r>
              <a:rPr lang="zh-TW" altLang="en-US" sz="1200" dirty="0">
                <a:solidFill>
                  <a:srgbClr val="002060"/>
                </a:solidFill>
                <a:latin typeface="華康中黑體" pitchFamily="49" charset="-120"/>
              </a:rPr>
              <a:t>者</a:t>
            </a:r>
            <a:r>
              <a:rPr lang="en-US" altLang="zh-TW" sz="1200" dirty="0">
                <a:solidFill>
                  <a:srgbClr val="002060"/>
                </a:solidFill>
                <a:latin typeface="華康中黑體" pitchFamily="49" charset="-120"/>
              </a:rPr>
              <a:t>】</a:t>
            </a:r>
          </a:p>
          <a:p>
            <a:pPr lvl="1">
              <a:buFontTx/>
              <a:buBlip>
                <a:blip r:embed="rId3"/>
              </a:buBlip>
              <a:defRPr/>
            </a:pPr>
            <a:r>
              <a:rPr lang="en-US" altLang="zh-TW" sz="2000" dirty="0" smtClean="0">
                <a:latin typeface="+mn-ea"/>
              </a:rPr>
              <a:t>105</a:t>
            </a:r>
            <a:r>
              <a:rPr lang="zh-TW" altLang="zh-TW" sz="2000" dirty="0" smtClean="0">
                <a:latin typeface="+mn-ea"/>
              </a:rPr>
              <a:t>學年度</a:t>
            </a:r>
            <a:r>
              <a:rPr lang="zh-TW" altLang="zh-TW" sz="2000" dirty="0" smtClean="0">
                <a:solidFill>
                  <a:srgbClr val="FF0000"/>
                </a:solidFill>
                <a:latin typeface="+mn-ea"/>
              </a:rPr>
              <a:t>技藝</a:t>
            </a:r>
            <a:r>
              <a:rPr lang="zh-TW" altLang="zh-TW" sz="2000" dirty="0">
                <a:solidFill>
                  <a:srgbClr val="FF0000"/>
                </a:solidFill>
                <a:latin typeface="+mn-ea"/>
              </a:rPr>
              <a:t>技能優良學生保送</a:t>
            </a:r>
            <a:r>
              <a:rPr lang="zh-TW" altLang="zh-TW" sz="2000" dirty="0" smtClean="0">
                <a:latin typeface="+mn-ea"/>
              </a:rPr>
              <a:t>入學</a:t>
            </a:r>
            <a:r>
              <a:rPr lang="zh-TW" altLang="en-US" sz="2000" dirty="0" smtClean="0">
                <a:solidFill>
                  <a:srgbClr val="FF0000"/>
                </a:solidFill>
                <a:latin typeface="+mn-ea"/>
              </a:rPr>
              <a:t>錄取報到</a:t>
            </a:r>
            <a:endParaRPr lang="en-US" altLang="zh-TW" sz="2000" dirty="0" smtClean="0">
              <a:solidFill>
                <a:srgbClr val="FF0000"/>
              </a:solidFill>
              <a:latin typeface="+mn-ea"/>
            </a:endParaRPr>
          </a:p>
          <a:p>
            <a:pPr lvl="1">
              <a:buFontTx/>
              <a:buBlip>
                <a:blip r:embed="rId3"/>
              </a:buBlip>
              <a:defRPr/>
            </a:pPr>
            <a:r>
              <a:rPr lang="en-US" altLang="zh-TW" sz="2000" dirty="0" smtClean="0">
                <a:latin typeface="+mn-ea"/>
              </a:rPr>
              <a:t>105</a:t>
            </a:r>
            <a:r>
              <a:rPr lang="zh-TW" altLang="zh-TW" sz="2000" dirty="0" smtClean="0">
                <a:latin typeface="+mn-ea"/>
              </a:rPr>
              <a:t>學年度</a:t>
            </a:r>
            <a:r>
              <a:rPr lang="zh-TW" altLang="zh-TW" sz="2000" dirty="0" smtClean="0">
                <a:solidFill>
                  <a:srgbClr val="FF0000"/>
                </a:solidFill>
                <a:latin typeface="+mn-ea"/>
              </a:rPr>
              <a:t>技</a:t>
            </a:r>
            <a:r>
              <a:rPr lang="zh-TW" altLang="en-US" sz="2000" dirty="0" smtClean="0">
                <a:solidFill>
                  <a:srgbClr val="FF0000"/>
                </a:solidFill>
                <a:latin typeface="+mn-ea"/>
              </a:rPr>
              <a:t>職</a:t>
            </a:r>
            <a:r>
              <a:rPr lang="zh-TW" altLang="zh-TW" sz="2000" dirty="0" smtClean="0">
                <a:solidFill>
                  <a:srgbClr val="FF0000"/>
                </a:solidFill>
                <a:latin typeface="+mn-ea"/>
              </a:rPr>
              <a:t>繁星</a:t>
            </a:r>
            <a:r>
              <a:rPr lang="zh-TW" altLang="zh-TW" sz="2000" dirty="0">
                <a:latin typeface="+mn-ea"/>
              </a:rPr>
              <a:t>計畫聯合推薦甄選</a:t>
            </a:r>
            <a:r>
              <a:rPr lang="zh-TW" altLang="zh-TW" sz="2000" dirty="0" smtClean="0">
                <a:latin typeface="+mn-ea"/>
              </a:rPr>
              <a:t>入學</a:t>
            </a:r>
            <a:r>
              <a:rPr lang="zh-TW" altLang="en-US" sz="2000" dirty="0">
                <a:solidFill>
                  <a:srgbClr val="FF0000"/>
                </a:solidFill>
                <a:latin typeface="+mn-ea"/>
              </a:rPr>
              <a:t>錄取報到</a:t>
            </a:r>
            <a:endParaRPr lang="en-US" altLang="zh-TW" sz="2000" dirty="0" smtClean="0">
              <a:latin typeface="+mn-ea"/>
            </a:endParaRPr>
          </a:p>
          <a:p>
            <a:pPr lvl="1">
              <a:buFontTx/>
              <a:buBlip>
                <a:blip r:embed="rId3"/>
              </a:buBlip>
              <a:defRPr/>
            </a:pPr>
            <a:r>
              <a:rPr lang="en-US" altLang="zh-TW" sz="2000" dirty="0" smtClean="0">
                <a:latin typeface="+mn-ea"/>
              </a:rPr>
              <a:t>105</a:t>
            </a:r>
            <a:r>
              <a:rPr lang="zh-TW" altLang="zh-TW" sz="2000" dirty="0" smtClean="0">
                <a:latin typeface="+mn-ea"/>
              </a:rPr>
              <a:t>學年</a:t>
            </a:r>
            <a:r>
              <a:rPr lang="zh-TW" altLang="zh-TW" sz="2000" dirty="0">
                <a:latin typeface="+mn-ea"/>
              </a:rPr>
              <a:t>度</a:t>
            </a:r>
            <a:r>
              <a:rPr lang="zh-TW" altLang="zh-TW" sz="2000" dirty="0">
                <a:solidFill>
                  <a:srgbClr val="FF0000"/>
                </a:solidFill>
                <a:latin typeface="+mn-ea"/>
              </a:rPr>
              <a:t>大學繁星</a:t>
            </a:r>
            <a:r>
              <a:rPr lang="zh-TW" altLang="zh-TW" sz="2000" dirty="0">
                <a:latin typeface="+mn-ea"/>
              </a:rPr>
              <a:t>推薦入學</a:t>
            </a:r>
            <a:r>
              <a:rPr lang="zh-TW" altLang="zh-TW" sz="2000" dirty="0" smtClean="0">
                <a:latin typeface="+mn-ea"/>
              </a:rPr>
              <a:t>招生</a:t>
            </a:r>
            <a:r>
              <a:rPr lang="zh-TW" altLang="zh-TW" sz="2000" dirty="0" smtClean="0">
                <a:solidFill>
                  <a:srgbClr val="FF0000"/>
                </a:solidFill>
                <a:latin typeface="+mn-ea"/>
              </a:rPr>
              <a:t>錄取</a:t>
            </a:r>
            <a:endParaRPr lang="en-US" altLang="zh-TW" sz="2000" dirty="0" smtClean="0">
              <a:solidFill>
                <a:srgbClr val="FF0000"/>
              </a:solidFill>
              <a:latin typeface="+mn-ea"/>
            </a:endParaRPr>
          </a:p>
          <a:p>
            <a:pPr lvl="1">
              <a:buFontTx/>
              <a:buBlip>
                <a:blip r:embed="rId3"/>
              </a:buBlip>
              <a:defRPr/>
            </a:pPr>
            <a:r>
              <a:rPr lang="en-US" altLang="zh-TW" sz="2000" dirty="0" smtClean="0">
                <a:latin typeface="+mn-ea"/>
              </a:rPr>
              <a:t>105</a:t>
            </a:r>
            <a:r>
              <a:rPr lang="zh-TW" altLang="zh-TW" sz="2000" dirty="0" smtClean="0">
                <a:latin typeface="+mn-ea"/>
              </a:rPr>
              <a:t>學年</a:t>
            </a:r>
            <a:r>
              <a:rPr lang="zh-TW" altLang="zh-TW" sz="2000" dirty="0">
                <a:latin typeface="+mn-ea"/>
              </a:rPr>
              <a:t>度</a:t>
            </a:r>
            <a:r>
              <a:rPr lang="zh-TW" altLang="zh-TW" sz="2000" dirty="0">
                <a:solidFill>
                  <a:srgbClr val="FF0000"/>
                </a:solidFill>
                <a:latin typeface="+mn-ea"/>
              </a:rPr>
              <a:t>大學個人申請</a:t>
            </a:r>
            <a:r>
              <a:rPr lang="zh-TW" altLang="zh-TW" sz="2000" dirty="0">
                <a:latin typeface="+mn-ea"/>
              </a:rPr>
              <a:t>入學</a:t>
            </a:r>
            <a:r>
              <a:rPr lang="zh-TW" altLang="zh-TW" sz="2000" dirty="0" smtClean="0">
                <a:latin typeface="+mn-ea"/>
              </a:rPr>
              <a:t>招生</a:t>
            </a:r>
            <a:r>
              <a:rPr lang="zh-TW" altLang="en-US" sz="2000" dirty="0" smtClean="0">
                <a:solidFill>
                  <a:srgbClr val="FF0000"/>
                </a:solidFill>
                <a:latin typeface="+mn-ea"/>
              </a:rPr>
              <a:t>錄取且未於</a:t>
            </a:r>
            <a:r>
              <a:rPr lang="zh-TW" altLang="zh-TW" sz="2000" dirty="0">
                <a:solidFill>
                  <a:srgbClr val="FF0000"/>
                </a:solidFill>
                <a:latin typeface="+mn-ea"/>
              </a:rPr>
              <a:t>規定期限內聲明放棄入學</a:t>
            </a:r>
            <a:r>
              <a:rPr lang="zh-TW" altLang="zh-TW" sz="2000" dirty="0" smtClean="0">
                <a:solidFill>
                  <a:srgbClr val="FF0000"/>
                </a:solidFill>
                <a:latin typeface="+mn-ea"/>
              </a:rPr>
              <a:t>資格</a:t>
            </a:r>
            <a:endParaRPr lang="en-US" altLang="zh-TW" sz="2000" dirty="0" smtClean="0">
              <a:solidFill>
                <a:srgbClr val="FF0000"/>
              </a:solidFill>
              <a:latin typeface="+mn-ea"/>
            </a:endParaRPr>
          </a:p>
          <a:p>
            <a:pPr lvl="1">
              <a:buFontTx/>
              <a:buBlip>
                <a:blip r:embed="rId3"/>
              </a:buBlip>
              <a:defRPr/>
            </a:pPr>
            <a:r>
              <a:rPr lang="en-US" altLang="zh-TW" sz="2000" dirty="0" smtClean="0">
                <a:latin typeface="+mn-ea"/>
              </a:rPr>
              <a:t>105</a:t>
            </a:r>
            <a:r>
              <a:rPr lang="zh-TW" altLang="zh-TW" sz="2000" dirty="0" smtClean="0">
                <a:latin typeface="+mn-ea"/>
              </a:rPr>
              <a:t>學</a:t>
            </a:r>
            <a:r>
              <a:rPr lang="zh-TW" altLang="zh-TW" sz="2000" dirty="0">
                <a:latin typeface="+mn-ea"/>
              </a:rPr>
              <a:t>年</a:t>
            </a:r>
            <a:r>
              <a:rPr lang="zh-TW" altLang="zh-TW" sz="2000" dirty="0" smtClean="0">
                <a:latin typeface="+mn-ea"/>
              </a:rPr>
              <a:t>度科技</a:t>
            </a:r>
            <a:r>
              <a:rPr lang="zh-TW" altLang="zh-TW" sz="2000" dirty="0">
                <a:latin typeface="+mn-ea"/>
              </a:rPr>
              <a:t>校院日間部四年制申請</a:t>
            </a:r>
            <a:r>
              <a:rPr lang="zh-TW" altLang="zh-TW" sz="2000" dirty="0" smtClean="0">
                <a:latin typeface="+mn-ea"/>
              </a:rPr>
              <a:t>入學</a:t>
            </a:r>
            <a:r>
              <a:rPr lang="zh-TW" altLang="en-US" sz="2000" dirty="0">
                <a:solidFill>
                  <a:srgbClr val="FF0000"/>
                </a:solidFill>
                <a:latin typeface="+mn-ea"/>
              </a:rPr>
              <a:t>錄取</a:t>
            </a:r>
            <a:r>
              <a:rPr lang="zh-TW" altLang="en-US" sz="2000" dirty="0" smtClean="0">
                <a:solidFill>
                  <a:srgbClr val="FF0000"/>
                </a:solidFill>
                <a:latin typeface="+mn-ea"/>
              </a:rPr>
              <a:t>報到</a:t>
            </a:r>
            <a:endParaRPr lang="en-US" altLang="zh-TW" sz="2000" dirty="0" smtClean="0">
              <a:solidFill>
                <a:srgbClr val="FF0000"/>
              </a:solidFill>
              <a:latin typeface="+mn-ea"/>
            </a:endParaRPr>
          </a:p>
          <a:p>
            <a:pPr lvl="1">
              <a:buFontTx/>
              <a:buBlip>
                <a:blip r:embed="rId3"/>
              </a:buBlip>
              <a:defRPr/>
            </a:pPr>
            <a:r>
              <a:rPr lang="zh-TW" altLang="zh-TW" sz="2000" dirty="0" smtClean="0">
                <a:latin typeface="+mn-ea"/>
              </a:rPr>
              <a:t>其他</a:t>
            </a:r>
            <a:r>
              <a:rPr lang="en-US" altLang="zh-TW" sz="2000" dirty="0" smtClean="0">
                <a:latin typeface="+mn-ea"/>
              </a:rPr>
              <a:t>(</a:t>
            </a:r>
            <a:r>
              <a:rPr lang="zh-TW" altLang="zh-TW" sz="2000" dirty="0" smtClean="0">
                <a:latin typeface="+mn-ea"/>
              </a:rPr>
              <a:t>大學</a:t>
            </a:r>
            <a:r>
              <a:rPr lang="en-US" altLang="zh-TW" sz="2000" dirty="0" smtClean="0">
                <a:latin typeface="+mn-ea"/>
              </a:rPr>
              <a:t>)</a:t>
            </a:r>
            <a:r>
              <a:rPr lang="zh-TW" altLang="zh-TW" sz="2000" dirty="0" smtClean="0">
                <a:latin typeface="+mn-ea"/>
              </a:rPr>
              <a:t>招生</a:t>
            </a:r>
            <a:r>
              <a:rPr lang="zh-TW" altLang="zh-TW" sz="2000" dirty="0">
                <a:latin typeface="+mn-ea"/>
              </a:rPr>
              <a:t>管道錄取並報到之考生，未於各該管道規定期限內聲明放棄入學資格、錄取資格或報到後放棄者，不得再報名本</a:t>
            </a:r>
            <a:r>
              <a:rPr lang="zh-TW" altLang="zh-TW" sz="2000" dirty="0" smtClean="0">
                <a:latin typeface="+mn-ea"/>
              </a:rPr>
              <a:t>招生</a:t>
            </a:r>
            <a:endParaRPr lang="zh-TW" altLang="zh-TW" sz="2000" dirty="0">
              <a:latin typeface="+mn-ea"/>
            </a:endParaRPr>
          </a:p>
          <a:p>
            <a:pPr marL="0" indent="0">
              <a:buFontTx/>
              <a:buNone/>
              <a:defRPr/>
            </a:pPr>
            <a:endParaRPr lang="zh-TW" altLang="en-US" sz="2400" dirty="0">
              <a:latin typeface="華康中黑體" pitchFamily="49" charset="-120"/>
            </a:endParaRPr>
          </a:p>
        </p:txBody>
      </p:sp>
      <p:sp>
        <p:nvSpPr>
          <p:cNvPr id="2" name="文字方塊 1"/>
          <p:cNvSpPr txBox="1"/>
          <p:nvPr/>
        </p:nvSpPr>
        <p:spPr>
          <a:xfrm>
            <a:off x="323528" y="5373216"/>
            <a:ext cx="8568630" cy="400110"/>
          </a:xfrm>
          <a:prstGeom prst="rect">
            <a:avLst/>
          </a:prstGeom>
          <a:noFill/>
          <a:ln>
            <a:noFill/>
          </a:ln>
        </p:spPr>
        <p:txBody>
          <a:bodyPr wrap="square">
            <a:spAutoFit/>
          </a:bodyPr>
          <a:lstStyle/>
          <a:p>
            <a:pPr>
              <a:defRPr/>
            </a:pPr>
            <a:r>
              <a:rPr lang="zh-TW" altLang="zh-TW" sz="2000" dirty="0">
                <a:latin typeface="+mn-ea"/>
                <a:ea typeface="+mn-ea"/>
              </a:rPr>
              <a:t>本委員會將以各招生管道主辦單位函告本委員會之報到或入學名單辦理查核</a:t>
            </a:r>
            <a:endParaRPr lang="zh-TW" altLang="en-US" sz="2000" dirty="0">
              <a:latin typeface="+mn-ea"/>
              <a:ea typeface="+mn-ea"/>
            </a:endParaRPr>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a:t>
            </a:r>
          </a:p>
        </p:txBody>
      </p:sp>
    </p:spTree>
    <p:extLst>
      <p:ext uri="{BB962C8B-B14F-4D97-AF65-F5344CB8AC3E}">
        <p14:creationId xmlns:p14="http://schemas.microsoft.com/office/powerpoint/2010/main" xmlns="" val="2112608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125538"/>
            <a:ext cx="8507413" cy="5000625"/>
          </a:xfrm>
        </p:spPr>
        <p:txBody>
          <a:bodyPr/>
          <a:lstStyle/>
          <a:p>
            <a:pPr>
              <a:buFontTx/>
              <a:buBlip>
                <a:blip r:embed="rId3"/>
              </a:buBlip>
              <a:defRPr/>
            </a:pPr>
            <a:r>
              <a:rPr lang="zh-TW" altLang="zh-TW" b="1" dirty="0" smtClean="0">
                <a:solidFill>
                  <a:srgbClr val="FF0000"/>
                </a:solidFill>
                <a:latin typeface="標楷體" pitchFamily="65" charset="-120"/>
                <a:ea typeface="標楷體" pitchFamily="65" charset="-120"/>
              </a:rPr>
              <a:t>第一階段篩選結果公告</a:t>
            </a:r>
            <a:r>
              <a:rPr lang="en-US" altLang="zh-TW" b="1" dirty="0" smtClean="0">
                <a:solidFill>
                  <a:srgbClr val="FF0000"/>
                </a:solidFill>
                <a:latin typeface="標楷體" pitchFamily="65" charset="-120"/>
                <a:ea typeface="標楷體" pitchFamily="65" charset="-120"/>
              </a:rPr>
              <a:t>(105.5.31 10:00)</a:t>
            </a:r>
            <a:endParaRPr lang="zh-TW" altLang="zh-TW" b="1" dirty="0" smtClean="0">
              <a:solidFill>
                <a:srgbClr val="FF0000"/>
              </a:solidFill>
              <a:latin typeface="標楷體" pitchFamily="65" charset="-120"/>
              <a:ea typeface="標楷體" pitchFamily="65" charset="-120"/>
            </a:endParaRPr>
          </a:p>
          <a:p>
            <a:pPr lvl="1">
              <a:buFont typeface="Wingdings" pitchFamily="2" charset="2"/>
              <a:buChar char="n"/>
              <a:defRPr/>
            </a:pPr>
            <a:r>
              <a:rPr lang="zh-TW" altLang="zh-TW" sz="2400" dirty="0" smtClean="0">
                <a:latin typeface="華康中黑體" pitchFamily="49" charset="-120"/>
                <a:cs typeface="+mn-cs"/>
              </a:rPr>
              <a:t>本</a:t>
            </a:r>
            <a:r>
              <a:rPr lang="zh-TW" altLang="en-US" sz="2400" dirty="0" smtClean="0">
                <a:latin typeface="華康中黑體" pitchFamily="49" charset="-120"/>
                <a:cs typeface="+mn-cs"/>
              </a:rPr>
              <a:t>委員</a:t>
            </a:r>
            <a:r>
              <a:rPr lang="zh-TW" altLang="zh-TW" sz="2400" dirty="0" smtClean="0">
                <a:latin typeface="華康中黑體" pitchFamily="49" charset="-120"/>
                <a:cs typeface="+mn-cs"/>
              </a:rPr>
              <a:t>會網站提供考生查詢、高中職</a:t>
            </a:r>
            <a:r>
              <a:rPr lang="zh-TW" altLang="en-US" sz="2400" dirty="0" smtClean="0">
                <a:latin typeface="華康中黑體" pitchFamily="49" charset="-120"/>
                <a:cs typeface="+mn-cs"/>
              </a:rPr>
              <a:t>「集體報名」</a:t>
            </a:r>
            <a:r>
              <a:rPr lang="zh-TW" altLang="zh-TW" sz="2400" dirty="0" smtClean="0">
                <a:latin typeface="華康中黑體" pitchFamily="49" charset="-120"/>
                <a:cs typeface="+mn-cs"/>
              </a:rPr>
              <a:t>學校</a:t>
            </a:r>
            <a:r>
              <a:rPr lang="zh-TW" altLang="en-US" sz="2400" dirty="0" smtClean="0">
                <a:latin typeface="華康中黑體" pitchFamily="49" charset="-120"/>
                <a:cs typeface="+mn-cs"/>
              </a:rPr>
              <a:t>名單</a:t>
            </a:r>
            <a:r>
              <a:rPr lang="zh-TW" altLang="zh-TW" sz="2400" dirty="0" smtClean="0">
                <a:latin typeface="華康中黑體" pitchFamily="49" charset="-120"/>
                <a:cs typeface="+mn-cs"/>
              </a:rPr>
              <a:t>下載</a:t>
            </a:r>
            <a:endParaRPr lang="zh-TW" altLang="zh-TW" sz="2400" dirty="0" smtClean="0">
              <a:latin typeface="華康中黑體" pitchFamily="49" charset="-120"/>
            </a:endParaRPr>
          </a:p>
          <a:p>
            <a:pPr lvl="1">
              <a:buFont typeface="Wingdings" pitchFamily="2" charset="2"/>
              <a:buChar char="n"/>
              <a:defRPr/>
            </a:pPr>
            <a:r>
              <a:rPr lang="zh-TW" altLang="zh-TW" sz="2400" dirty="0" smtClean="0">
                <a:latin typeface="華康中黑體" pitchFamily="49" charset="-120"/>
                <a:cs typeface="+mn-cs"/>
              </a:rPr>
              <a:t>簡訊預約時間：</a:t>
            </a:r>
            <a:r>
              <a:rPr lang="en-US" altLang="zh-TW" sz="2400" dirty="0" smtClean="0">
                <a:latin typeface="華康中黑體" pitchFamily="49" charset="-120"/>
                <a:cs typeface="+mn-cs"/>
              </a:rPr>
              <a:t>105.5.28 10:00</a:t>
            </a:r>
            <a:r>
              <a:rPr lang="en-US" altLang="zh-TW" sz="2400" dirty="0" smtClean="0"/>
              <a:t>-</a:t>
            </a:r>
            <a:r>
              <a:rPr lang="en-US" altLang="zh-TW" sz="2400" dirty="0" smtClean="0">
                <a:latin typeface="華康中黑體" pitchFamily="49" charset="-120"/>
                <a:cs typeface="+mn-cs"/>
              </a:rPr>
              <a:t>105.</a:t>
            </a:r>
            <a:r>
              <a:rPr lang="en-US" altLang="zh-TW" sz="2400" dirty="0" smtClean="0">
                <a:latin typeface="華康中黑體" pitchFamily="49" charset="-120"/>
              </a:rPr>
              <a:t>5</a:t>
            </a:r>
            <a:r>
              <a:rPr lang="en-US" altLang="zh-TW" sz="2400" dirty="0" smtClean="0">
                <a:latin typeface="華康中黑體" pitchFamily="49" charset="-120"/>
                <a:cs typeface="+mn-cs"/>
              </a:rPr>
              <a:t>.31 10:00</a:t>
            </a:r>
          </a:p>
          <a:p>
            <a:pPr lvl="1">
              <a:buFont typeface="Wingdings" pitchFamily="2" charset="2"/>
              <a:buChar char="n"/>
              <a:defRPr/>
            </a:pPr>
            <a:r>
              <a:rPr lang="zh-TW" altLang="en-US" sz="2400" dirty="0">
                <a:latin typeface="華康中黑體" pitchFamily="49" charset="-120"/>
                <a:cs typeface="+mn-cs"/>
              </a:rPr>
              <a:t>語音查榜時間：</a:t>
            </a:r>
            <a:r>
              <a:rPr lang="en-US" altLang="zh-TW" sz="2400" dirty="0" smtClean="0">
                <a:latin typeface="華康中黑體" pitchFamily="49" charset="-120"/>
                <a:cs typeface="+mn-cs"/>
              </a:rPr>
              <a:t>105.5.31 10:00</a:t>
            </a:r>
            <a:r>
              <a:rPr lang="zh-TW" altLang="en-US" sz="2400" dirty="0" smtClean="0">
                <a:latin typeface="華康中黑體" pitchFamily="49" charset="-120"/>
                <a:cs typeface="+mn-cs"/>
              </a:rPr>
              <a:t>起</a:t>
            </a:r>
            <a:endParaRPr lang="zh-TW" altLang="en-US" sz="2400" dirty="0" smtClean="0">
              <a:latin typeface="華康中黑體" pitchFamily="49" charset="-120"/>
            </a:endParaRPr>
          </a:p>
          <a:p>
            <a:pPr lvl="1">
              <a:buFont typeface="Wingdings" pitchFamily="2" charset="2"/>
              <a:buChar char="n"/>
              <a:defRPr/>
            </a:pPr>
            <a:r>
              <a:rPr lang="zh-TW" altLang="zh-TW" sz="2400" dirty="0" smtClean="0">
                <a:latin typeface="華康中黑體" pitchFamily="49" charset="-120"/>
                <a:cs typeface="+mn-cs"/>
              </a:rPr>
              <a:t>語音查榜：</a:t>
            </a:r>
            <a:r>
              <a:rPr lang="en-US" altLang="zh-TW" sz="2400" dirty="0" smtClean="0">
                <a:latin typeface="華康中黑體" pitchFamily="49" charset="-120"/>
                <a:cs typeface="+mn-cs"/>
              </a:rPr>
              <a:t>0911-536-536</a:t>
            </a:r>
          </a:p>
          <a:p>
            <a:pPr lvl="1">
              <a:buFont typeface="Wingdings" pitchFamily="2" charset="2"/>
              <a:buChar char="n"/>
              <a:defRPr/>
            </a:pPr>
            <a:r>
              <a:rPr lang="zh-TW" altLang="zh-TW" sz="2400" dirty="0">
                <a:latin typeface="+mn-ea"/>
              </a:rPr>
              <a:t>中華電信</a:t>
            </a:r>
            <a:r>
              <a:rPr lang="zh-TW" altLang="en-US" sz="2400" dirty="0">
                <a:latin typeface="+mn-ea"/>
              </a:rPr>
              <a:t>手機門號</a:t>
            </a:r>
            <a:r>
              <a:rPr lang="zh-TW" altLang="zh-TW" sz="2400" dirty="0" smtClean="0">
                <a:latin typeface="華康中黑體" pitchFamily="49" charset="-120"/>
                <a:cs typeface="+mn-cs"/>
              </a:rPr>
              <a:t>直撥</a:t>
            </a:r>
            <a:r>
              <a:rPr lang="en-US" altLang="zh-TW" sz="2400" dirty="0" smtClean="0">
                <a:latin typeface="華康中黑體" pitchFamily="49" charset="-120"/>
                <a:cs typeface="+mn-cs"/>
              </a:rPr>
              <a:t>536</a:t>
            </a:r>
          </a:p>
          <a:p>
            <a:pPr lvl="1">
              <a:buFont typeface="Wingdings" pitchFamily="2" charset="2"/>
              <a:buChar char="n"/>
              <a:defRPr/>
            </a:pPr>
            <a:r>
              <a:rPr lang="zh-TW" altLang="zh-TW" sz="2400" dirty="0">
                <a:latin typeface="華康中黑體" pitchFamily="49" charset="-120"/>
              </a:rPr>
              <a:t>公告通過篩選之考生名單，通過篩選之考生即具備第二階段報名</a:t>
            </a:r>
            <a:r>
              <a:rPr lang="zh-TW" altLang="zh-TW" sz="2400" dirty="0" smtClean="0">
                <a:latin typeface="華康中黑體" pitchFamily="49" charset="-120"/>
              </a:rPr>
              <a:t>資格</a:t>
            </a:r>
            <a:endParaRPr lang="en-US" altLang="zh-TW" sz="2400" dirty="0">
              <a:latin typeface="華康中黑體" pitchFamily="49" charset="-120"/>
            </a:endParaRPr>
          </a:p>
        </p:txBody>
      </p:sp>
      <p:sp>
        <p:nvSpPr>
          <p:cNvPr id="63491"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p>
        </p:txBody>
      </p:sp>
      <p:sp>
        <p:nvSpPr>
          <p:cNvPr id="63492" name="投影片編號版面配置區 4"/>
          <p:cNvSpPr>
            <a:spLocks noGrp="1"/>
          </p:cNvSpPr>
          <p:nvPr>
            <p:ph type="sldNum" sz="quarter" idx="12"/>
          </p:nvPr>
        </p:nvSpPr>
        <p:spPr>
          <a:noFill/>
        </p:spPr>
        <p:txBody>
          <a:bodyPr/>
          <a:lstStyle/>
          <a:p>
            <a:fld id="{04633310-1B3D-4EB9-B951-70AFE41E2F55}" type="slidenum">
              <a:rPr lang="zh-TW" altLang="en-US" smtClean="0"/>
              <a:pPr/>
              <a:t>16</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第一階段篩選結果公告</a:t>
            </a:r>
          </a:p>
        </p:txBody>
      </p:sp>
    </p:spTree>
    <p:extLst>
      <p:ext uri="{BB962C8B-B14F-4D97-AF65-F5344CB8AC3E}">
        <p14:creationId xmlns:p14="http://schemas.microsoft.com/office/powerpoint/2010/main" xmlns="" val="61938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4"/>
          <p:cNvSpPr>
            <a:spLocks noGrp="1"/>
          </p:cNvSpPr>
          <p:nvPr>
            <p:ph idx="1"/>
          </p:nvPr>
        </p:nvSpPr>
        <p:spPr>
          <a:xfrm>
            <a:off x="368300" y="1143000"/>
            <a:ext cx="8451850" cy="5497513"/>
          </a:xfrm>
        </p:spPr>
        <p:txBody>
          <a:bodyPr/>
          <a:lstStyle/>
          <a:p>
            <a:pPr>
              <a:buFontTx/>
              <a:buBlip>
                <a:blip r:embed="rId3"/>
              </a:buBlip>
              <a:defRPr/>
            </a:pPr>
            <a:r>
              <a:rPr lang="zh-TW" altLang="zh-TW" sz="2600" dirty="0" smtClean="0">
                <a:solidFill>
                  <a:srgbClr val="002060"/>
                </a:solidFill>
                <a:latin typeface="華康儷中黑" pitchFamily="49" charset="-120"/>
                <a:ea typeface="華康儷中黑" pitchFamily="49" charset="-120"/>
              </a:rPr>
              <a:t>第二階段報名</a:t>
            </a:r>
            <a:r>
              <a:rPr lang="en-US" altLang="zh-TW" sz="2000" dirty="0" smtClean="0">
                <a:solidFill>
                  <a:srgbClr val="002060"/>
                </a:solidFill>
                <a:latin typeface="華康儷中黑" pitchFamily="49" charset="-120"/>
                <a:ea typeface="華康儷中黑" pitchFamily="49" charset="-120"/>
              </a:rPr>
              <a:t>(105.5.31 10:00-105.6.4 17:00)</a:t>
            </a:r>
          </a:p>
          <a:p>
            <a:pPr algn="ctr">
              <a:buFontTx/>
              <a:buNone/>
              <a:defRPr/>
            </a:pPr>
            <a:r>
              <a:rPr lang="zh-TW" altLang="zh-TW" sz="2200" b="1" dirty="0" smtClean="0">
                <a:solidFill>
                  <a:srgbClr val="C00000"/>
                </a:solidFill>
                <a:latin typeface="華康中黑體" pitchFamily="49" charset="-120"/>
              </a:rPr>
              <a:t>考生繳交報名費及考生資料袋</a:t>
            </a:r>
            <a:endParaRPr lang="en-US" altLang="zh-TW" sz="2200" b="1" dirty="0" smtClean="0">
              <a:solidFill>
                <a:srgbClr val="002060"/>
              </a:solidFill>
              <a:latin typeface="華康儷中黑" pitchFamily="49" charset="-120"/>
              <a:ea typeface="華康儷中黑" pitchFamily="49" charset="-120"/>
            </a:endParaRPr>
          </a:p>
          <a:p>
            <a:pPr>
              <a:spcBef>
                <a:spcPts val="0"/>
              </a:spcBef>
              <a:buClr>
                <a:schemeClr val="tx1"/>
              </a:buClr>
              <a:buSzPts val="2000"/>
              <a:buFont typeface="Wingdings" pitchFamily="2" charset="2"/>
              <a:buChar char="n"/>
              <a:defRPr/>
            </a:pPr>
            <a:r>
              <a:rPr lang="zh-TW" altLang="en-US" sz="1800" dirty="0" smtClean="0">
                <a:latin typeface="華康中黑體" pitchFamily="49" charset="-120"/>
              </a:rPr>
              <a:t>勾選第二階段報名校系</a:t>
            </a:r>
            <a:r>
              <a:rPr lang="en-US" altLang="zh-TW" sz="1800" dirty="0" smtClean="0">
                <a:latin typeface="華康中黑體" pitchFamily="49" charset="-120"/>
              </a:rPr>
              <a:t>(</a:t>
            </a:r>
            <a:r>
              <a:rPr lang="zh-TW" altLang="en-US" sz="1800" dirty="0" smtClean="0">
                <a:latin typeface="華康中黑體" pitchFamily="49" charset="-120"/>
              </a:rPr>
              <a:t>組</a:t>
            </a:r>
            <a:r>
              <a:rPr lang="en-US" altLang="zh-TW" sz="1800" dirty="0" smtClean="0">
                <a:latin typeface="華康中黑體" pitchFamily="49" charset="-120"/>
              </a:rPr>
              <a:t>)</a:t>
            </a:r>
            <a:r>
              <a:rPr lang="zh-TW" altLang="en-US" sz="1800" dirty="0" smtClean="0">
                <a:latin typeface="華康中黑體" pitchFamily="49" charset="-120"/>
              </a:rPr>
              <a:t>、學程，以確認考生報名意願</a:t>
            </a:r>
            <a:endParaRPr lang="en-US" altLang="zh-TW" sz="1800" dirty="0" smtClean="0">
              <a:latin typeface="華康中黑體" pitchFamily="49" charset="-120"/>
            </a:endParaRPr>
          </a:p>
          <a:p>
            <a:pPr>
              <a:spcBef>
                <a:spcPts val="0"/>
              </a:spcBef>
              <a:buClr>
                <a:schemeClr val="tx1"/>
              </a:buClr>
              <a:buSzPts val="2000"/>
              <a:buFont typeface="Wingdings" pitchFamily="2" charset="2"/>
              <a:buChar char="n"/>
              <a:defRPr/>
            </a:pPr>
            <a:r>
              <a:rPr lang="zh-TW" altLang="zh-TW" sz="1800" dirty="0" smtClean="0">
                <a:latin typeface="華康中黑體" pitchFamily="49" charset="-120"/>
              </a:rPr>
              <a:t>報名費：</a:t>
            </a:r>
            <a:r>
              <a:rPr lang="zh-TW" altLang="en-US" sz="1800" dirty="0" smtClean="0">
                <a:latin typeface="華康中黑體" pitchFamily="49" charset="-120"/>
              </a:rPr>
              <a:t>一校</a:t>
            </a:r>
            <a:r>
              <a:rPr lang="zh-TW" altLang="zh-TW" sz="1800" dirty="0" smtClean="0">
                <a:latin typeface="華康中黑體" pitchFamily="49" charset="-120"/>
              </a:rPr>
              <a:t>單項</a:t>
            </a:r>
            <a:r>
              <a:rPr lang="en-US" altLang="zh-TW" sz="1800" dirty="0" smtClean="0">
                <a:latin typeface="華康中黑體" pitchFamily="49" charset="-120"/>
              </a:rPr>
              <a:t>500</a:t>
            </a:r>
            <a:r>
              <a:rPr lang="zh-TW" altLang="zh-TW" sz="1800" dirty="0">
                <a:latin typeface="華康中黑體" pitchFamily="49" charset="-120"/>
              </a:rPr>
              <a:t>元，</a:t>
            </a:r>
            <a:r>
              <a:rPr lang="en-US" altLang="zh-TW" sz="1800" dirty="0">
                <a:latin typeface="華康中黑體" pitchFamily="49" charset="-120"/>
              </a:rPr>
              <a:t>2</a:t>
            </a:r>
            <a:r>
              <a:rPr lang="zh-TW" altLang="zh-TW" sz="1800" dirty="0">
                <a:latin typeface="華康中黑體" pitchFamily="49" charset="-120"/>
              </a:rPr>
              <a:t>項</a:t>
            </a:r>
            <a:r>
              <a:rPr lang="zh-TW" altLang="zh-TW" sz="1800" dirty="0" smtClean="0">
                <a:latin typeface="華康中黑體" pitchFamily="49" charset="-120"/>
              </a:rPr>
              <a:t>以上</a:t>
            </a:r>
            <a:r>
              <a:rPr lang="en-US" altLang="zh-TW" sz="1800" dirty="0" smtClean="0">
                <a:latin typeface="華康中黑體" pitchFamily="49" charset="-120"/>
              </a:rPr>
              <a:t>750</a:t>
            </a:r>
            <a:r>
              <a:rPr lang="zh-TW" altLang="zh-TW" sz="1800" dirty="0" smtClean="0">
                <a:latin typeface="華康中黑體" pitchFamily="49" charset="-120"/>
              </a:rPr>
              <a:t>元</a:t>
            </a:r>
            <a:r>
              <a:rPr lang="en-US" altLang="zh-TW" sz="1800" dirty="0" smtClean="0">
                <a:latin typeface="華康中黑體" pitchFamily="49" charset="-120"/>
              </a:rPr>
              <a:t/>
            </a:r>
            <a:br>
              <a:rPr lang="en-US" altLang="zh-TW" sz="1800" dirty="0" smtClean="0">
                <a:latin typeface="華康中黑體" pitchFamily="49" charset="-120"/>
              </a:rPr>
            </a:br>
            <a:r>
              <a:rPr lang="zh-TW" altLang="zh-TW" sz="1800" dirty="0" smtClean="0">
                <a:latin typeface="華康中黑體" pitchFamily="49" charset="-120"/>
              </a:rPr>
              <a:t>低收入戶考生免繳</a:t>
            </a:r>
            <a:r>
              <a:rPr lang="en-US" altLang="zh-TW" sz="1800" dirty="0" smtClean="0">
                <a:solidFill>
                  <a:srgbClr val="FF00FF"/>
                </a:solidFill>
                <a:latin typeface="華康中黑體" pitchFamily="49" charset="-120"/>
              </a:rPr>
              <a:t/>
            </a:r>
            <a:br>
              <a:rPr lang="en-US" altLang="zh-TW" sz="1800" dirty="0" smtClean="0">
                <a:solidFill>
                  <a:srgbClr val="FF00FF"/>
                </a:solidFill>
                <a:latin typeface="華康中黑體" pitchFamily="49" charset="-120"/>
              </a:rPr>
            </a:br>
            <a:r>
              <a:rPr lang="zh-TW" altLang="en-US" sz="1800" dirty="0">
                <a:latin typeface="華康中黑體" pitchFamily="49" charset="-120"/>
              </a:rPr>
              <a:t>中低收入戶考生</a:t>
            </a:r>
            <a:r>
              <a:rPr lang="zh-TW" altLang="en-US" sz="1800" dirty="0" smtClean="0">
                <a:latin typeface="華康中黑體" pitchFamily="49" charset="-120"/>
              </a:rPr>
              <a:t>減免</a:t>
            </a:r>
            <a:r>
              <a:rPr lang="en-US" altLang="zh-TW" sz="1800" dirty="0" smtClean="0">
                <a:latin typeface="華康中黑體" pitchFamily="49" charset="-120"/>
              </a:rPr>
              <a:t>60</a:t>
            </a:r>
            <a:r>
              <a:rPr lang="en-US" altLang="zh-TW" sz="1800" dirty="0">
                <a:latin typeface="華康中黑體" pitchFamily="49" charset="-120"/>
              </a:rPr>
              <a:t>%</a:t>
            </a:r>
            <a:r>
              <a:rPr lang="zh-TW" altLang="en-US" sz="1800" dirty="0">
                <a:latin typeface="華康中黑體" pitchFamily="49" charset="-120"/>
              </a:rPr>
              <a:t>，</a:t>
            </a:r>
            <a:r>
              <a:rPr lang="zh-TW" altLang="en-US" sz="1800" dirty="0" smtClean="0">
                <a:latin typeface="華康中黑體" pitchFamily="49" charset="-120"/>
              </a:rPr>
              <a:t>單項</a:t>
            </a:r>
            <a:r>
              <a:rPr lang="en-US" altLang="zh-TW" sz="1800" dirty="0" smtClean="0">
                <a:latin typeface="華康中黑體" pitchFamily="49" charset="-120"/>
              </a:rPr>
              <a:t>200</a:t>
            </a:r>
            <a:r>
              <a:rPr lang="zh-TW" altLang="en-US" sz="1800" dirty="0">
                <a:latin typeface="華康中黑體" pitchFamily="49" charset="-120"/>
              </a:rPr>
              <a:t>元，</a:t>
            </a:r>
            <a:r>
              <a:rPr lang="en-US" altLang="zh-TW" sz="1800" dirty="0">
                <a:latin typeface="華康中黑體" pitchFamily="49" charset="-120"/>
              </a:rPr>
              <a:t>2</a:t>
            </a:r>
            <a:r>
              <a:rPr lang="zh-TW" altLang="en-US" sz="1800" dirty="0" smtClean="0">
                <a:latin typeface="華康中黑體" pitchFamily="49" charset="-120"/>
              </a:rPr>
              <a:t>項</a:t>
            </a:r>
            <a:r>
              <a:rPr lang="en-US" altLang="zh-TW" sz="1800" dirty="0" smtClean="0">
                <a:latin typeface="華康中黑體" pitchFamily="49" charset="-120"/>
              </a:rPr>
              <a:t>(</a:t>
            </a:r>
            <a:r>
              <a:rPr lang="zh-TW" altLang="en-US" sz="1800" dirty="0" smtClean="0">
                <a:latin typeface="華康中黑體" pitchFamily="49" charset="-120"/>
              </a:rPr>
              <a:t>含</a:t>
            </a:r>
            <a:r>
              <a:rPr lang="en-US" altLang="zh-TW" sz="1800" dirty="0">
                <a:latin typeface="華康中黑體" pitchFamily="49" charset="-120"/>
              </a:rPr>
              <a:t>)</a:t>
            </a:r>
            <a:r>
              <a:rPr lang="zh-TW" altLang="en-US" sz="1800" dirty="0" smtClean="0">
                <a:latin typeface="華康中黑體" pitchFamily="49" charset="-120"/>
              </a:rPr>
              <a:t>以上</a:t>
            </a:r>
            <a:r>
              <a:rPr lang="en-US" altLang="zh-TW" sz="1800" dirty="0" smtClean="0">
                <a:latin typeface="華康中黑體" pitchFamily="49" charset="-120"/>
              </a:rPr>
              <a:t>300</a:t>
            </a:r>
            <a:r>
              <a:rPr lang="zh-TW" altLang="en-US" sz="1800" dirty="0" smtClean="0">
                <a:latin typeface="華康中黑體" pitchFamily="49" charset="-120"/>
              </a:rPr>
              <a:t>元</a:t>
            </a:r>
            <a:endParaRPr lang="en-US" altLang="zh-TW" sz="1800" dirty="0">
              <a:latin typeface="華康中黑體" pitchFamily="49" charset="-120"/>
            </a:endParaRPr>
          </a:p>
          <a:p>
            <a:pPr>
              <a:spcBef>
                <a:spcPts val="0"/>
              </a:spcBef>
              <a:buClr>
                <a:schemeClr val="tx1"/>
              </a:buClr>
              <a:buSzPts val="2000"/>
              <a:buFont typeface="Wingdings" pitchFamily="2" charset="2"/>
              <a:buChar char="n"/>
              <a:defRPr/>
            </a:pPr>
            <a:r>
              <a:rPr lang="zh-TW" altLang="zh-TW" sz="1800" b="1" dirty="0" smtClean="0">
                <a:solidFill>
                  <a:srgbClr val="FF0000"/>
                </a:solidFill>
                <a:latin typeface="華康中黑體" pitchFamily="49" charset="-120"/>
              </a:rPr>
              <a:t>考生資料袋</a:t>
            </a:r>
            <a:r>
              <a:rPr lang="en-US" altLang="zh-TW" sz="1800" dirty="0" smtClean="0">
                <a:latin typeface="華康中黑體" pitchFamily="49" charset="-120"/>
              </a:rPr>
              <a:t>(</a:t>
            </a:r>
            <a:r>
              <a:rPr lang="zh-TW" altLang="zh-TW" sz="1800" dirty="0" smtClean="0">
                <a:latin typeface="華康中黑體" pitchFamily="49" charset="-120"/>
              </a:rPr>
              <a:t>須包含</a:t>
            </a:r>
            <a:r>
              <a:rPr lang="en-US" altLang="zh-TW" sz="1800" dirty="0" smtClean="0">
                <a:latin typeface="華康中黑體" pitchFamily="49" charset="-120"/>
              </a:rPr>
              <a:t>)</a:t>
            </a:r>
            <a:r>
              <a:rPr lang="zh-TW" altLang="zh-TW" sz="1800" dirty="0" smtClean="0">
                <a:latin typeface="華康中黑體" pitchFamily="49" charset="-120"/>
              </a:rPr>
              <a:t>：</a:t>
            </a:r>
          </a:p>
          <a:p>
            <a:pPr marL="812800" lvl="1" indent="-355600">
              <a:spcBef>
                <a:spcPts val="0"/>
              </a:spcBef>
              <a:buFontTx/>
              <a:buNone/>
              <a:defRPr/>
            </a:pPr>
            <a:r>
              <a:rPr lang="en-US" altLang="zh-TW" sz="1800" dirty="0" smtClean="0">
                <a:latin typeface="華康中黑體" pitchFamily="49" charset="-120"/>
              </a:rPr>
              <a:t>(1)A20</a:t>
            </a:r>
            <a:r>
              <a:rPr lang="zh-TW" altLang="zh-TW" sz="1800" dirty="0" smtClean="0">
                <a:latin typeface="華康中黑體" pitchFamily="49" charset="-120"/>
              </a:rPr>
              <a:t>考生身分資料表、</a:t>
            </a:r>
            <a:r>
              <a:rPr lang="en-US" altLang="zh-TW" sz="1800" dirty="0" smtClean="0">
                <a:latin typeface="華康中黑體" pitchFamily="49" charset="-120"/>
              </a:rPr>
              <a:t>A21</a:t>
            </a:r>
            <a:r>
              <a:rPr lang="zh-TW" altLang="en-US" sz="1800" dirty="0" smtClean="0">
                <a:latin typeface="華康中黑體" pitchFamily="49" charset="-120"/>
              </a:rPr>
              <a:t>在校成績證明文件黏貼用紙</a:t>
            </a:r>
            <a:r>
              <a:rPr lang="zh-TW" altLang="zh-TW" sz="1800" dirty="0" smtClean="0">
                <a:latin typeface="華康中黑體" pitchFamily="49" charset="-120"/>
              </a:rPr>
              <a:t>、</a:t>
            </a:r>
            <a:r>
              <a:rPr lang="en-US" altLang="zh-TW" sz="1800" dirty="0" smtClean="0">
                <a:latin typeface="華康中黑體" pitchFamily="49" charset="-120"/>
              </a:rPr>
              <a:t/>
            </a:r>
            <a:br>
              <a:rPr lang="en-US" altLang="zh-TW" sz="1800" dirty="0" smtClean="0">
                <a:latin typeface="華康中黑體" pitchFamily="49" charset="-120"/>
              </a:rPr>
            </a:br>
            <a:r>
              <a:rPr lang="en-US" altLang="zh-TW" sz="1800" dirty="0" smtClean="0">
                <a:latin typeface="華康中黑體" pitchFamily="49" charset="-120"/>
              </a:rPr>
              <a:t>A22</a:t>
            </a:r>
            <a:r>
              <a:rPr lang="zh-TW" altLang="zh-TW" sz="1800" dirty="0" smtClean="0">
                <a:latin typeface="華康中黑體" pitchFamily="49" charset="-120"/>
              </a:rPr>
              <a:t>證照或得獎加分證明黏貼用紙</a:t>
            </a:r>
          </a:p>
          <a:p>
            <a:pPr marL="812800" lvl="1" indent="-355600">
              <a:spcBef>
                <a:spcPts val="0"/>
              </a:spcBef>
              <a:buFontTx/>
              <a:buNone/>
              <a:defRPr/>
            </a:pPr>
            <a:r>
              <a:rPr lang="en-US" altLang="zh-TW" sz="1800" dirty="0" smtClean="0">
                <a:latin typeface="華康中黑體" pitchFamily="49" charset="-120"/>
              </a:rPr>
              <a:t>(2)</a:t>
            </a:r>
            <a:r>
              <a:rPr lang="zh-TW" altLang="zh-TW" sz="1800" dirty="0" smtClean="0">
                <a:latin typeface="華康中黑體" pitchFamily="49" charset="-120"/>
              </a:rPr>
              <a:t>備審資料</a:t>
            </a:r>
            <a:endParaRPr lang="en-US" altLang="zh-TW" sz="1800" dirty="0" smtClean="0">
              <a:latin typeface="華康中黑體" pitchFamily="49" charset="-120"/>
            </a:endParaRPr>
          </a:p>
          <a:p>
            <a:pPr>
              <a:spcBef>
                <a:spcPts val="0"/>
              </a:spcBef>
              <a:buClr>
                <a:schemeClr val="tx1"/>
              </a:buClr>
              <a:buSzPts val="2000"/>
              <a:buFont typeface="Wingdings" pitchFamily="2" charset="2"/>
              <a:buChar char="n"/>
              <a:defRPr/>
            </a:pPr>
            <a:r>
              <a:rPr lang="zh-TW" altLang="zh-TW" sz="1800" dirty="0" smtClean="0">
                <a:latin typeface="華康中黑體" pitchFamily="49" charset="-120"/>
              </a:rPr>
              <a:t>重要注意事項</a:t>
            </a:r>
          </a:p>
          <a:p>
            <a:pPr marL="827088" lvl="1" indent="-369888">
              <a:spcBef>
                <a:spcPts val="0"/>
              </a:spcBef>
              <a:buFontTx/>
              <a:buNone/>
              <a:defRPr/>
            </a:pPr>
            <a:r>
              <a:rPr lang="en-US" altLang="zh-TW" sz="1800" dirty="0" smtClean="0">
                <a:latin typeface="華康中黑體" pitchFamily="49" charset="-120"/>
              </a:rPr>
              <a:t>(1)</a:t>
            </a:r>
            <a:r>
              <a:rPr lang="zh-TW" altLang="zh-TW" sz="1800" dirty="0" smtClean="0">
                <a:latin typeface="華康中黑體" pitchFamily="49" charset="-120"/>
              </a:rPr>
              <a:t>表</a:t>
            </a:r>
            <a:r>
              <a:rPr lang="en-US" altLang="zh-TW" sz="1800" dirty="0" smtClean="0">
                <a:latin typeface="華康中黑體" pitchFamily="49" charset="-120"/>
              </a:rPr>
              <a:t>A22</a:t>
            </a:r>
            <a:r>
              <a:rPr lang="zh-TW" altLang="zh-TW" sz="1800" dirty="0" smtClean="0">
                <a:latin typeface="華康中黑體" pitchFamily="49" charset="-120"/>
              </a:rPr>
              <a:t>黏貼方式：須選擇</a:t>
            </a:r>
            <a:r>
              <a:rPr lang="en-US" altLang="zh-TW" sz="1800" dirty="0" smtClean="0">
                <a:latin typeface="華康中黑體" pitchFamily="49" charset="-120"/>
              </a:rPr>
              <a:t>1</a:t>
            </a:r>
            <a:r>
              <a:rPr lang="zh-TW" altLang="zh-TW" sz="1800" dirty="0" smtClean="0">
                <a:latin typeface="華康中黑體" pitchFamily="49" charset="-120"/>
              </a:rPr>
              <a:t>張</a:t>
            </a:r>
            <a:r>
              <a:rPr lang="zh-TW" altLang="en-US" sz="1800" dirty="0" smtClean="0">
                <a:latin typeface="華康中黑體" pitchFamily="49" charset="-120"/>
              </a:rPr>
              <a:t>最有利之證照或得獎証明之影本，</a:t>
            </a:r>
            <a:r>
              <a:rPr lang="zh-TW" altLang="zh-TW" sz="1800" dirty="0" smtClean="0">
                <a:latin typeface="華康中黑體" pitchFamily="49" charset="-120"/>
              </a:rPr>
              <a:t>並依規定「黏貼於正面」指定位置</a:t>
            </a:r>
          </a:p>
          <a:p>
            <a:pPr marL="827088" lvl="1" indent="-369888">
              <a:spcBef>
                <a:spcPts val="0"/>
              </a:spcBef>
              <a:buFontTx/>
              <a:buNone/>
              <a:defRPr/>
            </a:pPr>
            <a:r>
              <a:rPr lang="en-US" altLang="zh-TW" sz="1800" dirty="0" smtClean="0">
                <a:latin typeface="華康中黑體" pitchFamily="49" charset="-120"/>
              </a:rPr>
              <a:t>(2)</a:t>
            </a:r>
            <a:r>
              <a:rPr lang="zh-TW" altLang="zh-TW" sz="1800" dirty="0" smtClean="0">
                <a:latin typeface="華康中黑體" pitchFamily="49" charset="-120"/>
              </a:rPr>
              <a:t>備審資料不予退還</a:t>
            </a:r>
            <a:endParaRPr lang="en-US" altLang="zh-TW" sz="1800" dirty="0" smtClean="0">
              <a:latin typeface="華康中黑體" pitchFamily="49" charset="-120"/>
            </a:endParaRPr>
          </a:p>
          <a:p>
            <a:pPr marL="827088" lvl="1" indent="-369888">
              <a:spcBef>
                <a:spcPts val="0"/>
              </a:spcBef>
              <a:buFontTx/>
              <a:buNone/>
              <a:defRPr/>
            </a:pPr>
            <a:r>
              <a:rPr lang="en-US" altLang="zh-TW" sz="1800" dirty="0" smtClean="0">
                <a:solidFill>
                  <a:srgbClr val="FF0000"/>
                </a:solidFill>
                <a:latin typeface="華康中黑體" pitchFamily="49" charset="-120"/>
              </a:rPr>
              <a:t>(3</a:t>
            </a:r>
            <a:r>
              <a:rPr lang="en-US" altLang="zh-TW" sz="1800" dirty="0">
                <a:solidFill>
                  <a:srgbClr val="FF0000"/>
                </a:solidFill>
                <a:latin typeface="華康中黑體" pitchFamily="49" charset="-120"/>
              </a:rPr>
              <a:t>)</a:t>
            </a:r>
            <a:r>
              <a:rPr lang="zh-TW" altLang="zh-TW" sz="1800" dirty="0">
                <a:solidFill>
                  <a:srgbClr val="FF0000"/>
                </a:solidFill>
                <a:latin typeface="華康中黑體" pitchFamily="49" charset="-120"/>
              </a:rPr>
              <a:t>檢附之資料內容不得偽造，或冒用他人資料，如經本委員會或甄選學校查覺者，取消本招生第二階段報名資格，情節重大者移送司法單位</a:t>
            </a:r>
            <a:r>
              <a:rPr lang="zh-TW" altLang="zh-TW" sz="1800" dirty="0" smtClean="0">
                <a:solidFill>
                  <a:srgbClr val="FF0000"/>
                </a:solidFill>
                <a:latin typeface="華康中黑體" pitchFamily="49" charset="-120"/>
              </a:rPr>
              <a:t>審理</a:t>
            </a:r>
            <a:endParaRPr lang="zh-TW" altLang="zh-TW" sz="1800" dirty="0">
              <a:solidFill>
                <a:srgbClr val="FF0000"/>
              </a:solidFill>
              <a:latin typeface="華康中黑體" pitchFamily="49" charset="-120"/>
            </a:endParaRPr>
          </a:p>
        </p:txBody>
      </p:sp>
      <p:sp>
        <p:nvSpPr>
          <p:cNvPr id="65539" name="投影片編號版面配置區 5"/>
          <p:cNvSpPr>
            <a:spLocks noGrp="1"/>
          </p:cNvSpPr>
          <p:nvPr>
            <p:ph type="sldNum" sz="quarter" idx="12"/>
          </p:nvPr>
        </p:nvSpPr>
        <p:spPr>
          <a:noFill/>
        </p:spPr>
        <p:txBody>
          <a:bodyPr/>
          <a:lstStyle/>
          <a:p>
            <a:fld id="{4402DC65-DD11-4564-B83C-2B742D984152}" type="slidenum">
              <a:rPr lang="zh-TW" altLang="en-US" smtClean="0"/>
              <a:pPr/>
              <a:t>17</a:t>
            </a:fld>
            <a:endParaRPr lang="en-US" altLang="zh-TW" smtClean="0"/>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xmlns="" val="1263494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圓角矩形 20"/>
          <p:cNvSpPr/>
          <p:nvPr/>
        </p:nvSpPr>
        <p:spPr>
          <a:xfrm>
            <a:off x="468313" y="2276475"/>
            <a:ext cx="7877175" cy="827088"/>
          </a:xfrm>
          <a:prstGeom prst="round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7586" name="投影片編號版面配置區 3"/>
          <p:cNvSpPr>
            <a:spLocks noGrp="1"/>
          </p:cNvSpPr>
          <p:nvPr>
            <p:ph type="sldNum" sz="quarter" idx="12"/>
          </p:nvPr>
        </p:nvSpPr>
        <p:spPr>
          <a:noFill/>
        </p:spPr>
        <p:txBody>
          <a:bodyPr/>
          <a:lstStyle/>
          <a:p>
            <a:fld id="{F8005504-375C-40DE-940C-0D186871BCB4}" type="slidenum">
              <a:rPr lang="zh-TW" altLang="en-US" smtClean="0">
                <a:latin typeface="+mn-ea"/>
                <a:ea typeface="+mn-ea"/>
              </a:rPr>
              <a:pPr/>
              <a:t>18</a:t>
            </a:fld>
            <a:endParaRPr lang="en-US" altLang="zh-TW" smtClean="0">
              <a:latin typeface="+mn-ea"/>
              <a:ea typeface="+mn-ea"/>
            </a:endParaRPr>
          </a:p>
        </p:txBody>
      </p:sp>
      <p:sp>
        <p:nvSpPr>
          <p:cNvPr id="67588" name="內容版面配置區 4"/>
          <p:cNvSpPr>
            <a:spLocks noGrp="1"/>
          </p:cNvSpPr>
          <p:nvPr>
            <p:ph idx="1"/>
          </p:nvPr>
        </p:nvSpPr>
        <p:spPr>
          <a:xfrm>
            <a:off x="368300" y="1143000"/>
            <a:ext cx="8451850" cy="917575"/>
          </a:xfrm>
        </p:spPr>
        <p:txBody>
          <a:bodyPr/>
          <a:lstStyle/>
          <a:p>
            <a:pPr>
              <a:buFontTx/>
              <a:buBlip>
                <a:blip r:embed="rId3"/>
              </a:buBlip>
              <a:defRPr/>
            </a:pPr>
            <a:r>
              <a:rPr lang="zh-TW" altLang="zh-TW" sz="2600" dirty="0" smtClean="0">
                <a:solidFill>
                  <a:srgbClr val="002060"/>
                </a:solidFill>
                <a:latin typeface="+mn-ea"/>
              </a:rPr>
              <a:t>第二階段報名</a:t>
            </a:r>
            <a:r>
              <a:rPr lang="en-US" altLang="zh-TW" sz="2000" dirty="0" smtClean="0">
                <a:solidFill>
                  <a:srgbClr val="002060"/>
                </a:solidFill>
                <a:latin typeface="華康儷中黑" pitchFamily="49" charset="-120"/>
                <a:ea typeface="華康儷中黑" pitchFamily="49" charset="-120"/>
              </a:rPr>
              <a:t>(105.5.31 10:00-105.6.4 </a:t>
            </a:r>
            <a:r>
              <a:rPr lang="en-US" altLang="zh-TW" sz="2000" dirty="0">
                <a:solidFill>
                  <a:srgbClr val="002060"/>
                </a:solidFill>
                <a:latin typeface="華康儷中黑" pitchFamily="49" charset="-120"/>
                <a:ea typeface="華康儷中黑" pitchFamily="49" charset="-120"/>
              </a:rPr>
              <a:t>17:00)</a:t>
            </a:r>
          </a:p>
          <a:p>
            <a:pPr algn="r">
              <a:buFontTx/>
              <a:buNone/>
            </a:pPr>
            <a:r>
              <a:rPr lang="zh-TW" altLang="zh-TW" sz="2200" dirty="0" smtClean="0">
                <a:solidFill>
                  <a:srgbClr val="C00000"/>
                </a:solidFill>
                <a:latin typeface="+mn-ea"/>
              </a:rPr>
              <a:t>考生繳交報名費及考生資料袋</a:t>
            </a:r>
            <a:endParaRPr lang="zh-TW" altLang="zh-TW" sz="2000" dirty="0" smtClean="0">
              <a:latin typeface="+mn-ea"/>
            </a:endParaRPr>
          </a:p>
        </p:txBody>
      </p:sp>
      <p:sp>
        <p:nvSpPr>
          <p:cNvPr id="9" name="圓角矩形 8"/>
          <p:cNvSpPr/>
          <p:nvPr/>
        </p:nvSpPr>
        <p:spPr>
          <a:xfrm>
            <a:off x="3132138" y="2133600"/>
            <a:ext cx="2592387" cy="574675"/>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smtClean="0">
                <a:latin typeface="+mn-ea"/>
              </a:rPr>
              <a:t>委員會</a:t>
            </a:r>
            <a:endParaRPr lang="zh-TW" altLang="en-US" sz="2400" dirty="0">
              <a:latin typeface="+mn-ea"/>
            </a:endParaRPr>
          </a:p>
        </p:txBody>
      </p:sp>
      <p:sp>
        <p:nvSpPr>
          <p:cNvPr id="10" name="圓角矩形 9"/>
          <p:cNvSpPr/>
          <p:nvPr/>
        </p:nvSpPr>
        <p:spPr>
          <a:xfrm>
            <a:off x="3132138" y="2841625"/>
            <a:ext cx="2668587" cy="522288"/>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mn-ea"/>
              </a:rPr>
              <a:t>高中職學校</a:t>
            </a:r>
          </a:p>
        </p:txBody>
      </p:sp>
      <p:sp>
        <p:nvSpPr>
          <p:cNvPr id="11" name="圓角矩形 10"/>
          <p:cNvSpPr/>
          <p:nvPr/>
        </p:nvSpPr>
        <p:spPr>
          <a:xfrm>
            <a:off x="6300788" y="2849563"/>
            <a:ext cx="2374900" cy="522287"/>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mn-ea"/>
              </a:rPr>
              <a:t>大專校院</a:t>
            </a:r>
          </a:p>
        </p:txBody>
      </p:sp>
      <p:sp>
        <p:nvSpPr>
          <p:cNvPr id="12" name="圓角矩形 11"/>
          <p:cNvSpPr/>
          <p:nvPr/>
        </p:nvSpPr>
        <p:spPr>
          <a:xfrm>
            <a:off x="115888" y="2849563"/>
            <a:ext cx="2695575" cy="522287"/>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mn-ea"/>
              </a:rPr>
              <a:t>考生</a:t>
            </a:r>
          </a:p>
        </p:txBody>
      </p:sp>
      <p:sp>
        <p:nvSpPr>
          <p:cNvPr id="14" name="圓角矩形 13"/>
          <p:cNvSpPr/>
          <p:nvPr/>
        </p:nvSpPr>
        <p:spPr>
          <a:xfrm>
            <a:off x="76200" y="3500438"/>
            <a:ext cx="2695575" cy="72072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mn-ea"/>
              </a:rPr>
              <a:t>考生第二階段報名系統</a:t>
            </a:r>
          </a:p>
        </p:txBody>
      </p:sp>
      <p:sp>
        <p:nvSpPr>
          <p:cNvPr id="15" name="圓角矩形 14"/>
          <p:cNvSpPr/>
          <p:nvPr/>
        </p:nvSpPr>
        <p:spPr>
          <a:xfrm>
            <a:off x="3132138" y="3500438"/>
            <a:ext cx="2668587" cy="72072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mn-ea"/>
              </a:rPr>
              <a:t>集體報名</a:t>
            </a:r>
            <a:endParaRPr lang="en-US" altLang="zh-TW" sz="2400" dirty="0">
              <a:solidFill>
                <a:schemeClr val="tx1"/>
              </a:solidFill>
              <a:latin typeface="+mn-ea"/>
            </a:endParaRPr>
          </a:p>
          <a:p>
            <a:pPr algn="ctr">
              <a:defRPr/>
            </a:pPr>
            <a:r>
              <a:rPr lang="zh-TW" altLang="en-US" sz="2400" dirty="0">
                <a:solidFill>
                  <a:schemeClr val="tx1"/>
                </a:solidFill>
                <a:latin typeface="+mn-ea"/>
              </a:rPr>
              <a:t>系統</a:t>
            </a:r>
          </a:p>
        </p:txBody>
      </p:sp>
      <p:sp>
        <p:nvSpPr>
          <p:cNvPr id="16" name="圓角矩形 15"/>
          <p:cNvSpPr/>
          <p:nvPr/>
        </p:nvSpPr>
        <p:spPr>
          <a:xfrm>
            <a:off x="6300788" y="3500438"/>
            <a:ext cx="2374900" cy="13081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mn-ea"/>
              </a:rPr>
              <a:t>第二階段甄試系統</a:t>
            </a:r>
            <a:endParaRPr lang="en-US" altLang="zh-TW" sz="2400" dirty="0">
              <a:solidFill>
                <a:schemeClr val="tx1"/>
              </a:solidFill>
              <a:latin typeface="+mn-ea"/>
            </a:endParaRPr>
          </a:p>
          <a:p>
            <a:pPr algn="ctr">
              <a:defRPr/>
            </a:pPr>
            <a:r>
              <a:rPr lang="en-US" altLang="zh-TW" sz="2000" dirty="0" smtClean="0">
                <a:solidFill>
                  <a:schemeClr val="tx1"/>
                </a:solidFill>
                <a:latin typeface="+mn-ea"/>
              </a:rPr>
              <a:t>(</a:t>
            </a:r>
            <a:r>
              <a:rPr lang="zh-TW" altLang="en-US" sz="2000" dirty="0" smtClean="0">
                <a:solidFill>
                  <a:schemeClr val="tx1"/>
                </a:solidFill>
                <a:latin typeface="+mn-ea"/>
              </a:rPr>
              <a:t>收件</a:t>
            </a:r>
            <a:r>
              <a:rPr lang="zh-TW" altLang="en-US" sz="2000" dirty="0">
                <a:solidFill>
                  <a:schemeClr val="tx1"/>
                </a:solidFill>
                <a:latin typeface="+mn-ea"/>
              </a:rPr>
              <a:t>、</a:t>
            </a:r>
            <a:r>
              <a:rPr lang="zh-TW" altLang="en-US" sz="2000" dirty="0" smtClean="0">
                <a:solidFill>
                  <a:schemeClr val="tx1"/>
                </a:solidFill>
                <a:latin typeface="+mn-ea"/>
              </a:rPr>
              <a:t>繳費註記</a:t>
            </a:r>
            <a:r>
              <a:rPr lang="en-US" altLang="zh-TW" sz="2000" dirty="0" smtClean="0">
                <a:solidFill>
                  <a:schemeClr val="tx1"/>
                </a:solidFill>
                <a:latin typeface="+mn-ea"/>
              </a:rPr>
              <a:t>)</a:t>
            </a:r>
            <a:endParaRPr lang="zh-TW" altLang="en-US" sz="2000" dirty="0">
              <a:solidFill>
                <a:schemeClr val="tx1"/>
              </a:solidFill>
              <a:latin typeface="+mn-ea"/>
            </a:endParaRPr>
          </a:p>
        </p:txBody>
      </p:sp>
      <p:sp>
        <p:nvSpPr>
          <p:cNvPr id="23" name="向右箭號 22"/>
          <p:cNvSpPr/>
          <p:nvPr/>
        </p:nvSpPr>
        <p:spPr>
          <a:xfrm>
            <a:off x="2787650" y="3702050"/>
            <a:ext cx="360363" cy="29368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4" name="向右箭號 23"/>
          <p:cNvSpPr/>
          <p:nvPr/>
        </p:nvSpPr>
        <p:spPr>
          <a:xfrm>
            <a:off x="5883275" y="3702050"/>
            <a:ext cx="360363" cy="29368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6" name="向右箭號 25"/>
          <p:cNvSpPr/>
          <p:nvPr/>
        </p:nvSpPr>
        <p:spPr>
          <a:xfrm>
            <a:off x="4067175" y="5183188"/>
            <a:ext cx="339725" cy="19367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 name="矩形 26"/>
          <p:cNvSpPr/>
          <p:nvPr/>
        </p:nvSpPr>
        <p:spPr>
          <a:xfrm>
            <a:off x="3956050" y="4205288"/>
            <a:ext cx="142875" cy="11207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8" name="矩形 27"/>
          <p:cNvSpPr/>
          <p:nvPr/>
        </p:nvSpPr>
        <p:spPr>
          <a:xfrm rot="5400000">
            <a:off x="6848475" y="4351338"/>
            <a:ext cx="85725" cy="1933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9" name="向右箭號 28"/>
          <p:cNvSpPr/>
          <p:nvPr/>
        </p:nvSpPr>
        <p:spPr>
          <a:xfrm rot="16200000">
            <a:off x="7546182" y="4976019"/>
            <a:ext cx="538162" cy="2032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0" name="矩形 29"/>
          <p:cNvSpPr/>
          <p:nvPr/>
        </p:nvSpPr>
        <p:spPr>
          <a:xfrm>
            <a:off x="762000" y="4205288"/>
            <a:ext cx="144463" cy="16716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1" name="向右箭號 30"/>
          <p:cNvSpPr/>
          <p:nvPr/>
        </p:nvSpPr>
        <p:spPr>
          <a:xfrm>
            <a:off x="785813" y="5768975"/>
            <a:ext cx="3910012" cy="2159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2" name="矩形 31"/>
          <p:cNvSpPr/>
          <p:nvPr/>
        </p:nvSpPr>
        <p:spPr>
          <a:xfrm rot="5400000">
            <a:off x="7573169" y="5242719"/>
            <a:ext cx="73025" cy="12684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3" name="向右箭號 32"/>
          <p:cNvSpPr/>
          <p:nvPr/>
        </p:nvSpPr>
        <p:spPr>
          <a:xfrm rot="16200000">
            <a:off x="7691438" y="5259388"/>
            <a:ext cx="1104900" cy="2032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圓角矩形 12"/>
          <p:cNvSpPr/>
          <p:nvPr/>
        </p:nvSpPr>
        <p:spPr>
          <a:xfrm>
            <a:off x="4419600" y="5013325"/>
            <a:ext cx="1504950" cy="431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2400" dirty="0">
                <a:latin typeface="+mn-ea"/>
              </a:rPr>
              <a:t>大榮貨運</a:t>
            </a:r>
          </a:p>
        </p:txBody>
      </p:sp>
      <p:sp>
        <p:nvSpPr>
          <p:cNvPr id="25" name="圓角矩形 24"/>
          <p:cNvSpPr/>
          <p:nvPr/>
        </p:nvSpPr>
        <p:spPr>
          <a:xfrm>
            <a:off x="4738688" y="5661025"/>
            <a:ext cx="2232025" cy="431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2400" dirty="0">
                <a:latin typeface="+mn-ea"/>
              </a:rPr>
              <a:t>郵局</a:t>
            </a:r>
          </a:p>
        </p:txBody>
      </p:sp>
      <p:sp>
        <p:nvSpPr>
          <p:cNvPr id="67608" name="矩形 1"/>
          <p:cNvSpPr>
            <a:spLocks noChangeArrowheads="1"/>
          </p:cNvSpPr>
          <p:nvPr/>
        </p:nvSpPr>
        <p:spPr bwMode="auto">
          <a:xfrm>
            <a:off x="4140200" y="4624388"/>
            <a:ext cx="1108075" cy="368300"/>
          </a:xfrm>
          <a:prstGeom prst="rect">
            <a:avLst/>
          </a:prstGeom>
          <a:noFill/>
          <a:ln w="9525">
            <a:noFill/>
            <a:miter lim="800000"/>
            <a:headEnd/>
            <a:tailEnd/>
          </a:ln>
        </p:spPr>
        <p:txBody>
          <a:bodyPr wrap="none">
            <a:spAutoFit/>
          </a:bodyPr>
          <a:lstStyle/>
          <a:p>
            <a:r>
              <a:rPr lang="zh-TW" altLang="zh-TW">
                <a:latin typeface="+mn-ea"/>
                <a:ea typeface="+mn-ea"/>
              </a:rPr>
              <a:t>集體</a:t>
            </a:r>
            <a:r>
              <a:rPr lang="zh-TW" altLang="en-US">
                <a:latin typeface="+mn-ea"/>
                <a:ea typeface="+mn-ea"/>
              </a:rPr>
              <a:t>寄件</a:t>
            </a:r>
          </a:p>
        </p:txBody>
      </p:sp>
      <p:sp>
        <p:nvSpPr>
          <p:cNvPr id="35" name="圓角矩形 34"/>
          <p:cNvSpPr/>
          <p:nvPr/>
        </p:nvSpPr>
        <p:spPr>
          <a:xfrm>
            <a:off x="6732588" y="5013325"/>
            <a:ext cx="954087" cy="431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2400" dirty="0">
                <a:latin typeface="+mn-ea"/>
              </a:rPr>
              <a:t>郵局</a:t>
            </a:r>
          </a:p>
        </p:txBody>
      </p:sp>
      <p:sp>
        <p:nvSpPr>
          <p:cNvPr id="67610" name="矩形 35"/>
          <p:cNvSpPr>
            <a:spLocks noChangeArrowheads="1"/>
          </p:cNvSpPr>
          <p:nvPr/>
        </p:nvSpPr>
        <p:spPr bwMode="auto">
          <a:xfrm>
            <a:off x="6019800" y="4702175"/>
            <a:ext cx="646113" cy="646113"/>
          </a:xfrm>
          <a:prstGeom prst="rect">
            <a:avLst/>
          </a:prstGeom>
          <a:noFill/>
          <a:ln w="9525">
            <a:noFill/>
            <a:miter lim="800000"/>
            <a:headEnd/>
            <a:tailEnd/>
          </a:ln>
        </p:spPr>
        <p:txBody>
          <a:bodyPr wrap="none">
            <a:spAutoFit/>
          </a:bodyPr>
          <a:lstStyle/>
          <a:p>
            <a:r>
              <a:rPr lang="zh-TW" altLang="zh-TW">
                <a:latin typeface="+mn-ea"/>
                <a:ea typeface="+mn-ea"/>
              </a:rPr>
              <a:t>集體</a:t>
            </a:r>
            <a:endParaRPr lang="en-US" altLang="zh-TW">
              <a:latin typeface="+mn-ea"/>
              <a:ea typeface="+mn-ea"/>
            </a:endParaRPr>
          </a:p>
          <a:p>
            <a:r>
              <a:rPr lang="zh-TW" altLang="en-US">
                <a:latin typeface="+mn-ea"/>
                <a:ea typeface="+mn-ea"/>
              </a:rPr>
              <a:t>繳費</a:t>
            </a:r>
          </a:p>
        </p:txBody>
      </p:sp>
      <p:sp>
        <p:nvSpPr>
          <p:cNvPr id="67611" name="矩形 36"/>
          <p:cNvSpPr>
            <a:spLocks noChangeArrowheads="1"/>
          </p:cNvSpPr>
          <p:nvPr/>
        </p:nvSpPr>
        <p:spPr bwMode="auto">
          <a:xfrm>
            <a:off x="2894013" y="5445125"/>
            <a:ext cx="1801812" cy="369888"/>
          </a:xfrm>
          <a:prstGeom prst="rect">
            <a:avLst/>
          </a:prstGeom>
          <a:noFill/>
          <a:ln w="9525">
            <a:noFill/>
            <a:miter lim="800000"/>
            <a:headEnd/>
            <a:tailEnd/>
          </a:ln>
        </p:spPr>
        <p:txBody>
          <a:bodyPr wrap="none">
            <a:spAutoFit/>
          </a:bodyPr>
          <a:lstStyle/>
          <a:p>
            <a:r>
              <a:rPr lang="zh-TW" altLang="en-US">
                <a:latin typeface="+mn-ea"/>
                <a:ea typeface="+mn-ea"/>
              </a:rPr>
              <a:t>個別寄件及繳費</a:t>
            </a:r>
          </a:p>
        </p:txBody>
      </p:sp>
      <p:sp>
        <p:nvSpPr>
          <p:cNvPr id="34"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xmlns="" val="162624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5538"/>
            <a:ext cx="8547100" cy="5000625"/>
          </a:xfrm>
        </p:spPr>
        <p:txBody>
          <a:bodyPr/>
          <a:lstStyle/>
          <a:p>
            <a:pPr>
              <a:buFontTx/>
              <a:buBlip>
                <a:blip r:embed="rId3"/>
              </a:buBlip>
              <a:defRPr/>
            </a:pPr>
            <a:r>
              <a:rPr lang="zh-TW" altLang="zh-TW" dirty="0" smtClean="0">
                <a:solidFill>
                  <a:srgbClr val="002060"/>
                </a:solidFill>
                <a:latin typeface="華康儷中黑" pitchFamily="49" charset="-120"/>
                <a:ea typeface="華康儷中黑" pitchFamily="49" charset="-120"/>
              </a:rPr>
              <a:t>第二階段報名</a:t>
            </a:r>
            <a:r>
              <a:rPr lang="en-US" altLang="zh-TW" sz="1800" dirty="0" smtClean="0">
                <a:solidFill>
                  <a:srgbClr val="002060"/>
                </a:solidFill>
                <a:latin typeface="華康儷中黑" pitchFamily="49" charset="-120"/>
                <a:ea typeface="華康儷中黑" pitchFamily="49" charset="-120"/>
              </a:rPr>
              <a:t>(105.5.31 10:00-105.6.4 17:00)   </a:t>
            </a:r>
            <a:r>
              <a:rPr lang="zh-TW" altLang="en-US" dirty="0" smtClean="0">
                <a:solidFill>
                  <a:srgbClr val="FF0000"/>
                </a:solidFill>
                <a:latin typeface="華康儷中黑" pitchFamily="49" charset="-120"/>
                <a:ea typeface="華康儷中黑" pitchFamily="49" charset="-120"/>
              </a:rPr>
              <a:t>集體報名</a:t>
            </a:r>
            <a:endParaRPr lang="en-US" altLang="zh-TW" dirty="0" smtClean="0">
              <a:solidFill>
                <a:srgbClr val="FF0000"/>
              </a:solidFill>
              <a:latin typeface="華康儷中黑" pitchFamily="49" charset="-120"/>
              <a:ea typeface="華康儷中黑" pitchFamily="49" charset="-120"/>
            </a:endParaRPr>
          </a:p>
          <a:p>
            <a:pPr marL="342900" lvl="2" indent="-342900">
              <a:lnSpc>
                <a:spcPct val="150000"/>
              </a:lnSpc>
              <a:buFont typeface="Wingdings" pitchFamily="2" charset="2"/>
              <a:buChar char="p"/>
              <a:defRPr/>
            </a:pPr>
            <a:r>
              <a:rPr lang="zh-TW" altLang="en-US" b="1" u="sng" dirty="0">
                <a:solidFill>
                  <a:srgbClr val="FF0000"/>
                </a:solidFill>
                <a:latin typeface="標楷體" pitchFamily="65" charset="-120"/>
                <a:ea typeface="標楷體" pitchFamily="65" charset="-120"/>
                <a:cs typeface="+mn-cs"/>
              </a:rPr>
              <a:t>高職學校應屆畢業生一律由就讀學校辦理「集體報名」為原則</a:t>
            </a:r>
            <a:r>
              <a:rPr lang="zh-TW" altLang="en-US" dirty="0">
                <a:latin typeface="標楷體" pitchFamily="65" charset="-120"/>
                <a:ea typeface="標楷體" pitchFamily="65" charset="-120"/>
                <a:cs typeface="+mn-cs"/>
              </a:rPr>
              <a:t>，非應屆畢業生以「個別報名」方式辦理報名</a:t>
            </a:r>
            <a:r>
              <a:rPr lang="zh-TW" altLang="en-US" dirty="0" smtClean="0">
                <a:latin typeface="標楷體" pitchFamily="65" charset="-120"/>
                <a:ea typeface="標楷體" pitchFamily="65" charset="-120"/>
                <a:cs typeface="+mn-cs"/>
              </a:rPr>
              <a:t>。</a:t>
            </a:r>
            <a:endParaRPr lang="en-US" altLang="zh-TW" dirty="0" smtClean="0">
              <a:latin typeface="標楷體" pitchFamily="65" charset="-120"/>
              <a:ea typeface="標楷體" pitchFamily="65" charset="-120"/>
              <a:cs typeface="+mn-cs"/>
            </a:endParaRPr>
          </a:p>
          <a:p>
            <a:pPr marL="342900" lvl="2" indent="-342900">
              <a:lnSpc>
                <a:spcPct val="150000"/>
              </a:lnSpc>
              <a:buFont typeface="Wingdings" pitchFamily="2" charset="2"/>
              <a:buChar char="p"/>
              <a:defRPr/>
            </a:pPr>
            <a:r>
              <a:rPr lang="zh-TW" altLang="en-US" sz="1800" dirty="0" smtClean="0">
                <a:latin typeface="華康中黑體" pitchFamily="49" charset="-120"/>
                <a:cs typeface="+mn-cs"/>
              </a:rPr>
              <a:t>集體</a:t>
            </a:r>
            <a:r>
              <a:rPr lang="zh-TW" altLang="en-US" sz="1800" dirty="0">
                <a:latin typeface="華康中黑體" pitchFamily="49" charset="-120"/>
                <a:cs typeface="+mn-cs"/>
              </a:rPr>
              <a:t>報名學校須於</a:t>
            </a:r>
            <a:r>
              <a:rPr lang="en-US" altLang="zh-TW" sz="1800" dirty="0" smtClean="0">
                <a:solidFill>
                  <a:srgbClr val="FF0000"/>
                </a:solidFill>
                <a:latin typeface="華康中黑體" pitchFamily="49" charset="-120"/>
                <a:cs typeface="+mn-cs"/>
              </a:rPr>
              <a:t>105.5.26</a:t>
            </a:r>
            <a:r>
              <a:rPr lang="zh-TW" altLang="en-US" sz="1800" dirty="0" smtClean="0">
                <a:latin typeface="華康中黑體" pitchFamily="49" charset="-120"/>
                <a:cs typeface="+mn-cs"/>
              </a:rPr>
              <a:t>前</a:t>
            </a:r>
            <a:r>
              <a:rPr lang="zh-TW" altLang="en-US" sz="1800" dirty="0">
                <a:latin typeface="華康中黑體" pitchFamily="49" charset="-120"/>
                <a:cs typeface="+mn-cs"/>
              </a:rPr>
              <a:t>，登錄該校學生第二階段報名</a:t>
            </a:r>
            <a:r>
              <a:rPr lang="zh-TW" altLang="en-US" sz="1800" dirty="0" smtClean="0">
                <a:latin typeface="華康中黑體" pitchFamily="49" charset="-120"/>
                <a:cs typeface="+mn-cs"/>
              </a:rPr>
              <a:t>方式</a:t>
            </a:r>
            <a:endParaRPr lang="en-US" altLang="zh-TW" sz="1800" dirty="0" smtClean="0">
              <a:latin typeface="華康中黑體" pitchFamily="49" charset="-120"/>
              <a:cs typeface="+mn-cs"/>
            </a:endParaRPr>
          </a:p>
          <a:p>
            <a:pPr marL="342900" lvl="2" indent="-342900">
              <a:lnSpc>
                <a:spcPct val="150000"/>
              </a:lnSpc>
              <a:buFont typeface="Wingdings" pitchFamily="2" charset="2"/>
              <a:buChar char="p"/>
              <a:defRPr/>
            </a:pPr>
            <a:r>
              <a:rPr lang="zh-TW" altLang="en-US" sz="1800" dirty="0" smtClean="0">
                <a:latin typeface="華康中黑體" pitchFamily="49" charset="-120"/>
                <a:cs typeface="+mn-cs"/>
              </a:rPr>
              <a:t>應屆</a:t>
            </a:r>
            <a:r>
              <a:rPr lang="zh-TW" altLang="en-US" sz="1800" dirty="0">
                <a:latin typeface="華康中黑體" pitchFamily="49" charset="-120"/>
                <a:cs typeface="+mn-cs"/>
              </a:rPr>
              <a:t>畢業生應依就讀學校規定時間及方式，完成第二階段校</a:t>
            </a:r>
            <a:r>
              <a:rPr lang="zh-TW" altLang="en-US" sz="1800" dirty="0" smtClean="0">
                <a:latin typeface="華康中黑體" pitchFamily="49" charset="-120"/>
                <a:cs typeface="+mn-cs"/>
              </a:rPr>
              <a:t>系</a:t>
            </a:r>
            <a:r>
              <a:rPr lang="en-US" altLang="zh-TW" sz="1800" dirty="0" smtClean="0">
                <a:latin typeface="華康中黑體" pitchFamily="49" charset="-120"/>
                <a:cs typeface="+mn-cs"/>
              </a:rPr>
              <a:t>(</a:t>
            </a:r>
            <a:r>
              <a:rPr lang="zh-TW" altLang="en-US" sz="1800" dirty="0" smtClean="0">
                <a:latin typeface="華康中黑體" pitchFamily="49" charset="-120"/>
                <a:cs typeface="+mn-cs"/>
              </a:rPr>
              <a:t>組</a:t>
            </a:r>
            <a:r>
              <a:rPr lang="en-US" altLang="zh-TW" sz="1800" dirty="0">
                <a:latin typeface="華康中黑體" pitchFamily="49" charset="-120"/>
                <a:cs typeface="+mn-cs"/>
              </a:rPr>
              <a:t>)</a:t>
            </a:r>
            <a:r>
              <a:rPr lang="zh-TW" altLang="en-US" sz="1800" dirty="0">
                <a:latin typeface="華康中黑體" pitchFamily="49" charset="-120"/>
                <a:cs typeface="+mn-cs"/>
              </a:rPr>
              <a:t>、學程選報。應屆</a:t>
            </a:r>
            <a:r>
              <a:rPr lang="zh-TW" altLang="en-US" sz="1800" dirty="0" smtClean="0">
                <a:latin typeface="華康中黑體" pitchFamily="49" charset="-120"/>
                <a:cs typeface="+mn-cs"/>
              </a:rPr>
              <a:t>畢業生於各校規定時間內向高職學校繳交</a:t>
            </a:r>
            <a:r>
              <a:rPr lang="en-US" altLang="zh-TW" sz="1800" dirty="0" smtClean="0">
                <a:latin typeface="華康中黑體" pitchFamily="49" charset="-120"/>
                <a:cs typeface="+mn-cs"/>
              </a:rPr>
              <a:t>『</a:t>
            </a:r>
            <a:r>
              <a:rPr lang="zh-TW" altLang="en-US" sz="1800" dirty="0" smtClean="0">
                <a:latin typeface="華康中黑體" pitchFamily="49" charset="-120"/>
                <a:cs typeface="+mn-cs"/>
              </a:rPr>
              <a:t>考生資料袋</a:t>
            </a:r>
            <a:r>
              <a:rPr lang="en-US" altLang="zh-TW" sz="1800" dirty="0" smtClean="0">
                <a:latin typeface="華康中黑體" pitchFamily="49" charset="-120"/>
                <a:cs typeface="+mn-cs"/>
              </a:rPr>
              <a:t>』</a:t>
            </a:r>
          </a:p>
          <a:p>
            <a:pPr marL="342900" lvl="2" indent="-342900">
              <a:lnSpc>
                <a:spcPct val="150000"/>
              </a:lnSpc>
              <a:buFont typeface="Wingdings" pitchFamily="2" charset="2"/>
              <a:buChar char="p"/>
              <a:defRPr/>
            </a:pPr>
            <a:r>
              <a:rPr lang="zh-TW" altLang="en-US" sz="1800" dirty="0" smtClean="0">
                <a:latin typeface="華康中黑體" pitchFamily="49" charset="-120"/>
                <a:cs typeface="+mn-cs"/>
              </a:rPr>
              <a:t>高職學校須於</a:t>
            </a:r>
            <a:r>
              <a:rPr lang="en-US" altLang="zh-TW" sz="1800" dirty="0" smtClean="0">
                <a:solidFill>
                  <a:srgbClr val="FF0000"/>
                </a:solidFill>
                <a:latin typeface="華康中黑體" pitchFamily="49" charset="-120"/>
                <a:cs typeface="+mn-cs"/>
              </a:rPr>
              <a:t>105.6.4 17:00</a:t>
            </a:r>
            <a:r>
              <a:rPr lang="zh-TW" altLang="en-US" sz="1800" dirty="0" smtClean="0">
                <a:latin typeface="華康中黑體" pitchFamily="49" charset="-120"/>
                <a:cs typeface="+mn-cs"/>
              </a:rPr>
              <a:t>前至本委員會網站勾選第二階段集體報名考生名單，並檢齊報名第二階段考生資料袋、考生報名資料、指定項目甄試費郵政劃撥單影本</a:t>
            </a:r>
            <a:endParaRPr lang="en-US" altLang="zh-TW" sz="1800" dirty="0" smtClean="0">
              <a:latin typeface="華康中黑體" pitchFamily="49" charset="-120"/>
              <a:cs typeface="+mn-cs"/>
            </a:endParaRPr>
          </a:p>
          <a:p>
            <a:pPr marL="342900" lvl="2" indent="-342900">
              <a:lnSpc>
                <a:spcPct val="150000"/>
              </a:lnSpc>
              <a:buFont typeface="Wingdings" pitchFamily="2" charset="2"/>
              <a:buChar char="p"/>
              <a:defRPr/>
            </a:pPr>
            <a:r>
              <a:rPr lang="zh-TW" altLang="en-US" sz="1800" dirty="0">
                <a:latin typeface="華康中黑體" pitchFamily="49" charset="-120"/>
                <a:cs typeface="+mn-cs"/>
              </a:rPr>
              <a:t>本</a:t>
            </a:r>
            <a:r>
              <a:rPr lang="zh-TW" altLang="en-US" sz="1800" dirty="0" smtClean="0">
                <a:latin typeface="華康中黑體" pitchFamily="49" charset="-120"/>
                <a:cs typeface="+mn-cs"/>
              </a:rPr>
              <a:t>委員會委託「嘉里大榮貨運公司」</a:t>
            </a:r>
            <a:r>
              <a:rPr lang="zh-TW" altLang="en-US" sz="1800" dirty="0">
                <a:latin typeface="華康中黑體" pitchFamily="49" charset="-120"/>
                <a:cs typeface="+mn-cs"/>
              </a:rPr>
              <a:t>，</a:t>
            </a:r>
            <a:r>
              <a:rPr lang="zh-TW" altLang="en-US" sz="1800" dirty="0" smtClean="0">
                <a:latin typeface="華康中黑體" pitchFamily="49" charset="-120"/>
                <a:cs typeface="+mn-cs"/>
              </a:rPr>
              <a:t>到</a:t>
            </a:r>
            <a:r>
              <a:rPr lang="zh-TW" altLang="en-US" sz="1800" dirty="0">
                <a:latin typeface="華康中黑體" pitchFamily="49" charset="-120"/>
                <a:cs typeface="+mn-cs"/>
              </a:rPr>
              <a:t>校收取第二階段考生</a:t>
            </a:r>
            <a:r>
              <a:rPr lang="zh-TW" altLang="en-US" sz="1800" dirty="0" smtClean="0">
                <a:latin typeface="華康中黑體" pitchFamily="49" charset="-120"/>
                <a:cs typeface="+mn-cs"/>
              </a:rPr>
              <a:t>資料袋，運送</a:t>
            </a:r>
            <a:r>
              <a:rPr lang="zh-TW" altLang="en-US" sz="1800" dirty="0">
                <a:latin typeface="華康中黑體" pitchFamily="49" charset="-120"/>
                <a:cs typeface="+mn-cs"/>
              </a:rPr>
              <a:t>至報名甄試學校</a:t>
            </a:r>
            <a:r>
              <a:rPr lang="zh-TW" altLang="en-US" sz="1800" dirty="0" smtClean="0">
                <a:latin typeface="華康中黑體" pitchFamily="49" charset="-120"/>
                <a:cs typeface="+mn-cs"/>
              </a:rPr>
              <a:t>，運送費由本委員會支付，減輕</a:t>
            </a:r>
            <a:r>
              <a:rPr lang="zh-TW" altLang="en-US" sz="1800" dirty="0">
                <a:latin typeface="華康中黑體" pitchFamily="49" charset="-120"/>
                <a:cs typeface="+mn-cs"/>
              </a:rPr>
              <a:t>考生郵寄</a:t>
            </a:r>
            <a:r>
              <a:rPr lang="zh-TW" altLang="en-US" sz="1800" dirty="0" smtClean="0">
                <a:latin typeface="華康中黑體" pitchFamily="49" charset="-120"/>
                <a:cs typeface="+mn-cs"/>
              </a:rPr>
              <a:t>費用負擔</a:t>
            </a:r>
            <a:endParaRPr lang="zh-TW" altLang="en-US" sz="1800" dirty="0"/>
          </a:p>
        </p:txBody>
      </p:sp>
      <p:sp>
        <p:nvSpPr>
          <p:cNvPr id="68611" name="投影片編號版面配置區 3"/>
          <p:cNvSpPr>
            <a:spLocks noGrp="1"/>
          </p:cNvSpPr>
          <p:nvPr>
            <p:ph type="sldNum" sz="quarter" idx="12"/>
          </p:nvPr>
        </p:nvSpPr>
        <p:spPr>
          <a:noFill/>
        </p:spPr>
        <p:txBody>
          <a:bodyPr/>
          <a:lstStyle/>
          <a:p>
            <a:fld id="{18296378-BC5F-4EBF-B475-EB3D4DD6DFD5}" type="slidenum">
              <a:rPr lang="zh-TW" altLang="en-US" smtClean="0"/>
              <a:pPr/>
              <a:t>19</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xmlns="" val="670822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04664"/>
            <a:ext cx="8229600" cy="5000625"/>
          </a:xfrm>
        </p:spPr>
        <p:txBody>
          <a:bodyPr/>
          <a:lstStyle/>
          <a:p>
            <a:pPr algn="ctr">
              <a:buNone/>
            </a:pPr>
            <a:endParaRPr lang="en-US" altLang="zh-TW" sz="8800" b="1"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endParaRPr>
          </a:p>
          <a:p>
            <a:pPr algn="ctr">
              <a:buNone/>
            </a:pPr>
            <a:r>
              <a:rPr lang="zh-TW" altLang="en-US" sz="12000" b="1"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rPr>
              <a:t>甄選入學</a:t>
            </a:r>
            <a:endParaRPr lang="zh-TW" altLang="en-US" sz="12000" dirty="0"/>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cstate="print"/>
          <a:stretch>
            <a:fillRect/>
          </a:stretch>
        </p:blipFill>
        <p:spPr>
          <a:xfrm>
            <a:off x="0" y="1124744"/>
            <a:ext cx="9144000" cy="5618541"/>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20</a:t>
            </a:fld>
            <a:endParaRPr lang="en-US" altLang="zh-TW"/>
          </a:p>
        </p:txBody>
      </p:sp>
      <p:sp>
        <p:nvSpPr>
          <p:cNvPr id="5" name="矩形 4"/>
          <p:cNvSpPr/>
          <p:nvPr/>
        </p:nvSpPr>
        <p:spPr>
          <a:xfrm>
            <a:off x="2915816" y="3073079"/>
            <a:ext cx="2465809" cy="1944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第二階段指定項目甄試</a:t>
            </a:r>
          </a:p>
        </p:txBody>
      </p:sp>
      <p:sp>
        <p:nvSpPr>
          <p:cNvPr id="6" name="矩形 5"/>
          <p:cNvSpPr/>
          <p:nvPr/>
        </p:nvSpPr>
        <p:spPr>
          <a:xfrm>
            <a:off x="5832649" y="2552700"/>
            <a:ext cx="3203848" cy="156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p:cNvSpPr/>
          <p:nvPr/>
        </p:nvSpPr>
        <p:spPr>
          <a:xfrm>
            <a:off x="66675" y="5027192"/>
            <a:ext cx="8969822" cy="135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100770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457200" y="1600200"/>
            <a:ext cx="8507413" cy="4525963"/>
          </a:xfrm>
          <a:prstGeom prst="rect">
            <a:avLst/>
          </a:prstGeom>
          <a:noFill/>
          <a:ln w="9525">
            <a:noFill/>
            <a:miter lim="800000"/>
            <a:headEnd/>
            <a:tailEnd/>
          </a:ln>
        </p:spPr>
        <p:txBody>
          <a:bodyPr/>
          <a:lstStyle/>
          <a:p>
            <a:pPr marL="742950" lvl="1" indent="-285750" eaLnBrk="0" hangingPunct="0">
              <a:spcBef>
                <a:spcPct val="20000"/>
              </a:spcBef>
              <a:buClr>
                <a:schemeClr val="tx1"/>
              </a:buClr>
              <a:buSzPts val="2800"/>
              <a:buFont typeface="Times New Roman" pitchFamily="18" charset="0"/>
              <a:buChar char="–"/>
            </a:pPr>
            <a:endParaRPr lang="zh-TW" altLang="zh-TW" sz="2400">
              <a:latin typeface="Times New Roman" pitchFamily="18" charset="0"/>
            </a:endParaRPr>
          </a:p>
        </p:txBody>
      </p:sp>
      <p:sp>
        <p:nvSpPr>
          <p:cNvPr id="71683" name="內容版面配置區 3"/>
          <p:cNvSpPr>
            <a:spLocks noGrp="1"/>
          </p:cNvSpPr>
          <p:nvPr>
            <p:ph idx="1"/>
          </p:nvPr>
        </p:nvSpPr>
        <p:spPr>
          <a:xfrm>
            <a:off x="0" y="1340768"/>
            <a:ext cx="8713663" cy="4606925"/>
          </a:xfrm>
        </p:spPr>
        <p:txBody>
          <a:bodyPr/>
          <a:lstStyle/>
          <a:p>
            <a:pPr>
              <a:lnSpc>
                <a:spcPct val="150000"/>
              </a:lnSpc>
              <a:spcBef>
                <a:spcPct val="0"/>
              </a:spcBef>
              <a:buFontTx/>
              <a:buBlip>
                <a:blip r:embed="rId3"/>
              </a:buBlip>
            </a:pPr>
            <a:r>
              <a:rPr lang="zh-TW" altLang="en-US" sz="2400" dirty="0" smtClean="0">
                <a:solidFill>
                  <a:srgbClr val="222268"/>
                </a:solidFill>
                <a:latin typeface="華康中黑體" pitchFamily="49" charset="-120"/>
              </a:rPr>
              <a:t>第二階段</a:t>
            </a:r>
            <a:r>
              <a:rPr lang="zh-TW" altLang="zh-TW" sz="2400" dirty="0" smtClean="0">
                <a:solidFill>
                  <a:srgbClr val="222268"/>
                </a:solidFill>
                <a:latin typeface="華康中黑體" pitchFamily="49" charset="-120"/>
              </a:rPr>
              <a:t>指定項目甄試</a:t>
            </a:r>
            <a:r>
              <a:rPr lang="en-US" altLang="zh-TW" sz="2400" dirty="0" smtClean="0">
                <a:solidFill>
                  <a:srgbClr val="222268"/>
                </a:solidFill>
                <a:latin typeface="華康中黑體" pitchFamily="49" charset="-120"/>
              </a:rPr>
              <a:t> (</a:t>
            </a:r>
            <a:r>
              <a:rPr lang="zh-TW" altLang="en-US" sz="2400" dirty="0" smtClean="0">
                <a:solidFill>
                  <a:srgbClr val="222268"/>
                </a:solidFill>
                <a:latin typeface="華康中黑體" pitchFamily="49" charset="-120"/>
              </a:rPr>
              <a:t>由各甄選學校辦理</a:t>
            </a:r>
            <a:r>
              <a:rPr lang="en-US" altLang="zh-TW" sz="2400" dirty="0" smtClean="0">
                <a:solidFill>
                  <a:srgbClr val="222268"/>
                </a:solidFill>
                <a:latin typeface="華康中黑體" pitchFamily="49" charset="-120"/>
              </a:rPr>
              <a:t>)</a:t>
            </a:r>
            <a:endParaRPr lang="en-US" altLang="zh-TW" sz="2000" dirty="0" smtClean="0">
              <a:latin typeface="華康中黑體" pitchFamily="49" charset="-120"/>
            </a:endParaRPr>
          </a:p>
          <a:p>
            <a:pPr lvl="1">
              <a:lnSpc>
                <a:spcPct val="150000"/>
              </a:lnSpc>
              <a:buFont typeface="Wingdings" pitchFamily="2" charset="2"/>
              <a:buChar char="n"/>
            </a:pPr>
            <a:r>
              <a:rPr lang="zh-TW" altLang="en-US" sz="2000" dirty="0" smtClean="0">
                <a:latin typeface="華康中黑體" pitchFamily="49" charset="-120"/>
              </a:rPr>
              <a:t>公告</a:t>
            </a:r>
            <a:r>
              <a:rPr lang="zh-TW" altLang="zh-TW" sz="2000" dirty="0" smtClean="0">
                <a:latin typeface="華康中黑體" pitchFamily="49" charset="-120"/>
              </a:rPr>
              <a:t>第二階段指定項目甄試名單，郵寄甄試通知考生</a:t>
            </a:r>
            <a:r>
              <a:rPr lang="en-US" altLang="zh-TW" sz="2000" dirty="0" smtClean="0">
                <a:solidFill>
                  <a:srgbClr val="D35B1F"/>
                </a:solidFill>
                <a:latin typeface="華康中黑體" pitchFamily="49" charset="-120"/>
              </a:rPr>
              <a:t>(105.6.8 10:00)</a:t>
            </a:r>
            <a:endParaRPr lang="zh-TW" altLang="zh-TW" sz="2000" dirty="0" smtClean="0">
              <a:solidFill>
                <a:srgbClr val="D35B1F"/>
              </a:solidFill>
              <a:latin typeface="華康中黑體" pitchFamily="49" charset="-120"/>
            </a:endParaRPr>
          </a:p>
          <a:p>
            <a:pPr lvl="1">
              <a:lnSpc>
                <a:spcPct val="150000"/>
              </a:lnSpc>
              <a:buFont typeface="Wingdings" pitchFamily="2" charset="2"/>
              <a:buChar char="n"/>
            </a:pPr>
            <a:r>
              <a:rPr lang="zh-TW" altLang="zh-TW" sz="2000" dirty="0" smtClean="0">
                <a:latin typeface="華康中黑體" pitchFamily="49" charset="-120"/>
              </a:rPr>
              <a:t>各四技二專學校辦理指定項目甄試</a:t>
            </a:r>
            <a:r>
              <a:rPr lang="en-US" altLang="zh-TW" sz="2000" dirty="0" smtClean="0">
                <a:latin typeface="華康中黑體" pitchFamily="49" charset="-120"/>
              </a:rPr>
              <a:t> </a:t>
            </a:r>
            <a:r>
              <a:rPr lang="en-US" altLang="zh-TW" sz="2000" dirty="0" smtClean="0">
                <a:solidFill>
                  <a:srgbClr val="D35B1F"/>
                </a:solidFill>
                <a:latin typeface="華康中黑體" pitchFamily="49" charset="-120"/>
              </a:rPr>
              <a:t>(105.6.10-105.6.26)</a:t>
            </a:r>
          </a:p>
          <a:p>
            <a:pPr lvl="1">
              <a:lnSpc>
                <a:spcPct val="150000"/>
              </a:lnSpc>
              <a:buFont typeface="Wingdings" pitchFamily="2" charset="2"/>
              <a:buChar char="n"/>
            </a:pPr>
            <a:r>
              <a:rPr lang="zh-TW" altLang="zh-TW" sz="2000" dirty="0" smtClean="0">
                <a:latin typeface="華康中黑體" pitchFamily="49" charset="-120"/>
              </a:rPr>
              <a:t>各校辦理時間</a:t>
            </a:r>
            <a:r>
              <a:rPr lang="zh-TW" altLang="en-US" sz="2000" dirty="0" smtClean="0">
                <a:latin typeface="華康中黑體" pitchFamily="49" charset="-120"/>
              </a:rPr>
              <a:t>載</a:t>
            </a:r>
            <a:r>
              <a:rPr lang="zh-TW" altLang="zh-TW" sz="2000" dirty="0" smtClean="0">
                <a:latin typeface="華康中黑體" pitchFamily="49" charset="-120"/>
              </a:rPr>
              <a:t>於簡章附錄之「指定項目甄試日期」</a:t>
            </a:r>
            <a:r>
              <a:rPr lang="zh-TW" altLang="en-US" sz="2000" dirty="0" smtClean="0">
                <a:latin typeface="華康中黑體" pitchFamily="49" charset="-120"/>
              </a:rPr>
              <a:t>欄，考生</a:t>
            </a:r>
            <a:r>
              <a:rPr lang="zh-TW" altLang="zh-TW" sz="2000" dirty="0" smtClean="0">
                <a:latin typeface="華康中黑體" pitchFamily="49" charset="-120"/>
              </a:rPr>
              <a:t>不得以參加指定項目之甄試日期相互衝突而要求更改</a:t>
            </a:r>
            <a:endParaRPr lang="zh-TW" altLang="en-US" dirty="0" smtClean="0">
              <a:solidFill>
                <a:srgbClr val="D35B1F"/>
              </a:solidFill>
              <a:latin typeface="華康中黑體" pitchFamily="49" charset="-120"/>
            </a:endParaRPr>
          </a:p>
        </p:txBody>
      </p:sp>
      <p:sp>
        <p:nvSpPr>
          <p:cNvPr id="71684" name="投影片編號版面配置區 4"/>
          <p:cNvSpPr>
            <a:spLocks noGrp="1"/>
          </p:cNvSpPr>
          <p:nvPr>
            <p:ph type="sldNum" sz="quarter" idx="12"/>
          </p:nvPr>
        </p:nvSpPr>
        <p:spPr>
          <a:noFill/>
        </p:spPr>
        <p:txBody>
          <a:bodyPr/>
          <a:lstStyle/>
          <a:p>
            <a:fld id="{50C3E688-7165-4A3C-9E5C-BE6F020DA3B1}" type="slidenum">
              <a:rPr lang="zh-TW" altLang="en-US" smtClean="0"/>
              <a:pPr/>
              <a:t>21</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第二階段指定項目甄試</a:t>
            </a:r>
          </a:p>
        </p:txBody>
      </p:sp>
    </p:spTree>
    <p:extLst>
      <p:ext uri="{BB962C8B-B14F-4D97-AF65-F5344CB8AC3E}">
        <p14:creationId xmlns:p14="http://schemas.microsoft.com/office/powerpoint/2010/main" xmlns="" val="1133368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stretch>
            <a:fillRect/>
          </a:stretch>
        </p:blipFill>
        <p:spPr>
          <a:xfrm>
            <a:off x="0" y="1124744"/>
            <a:ext cx="9144000" cy="5618541"/>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22</a:t>
            </a:fld>
            <a:endParaRPr lang="en-US" altLang="zh-TW"/>
          </a:p>
        </p:txBody>
      </p:sp>
      <p:sp>
        <p:nvSpPr>
          <p:cNvPr id="5" name="矩形 4"/>
          <p:cNvSpPr/>
          <p:nvPr/>
        </p:nvSpPr>
        <p:spPr>
          <a:xfrm>
            <a:off x="1381125" y="3114675"/>
            <a:ext cx="5172076" cy="1933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甄選總成績計算</a:t>
            </a:r>
          </a:p>
        </p:txBody>
      </p:sp>
    </p:spTree>
    <p:extLst>
      <p:ext uri="{BB962C8B-B14F-4D97-AF65-F5344CB8AC3E}">
        <p14:creationId xmlns:p14="http://schemas.microsoft.com/office/powerpoint/2010/main" xmlns="" val="2395357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844675"/>
            <a:ext cx="7931150" cy="504825"/>
          </a:xfrm>
          <a:prstGeom prst="rect">
            <a:avLst/>
          </a:prstGeom>
          <a:solidFill>
            <a:srgbClr val="FFC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3731" name="Rectangle 3"/>
          <p:cNvSpPr>
            <a:spLocks noChangeArrowheads="1"/>
          </p:cNvSpPr>
          <p:nvPr/>
        </p:nvSpPr>
        <p:spPr bwMode="auto">
          <a:xfrm>
            <a:off x="457200" y="1428750"/>
            <a:ext cx="8229600" cy="421481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2800"/>
          </a:p>
        </p:txBody>
      </p:sp>
      <p:sp>
        <p:nvSpPr>
          <p:cNvPr id="73732" name="圓角矩形 11"/>
          <p:cNvSpPr>
            <a:spLocks noChangeArrowheads="1"/>
          </p:cNvSpPr>
          <p:nvPr/>
        </p:nvSpPr>
        <p:spPr bwMode="auto">
          <a:xfrm>
            <a:off x="755650" y="5921375"/>
            <a:ext cx="7721600" cy="460375"/>
          </a:xfrm>
          <a:prstGeom prst="roundRect">
            <a:avLst>
              <a:gd name="adj" fmla="val 16667"/>
            </a:avLst>
          </a:prstGeom>
          <a:solidFill>
            <a:srgbClr val="660066"/>
          </a:solidFill>
          <a:ln w="9525">
            <a:noFill/>
            <a:round/>
            <a:headEnd/>
            <a:tailEnd/>
          </a:ln>
        </p:spPr>
        <p:txBody>
          <a:bodyPr>
            <a:spAutoFit/>
          </a:bodyPr>
          <a:lstStyle/>
          <a:p>
            <a:r>
              <a:rPr lang="zh-TW" altLang="en-US" sz="2100" dirty="0">
                <a:solidFill>
                  <a:schemeClr val="bg1"/>
                </a:solidFill>
                <a:latin typeface="華康中黑體" pitchFamily="49" charset="-120"/>
                <a:ea typeface="華康中黑體" pitchFamily="49" charset="-120"/>
              </a:rPr>
              <a:t>證照或競賽得獎須</a:t>
            </a:r>
            <a:r>
              <a:rPr lang="zh-TW" altLang="en-US" sz="2100" dirty="0">
                <a:solidFill>
                  <a:srgbClr val="FFFF00"/>
                </a:solidFill>
                <a:latin typeface="華康中黑體" pitchFamily="49" charset="-120"/>
                <a:ea typeface="華康中黑體" pitchFamily="49" charset="-120"/>
              </a:rPr>
              <a:t>有採計</a:t>
            </a:r>
            <a:r>
              <a:rPr lang="zh-TW" altLang="en-US" sz="2100" dirty="0">
                <a:solidFill>
                  <a:schemeClr val="bg1"/>
                </a:solidFill>
                <a:latin typeface="華康中黑體" pitchFamily="49" charset="-120"/>
                <a:ea typeface="華康中黑體" pitchFamily="49" charset="-120"/>
              </a:rPr>
              <a:t>且</a:t>
            </a:r>
            <a:r>
              <a:rPr lang="zh-TW" altLang="en-US" sz="2100" dirty="0">
                <a:solidFill>
                  <a:srgbClr val="FFFF00"/>
                </a:solidFill>
                <a:latin typeface="華康中黑體" pitchFamily="49" charset="-120"/>
                <a:ea typeface="華康中黑體" pitchFamily="49" charset="-120"/>
              </a:rPr>
              <a:t>符合報名群類別之職</a:t>
            </a:r>
            <a:r>
              <a:rPr lang="zh-TW" altLang="en-US" sz="2100" dirty="0" smtClean="0">
                <a:solidFill>
                  <a:srgbClr val="FFFF00"/>
                </a:solidFill>
                <a:latin typeface="華康中黑體" pitchFamily="49" charset="-120"/>
                <a:ea typeface="華康中黑體" pitchFamily="49" charset="-120"/>
              </a:rPr>
              <a:t>種</a:t>
            </a:r>
            <a:r>
              <a:rPr lang="en-US" altLang="zh-TW" sz="2100" dirty="0" smtClean="0">
                <a:solidFill>
                  <a:srgbClr val="FFFF00"/>
                </a:solidFill>
                <a:latin typeface="華康中黑體" pitchFamily="49" charset="-120"/>
                <a:ea typeface="華康中黑體" pitchFamily="49" charset="-120"/>
              </a:rPr>
              <a:t>(</a:t>
            </a:r>
            <a:r>
              <a:rPr lang="zh-TW" altLang="en-US" sz="2100" dirty="0" smtClean="0">
                <a:solidFill>
                  <a:srgbClr val="FFFF00"/>
                </a:solidFill>
                <a:latin typeface="華康中黑體" pitchFamily="49" charset="-120"/>
                <a:ea typeface="華康中黑體" pitchFamily="49" charset="-120"/>
              </a:rPr>
              <a:t>類</a:t>
            </a:r>
            <a:r>
              <a:rPr lang="en-US" altLang="zh-TW" sz="2100" dirty="0">
                <a:solidFill>
                  <a:srgbClr val="FFFF00"/>
                </a:solidFill>
                <a:latin typeface="華康中黑體" pitchFamily="49" charset="-120"/>
                <a:ea typeface="華康中黑體" pitchFamily="49" charset="-120"/>
              </a:rPr>
              <a:t>)</a:t>
            </a:r>
            <a:r>
              <a:rPr lang="zh-TW" altLang="en-US" sz="2100" dirty="0">
                <a:solidFill>
                  <a:schemeClr val="bg1"/>
                </a:solidFill>
                <a:latin typeface="華康中黑體" pitchFamily="49" charset="-120"/>
                <a:ea typeface="華康中黑體" pitchFamily="49" charset="-120"/>
              </a:rPr>
              <a:t>才能加分</a:t>
            </a:r>
            <a:endParaRPr lang="zh-TW" altLang="en-US" dirty="0">
              <a:latin typeface="華康中黑體" pitchFamily="49" charset="-120"/>
              <a:ea typeface="華康中黑體" pitchFamily="49" charset="-120"/>
            </a:endParaRPr>
          </a:p>
        </p:txBody>
      </p:sp>
      <p:sp>
        <p:nvSpPr>
          <p:cNvPr id="5" name="內容版面配置區 4"/>
          <p:cNvSpPr>
            <a:spLocks noGrp="1"/>
          </p:cNvSpPr>
          <p:nvPr>
            <p:ph idx="1"/>
          </p:nvPr>
        </p:nvSpPr>
        <p:spPr>
          <a:xfrm>
            <a:off x="457200" y="1125538"/>
            <a:ext cx="8509000" cy="4665662"/>
          </a:xfrm>
        </p:spPr>
        <p:txBody>
          <a:bodyPr/>
          <a:lstStyle/>
          <a:p>
            <a:pPr>
              <a:lnSpc>
                <a:spcPct val="150000"/>
              </a:lnSpc>
              <a:buFontTx/>
              <a:buBlip>
                <a:blip r:embed="rId3"/>
              </a:buBlip>
              <a:defRPr/>
            </a:pPr>
            <a:r>
              <a:rPr lang="zh-TW" altLang="zh-TW" sz="2800" dirty="0" smtClean="0">
                <a:solidFill>
                  <a:srgbClr val="FF0000"/>
                </a:solidFill>
                <a:latin typeface="華康中黑體" pitchFamily="49" charset="-120"/>
              </a:rPr>
              <a:t>甄選原始總分</a:t>
            </a:r>
            <a:r>
              <a:rPr lang="en-US" altLang="zh-TW" sz="2800" dirty="0" smtClean="0">
                <a:latin typeface="華康中黑體" pitchFamily="49" charset="-120"/>
              </a:rPr>
              <a:t>(</a:t>
            </a:r>
            <a:r>
              <a:rPr lang="zh-TW" altLang="zh-TW" sz="2400" dirty="0" smtClean="0">
                <a:latin typeface="華康中黑體" pitchFamily="49" charset="-120"/>
              </a:rPr>
              <a:t>滿分</a:t>
            </a:r>
            <a:r>
              <a:rPr lang="en-US" altLang="zh-TW" sz="2400" dirty="0">
                <a:latin typeface="華康中黑體" pitchFamily="49" charset="-120"/>
              </a:rPr>
              <a:t>100</a:t>
            </a:r>
            <a:r>
              <a:rPr lang="zh-TW" altLang="zh-TW" sz="2400" dirty="0" smtClean="0">
                <a:latin typeface="華康中黑體" pitchFamily="49" charset="-120"/>
              </a:rPr>
              <a:t>分</a:t>
            </a:r>
            <a:r>
              <a:rPr lang="en-US" altLang="zh-TW" sz="2400" dirty="0" smtClean="0">
                <a:latin typeface="華康中黑體" pitchFamily="49" charset="-120"/>
              </a:rPr>
              <a:t>)</a:t>
            </a:r>
          </a:p>
          <a:p>
            <a:pPr marL="0" indent="0">
              <a:lnSpc>
                <a:spcPct val="150000"/>
              </a:lnSpc>
              <a:buFontTx/>
              <a:buNone/>
              <a:defRPr/>
            </a:pPr>
            <a:r>
              <a:rPr lang="en-US" altLang="zh-TW" sz="1800" dirty="0" smtClean="0">
                <a:latin typeface="華康中黑體" pitchFamily="49" charset="-120"/>
              </a:rPr>
              <a:t>   </a:t>
            </a:r>
            <a:r>
              <a:rPr lang="zh-TW" altLang="zh-TW" sz="1800" dirty="0" smtClean="0">
                <a:latin typeface="華康中黑體" pitchFamily="49" charset="-120"/>
              </a:rPr>
              <a:t>甄選</a:t>
            </a:r>
            <a:r>
              <a:rPr lang="zh-TW" altLang="zh-TW" sz="1800" dirty="0">
                <a:latin typeface="華康中黑體" pitchFamily="49" charset="-120"/>
              </a:rPr>
              <a:t>原始總</a:t>
            </a:r>
            <a:r>
              <a:rPr lang="zh-TW" altLang="zh-TW" sz="1800" dirty="0" smtClean="0">
                <a:latin typeface="華康中黑體" pitchFamily="49" charset="-120"/>
              </a:rPr>
              <a:t>分</a:t>
            </a:r>
            <a:r>
              <a:rPr lang="en-US" altLang="zh-TW" sz="1800" dirty="0" smtClean="0">
                <a:latin typeface="華康中黑體" pitchFamily="49" charset="-120"/>
              </a:rPr>
              <a:t>=</a:t>
            </a:r>
            <a:r>
              <a:rPr lang="en-US" altLang="zh-TW" sz="2000" dirty="0" smtClean="0">
                <a:latin typeface="華康中黑體" pitchFamily="49" charset="-120"/>
              </a:rPr>
              <a:t>(1)</a:t>
            </a:r>
            <a:r>
              <a:rPr lang="zh-TW" altLang="zh-TW" sz="2000" dirty="0" smtClean="0">
                <a:latin typeface="華康中黑體" pitchFamily="49" charset="-120"/>
              </a:rPr>
              <a:t>統測成績</a:t>
            </a:r>
            <a:r>
              <a:rPr lang="en-US" altLang="zh-TW" sz="2000" dirty="0" smtClean="0">
                <a:latin typeface="華康中黑體" pitchFamily="49" charset="-120"/>
              </a:rPr>
              <a:t>+(2)</a:t>
            </a:r>
            <a:r>
              <a:rPr lang="zh-TW" altLang="zh-TW" sz="2000" dirty="0" smtClean="0">
                <a:latin typeface="華康中黑體" pitchFamily="49" charset="-120"/>
              </a:rPr>
              <a:t>指定項目甄試成績</a:t>
            </a:r>
            <a:r>
              <a:rPr lang="en-US" altLang="zh-TW" sz="2000" dirty="0" smtClean="0">
                <a:latin typeface="華康中黑體" pitchFamily="49" charset="-120"/>
              </a:rPr>
              <a:t>+(3)</a:t>
            </a:r>
            <a:r>
              <a:rPr lang="zh-TW" altLang="zh-TW" sz="2000" dirty="0" smtClean="0">
                <a:latin typeface="華康中黑體" pitchFamily="49" charset="-120"/>
              </a:rPr>
              <a:t>在校學業成績</a:t>
            </a:r>
            <a:endParaRPr lang="en-US" altLang="zh-TW" sz="2000" dirty="0" smtClean="0">
              <a:latin typeface="華康中黑體" pitchFamily="49" charset="-120"/>
            </a:endParaRPr>
          </a:p>
          <a:p>
            <a:pPr marL="812800" lvl="1" indent="-355600">
              <a:buFontTx/>
              <a:buNone/>
              <a:defRPr/>
            </a:pPr>
            <a:r>
              <a:rPr lang="en-US" altLang="zh-TW" sz="2000" dirty="0" smtClean="0">
                <a:latin typeface="華康中黑體" pitchFamily="49" charset="-120"/>
              </a:rPr>
              <a:t>(1)</a:t>
            </a:r>
            <a:r>
              <a:rPr lang="zh-TW" altLang="zh-TW" sz="2000" dirty="0" smtClean="0">
                <a:latin typeface="華康中黑體" pitchFamily="49" charset="-120"/>
              </a:rPr>
              <a:t>統測成績：各考科加權後</a:t>
            </a:r>
            <a:r>
              <a:rPr lang="zh-TW" altLang="en-US" sz="2000" dirty="0" smtClean="0">
                <a:latin typeface="華康中黑體" pitchFamily="49" charset="-120"/>
              </a:rPr>
              <a:t>，依其</a:t>
            </a:r>
            <a:r>
              <a:rPr lang="zh-TW" altLang="zh-TW" sz="2000" dirty="0" smtClean="0">
                <a:latin typeface="華康中黑體" pitchFamily="49" charset="-120"/>
              </a:rPr>
              <a:t>合</a:t>
            </a:r>
            <a:r>
              <a:rPr lang="zh-TW" altLang="en-US" sz="2000" dirty="0" smtClean="0">
                <a:latin typeface="華康中黑體" pitchFamily="49" charset="-120"/>
              </a:rPr>
              <a:t>占</a:t>
            </a:r>
            <a:r>
              <a:rPr lang="zh-TW" altLang="zh-TW" sz="2000" dirty="0" smtClean="0">
                <a:latin typeface="華康中黑體" pitchFamily="49" charset="-120"/>
              </a:rPr>
              <a:t>總成績比例</a:t>
            </a:r>
            <a:r>
              <a:rPr lang="zh-TW" altLang="en-US" sz="2000" dirty="0" smtClean="0">
                <a:latin typeface="華康中黑體" pitchFamily="49" charset="-120"/>
              </a:rPr>
              <a:t>計算</a:t>
            </a:r>
            <a:endParaRPr lang="zh-TW" altLang="zh-TW" sz="2000" dirty="0" smtClean="0">
              <a:latin typeface="華康中黑體" pitchFamily="49" charset="-120"/>
            </a:endParaRPr>
          </a:p>
          <a:p>
            <a:pPr marL="812800" lvl="1" indent="-355600">
              <a:buFontTx/>
              <a:buNone/>
              <a:defRPr/>
            </a:pPr>
            <a:r>
              <a:rPr lang="en-US" altLang="zh-TW" sz="2000" dirty="0" smtClean="0">
                <a:latin typeface="華康中黑體" pitchFamily="49" charset="-120"/>
              </a:rPr>
              <a:t>(2)</a:t>
            </a:r>
            <a:r>
              <a:rPr lang="zh-TW" altLang="zh-TW" sz="2000" dirty="0" smtClean="0">
                <a:latin typeface="華康中黑體" pitchFamily="49" charset="-120"/>
              </a:rPr>
              <a:t>指定項目甄試成績：</a:t>
            </a:r>
            <a:r>
              <a:rPr lang="zh-TW" altLang="en-US" sz="2000" dirty="0">
                <a:latin typeface="華康中黑體" pitchFamily="49" charset="-120"/>
              </a:rPr>
              <a:t>依校系</a:t>
            </a:r>
            <a:r>
              <a:rPr lang="zh-TW" altLang="en-US" sz="2000" dirty="0" smtClean="0">
                <a:latin typeface="華康中黑體" pitchFamily="49" charset="-120"/>
              </a:rPr>
              <a:t>科</a:t>
            </a:r>
            <a:r>
              <a:rPr lang="en-US" altLang="zh-TW" sz="2000" dirty="0" smtClean="0">
                <a:latin typeface="華康中黑體" pitchFamily="49" charset="-120"/>
              </a:rPr>
              <a:t>(</a:t>
            </a:r>
            <a:r>
              <a:rPr lang="zh-TW" altLang="en-US" sz="2000" dirty="0" smtClean="0">
                <a:latin typeface="華康中黑體" pitchFamily="49" charset="-120"/>
              </a:rPr>
              <a:t>組</a:t>
            </a:r>
            <a:r>
              <a:rPr lang="en-US" altLang="zh-TW" sz="2000" dirty="0">
                <a:latin typeface="華康中黑體" pitchFamily="49" charset="-120"/>
              </a:rPr>
              <a:t>)</a:t>
            </a:r>
            <a:r>
              <a:rPr lang="zh-TW" altLang="en-US" sz="2000" dirty="0">
                <a:latin typeface="華康中黑體" pitchFamily="49" charset="-120"/>
              </a:rPr>
              <a:t>、學程所訂採計之各指定項目以原</a:t>
            </a:r>
            <a:r>
              <a:rPr lang="zh-TW" altLang="en-US" sz="2000" dirty="0" smtClean="0">
                <a:latin typeface="華康中黑體" pitchFamily="49" charset="-120"/>
              </a:rPr>
              <a:t>得分</a:t>
            </a:r>
            <a:r>
              <a:rPr lang="en-US" altLang="zh-TW" sz="2000" dirty="0" smtClean="0">
                <a:latin typeface="華康中黑體" pitchFamily="49" charset="-120"/>
              </a:rPr>
              <a:t>(</a:t>
            </a:r>
            <a:r>
              <a:rPr lang="zh-TW" altLang="en-US" sz="2000" dirty="0" smtClean="0">
                <a:latin typeface="華康中黑體" pitchFamily="49" charset="-120"/>
              </a:rPr>
              <a:t>取</a:t>
            </a:r>
            <a:r>
              <a:rPr lang="zh-TW" altLang="en-US" sz="2000" dirty="0">
                <a:latin typeface="華康中黑體" pitchFamily="49" charset="-120"/>
              </a:rPr>
              <a:t>至小數第</a:t>
            </a:r>
            <a:r>
              <a:rPr lang="en-US" altLang="zh-TW" sz="2000" dirty="0">
                <a:latin typeface="華康中黑體" pitchFamily="49" charset="-120"/>
              </a:rPr>
              <a:t>2</a:t>
            </a:r>
            <a:r>
              <a:rPr lang="zh-TW" altLang="en-US" sz="2000" dirty="0">
                <a:latin typeface="華康中黑體" pitchFamily="49" charset="-120"/>
              </a:rPr>
              <a:t>位，第</a:t>
            </a:r>
            <a:r>
              <a:rPr lang="en-US" altLang="zh-TW" sz="2000" dirty="0">
                <a:latin typeface="華康中黑體" pitchFamily="49" charset="-120"/>
              </a:rPr>
              <a:t>3</a:t>
            </a:r>
            <a:r>
              <a:rPr lang="zh-TW" altLang="en-US" sz="2000" dirty="0">
                <a:latin typeface="華康中黑體" pitchFamily="49" charset="-120"/>
              </a:rPr>
              <a:t>位四捨五入</a:t>
            </a:r>
            <a:r>
              <a:rPr lang="en-US" altLang="zh-TW" sz="2000" dirty="0" smtClean="0">
                <a:latin typeface="華康中黑體" pitchFamily="49" charset="-120"/>
              </a:rPr>
              <a:t>)</a:t>
            </a:r>
            <a:r>
              <a:rPr lang="zh-TW" altLang="en-US" sz="2000" dirty="0" smtClean="0">
                <a:latin typeface="華康中黑體" pitchFamily="49" charset="-120"/>
              </a:rPr>
              <a:t>，按其占總</a:t>
            </a:r>
            <a:r>
              <a:rPr lang="zh-TW" altLang="en-US" sz="2000" dirty="0">
                <a:latin typeface="華康中黑體" pitchFamily="49" charset="-120"/>
              </a:rPr>
              <a:t>成績比例</a:t>
            </a:r>
            <a:r>
              <a:rPr lang="zh-TW" altLang="en-US" sz="2000" dirty="0" smtClean="0">
                <a:latin typeface="華康中黑體" pitchFamily="49" charset="-120"/>
              </a:rPr>
              <a:t>計算</a:t>
            </a:r>
            <a:endParaRPr lang="en-US" altLang="zh-TW" sz="2000" dirty="0" smtClean="0">
              <a:latin typeface="華康中黑體" pitchFamily="49" charset="-120"/>
            </a:endParaRPr>
          </a:p>
          <a:p>
            <a:pPr marL="812800" lvl="1" indent="-355600">
              <a:buFontTx/>
              <a:buNone/>
              <a:defRPr/>
            </a:pPr>
            <a:r>
              <a:rPr lang="en-US" altLang="zh-TW" sz="2000" dirty="0" smtClean="0">
                <a:latin typeface="華康中黑體" pitchFamily="49" charset="-120"/>
              </a:rPr>
              <a:t>(3)</a:t>
            </a:r>
            <a:r>
              <a:rPr lang="zh-TW" altLang="zh-TW" sz="2000" dirty="0" smtClean="0">
                <a:latin typeface="華康中黑體" pitchFamily="49" charset="-120"/>
              </a:rPr>
              <a:t>在校學業成績：統測成績</a:t>
            </a:r>
            <a:r>
              <a:rPr lang="en-US" altLang="zh-TW" sz="2000" dirty="0" smtClean="0">
                <a:latin typeface="華康中黑體" pitchFamily="49" charset="-120"/>
              </a:rPr>
              <a:t>(</a:t>
            </a:r>
            <a:r>
              <a:rPr lang="zh-TW" altLang="zh-TW" sz="2000" dirty="0" smtClean="0">
                <a:latin typeface="華康中黑體" pitchFamily="49" charset="-120"/>
              </a:rPr>
              <a:t>依各校系之加權</a:t>
            </a:r>
            <a:r>
              <a:rPr lang="en-US" altLang="zh-TW" sz="2000" dirty="0" smtClean="0">
                <a:latin typeface="華康中黑體" pitchFamily="49" charset="-120"/>
              </a:rPr>
              <a:t>)</a:t>
            </a:r>
            <a:r>
              <a:rPr lang="zh-TW" altLang="zh-TW" sz="2000" dirty="0" smtClean="0">
                <a:latin typeface="華康中黑體" pitchFamily="49" charset="-120"/>
              </a:rPr>
              <a:t>之平均級分轉換為個人加權值後再乘上學業成績</a:t>
            </a:r>
            <a:r>
              <a:rPr lang="zh-TW" altLang="en-US" sz="2000" dirty="0">
                <a:latin typeface="華康中黑體" pitchFamily="49" charset="-120"/>
              </a:rPr>
              <a:t>，</a:t>
            </a:r>
            <a:r>
              <a:rPr lang="zh-TW" altLang="en-US" sz="2000" dirty="0" smtClean="0">
                <a:latin typeface="華康中黑體" pitchFamily="49" charset="-120"/>
              </a:rPr>
              <a:t>按</a:t>
            </a:r>
            <a:r>
              <a:rPr lang="zh-TW" altLang="en-US" sz="2000" dirty="0">
                <a:latin typeface="華康中黑體" pitchFamily="49" charset="-120"/>
              </a:rPr>
              <a:t>其占總成績比例計算</a:t>
            </a:r>
            <a:endParaRPr lang="zh-TW" altLang="zh-TW" sz="2000" dirty="0" smtClean="0">
              <a:latin typeface="華康中黑體" pitchFamily="49" charset="-120"/>
            </a:endParaRPr>
          </a:p>
          <a:p>
            <a:pPr>
              <a:lnSpc>
                <a:spcPct val="150000"/>
              </a:lnSpc>
              <a:buFontTx/>
              <a:buBlip>
                <a:blip r:embed="rId3"/>
              </a:buBlip>
              <a:defRPr/>
            </a:pPr>
            <a:r>
              <a:rPr lang="zh-TW" altLang="zh-TW" sz="2400" dirty="0" smtClean="0">
                <a:solidFill>
                  <a:srgbClr val="0000FF"/>
                </a:solidFill>
                <a:latin typeface="華康中黑體" pitchFamily="49" charset="-120"/>
              </a:rPr>
              <a:t>甄選總成績</a:t>
            </a:r>
            <a:r>
              <a:rPr lang="en-US" altLang="zh-TW" sz="2400" dirty="0" smtClean="0">
                <a:latin typeface="華康中黑體" pitchFamily="49" charset="-120"/>
              </a:rPr>
              <a:t>=</a:t>
            </a:r>
            <a:r>
              <a:rPr lang="zh-TW" altLang="zh-TW" sz="2800" dirty="0" smtClean="0">
                <a:solidFill>
                  <a:srgbClr val="FF0000"/>
                </a:solidFill>
                <a:latin typeface="華康中黑體" pitchFamily="49" charset="-120"/>
              </a:rPr>
              <a:t>甄選原始總分</a:t>
            </a:r>
            <a:r>
              <a:rPr lang="zh-TW" altLang="zh-TW" sz="2400" dirty="0" smtClean="0">
                <a:latin typeface="華康中黑體" pitchFamily="49" charset="-120"/>
              </a:rPr>
              <a:t>*</a:t>
            </a:r>
            <a:r>
              <a:rPr lang="en-US" altLang="zh-TW" sz="2400" dirty="0" smtClean="0">
                <a:latin typeface="華康中黑體" pitchFamily="49" charset="-120"/>
              </a:rPr>
              <a:t>(1+</a:t>
            </a:r>
            <a:r>
              <a:rPr lang="zh-TW" altLang="zh-TW" sz="2400" dirty="0" smtClean="0">
                <a:latin typeface="華康中黑體" pitchFamily="49" charset="-120"/>
              </a:rPr>
              <a:t>證照或得獎加分比例</a:t>
            </a:r>
            <a:r>
              <a:rPr lang="en-US" altLang="zh-TW" sz="2400" dirty="0" smtClean="0">
                <a:latin typeface="華康中黑體" pitchFamily="49" charset="-120"/>
              </a:rPr>
              <a:t>)</a:t>
            </a:r>
          </a:p>
          <a:p>
            <a:pPr marL="812800" lvl="1" indent="-355600">
              <a:buFontTx/>
              <a:buNone/>
              <a:defRPr/>
            </a:pPr>
            <a:r>
              <a:rPr lang="en-US" altLang="zh-TW" sz="2000" dirty="0" smtClean="0">
                <a:latin typeface="華康中黑體" pitchFamily="49" charset="-120"/>
              </a:rPr>
              <a:t>(4)</a:t>
            </a:r>
            <a:r>
              <a:rPr lang="zh-TW" altLang="zh-TW" sz="2000" dirty="0" smtClean="0">
                <a:latin typeface="華康中黑體" pitchFamily="49" charset="-120"/>
              </a:rPr>
              <a:t>證照或得獎加分比例</a:t>
            </a:r>
            <a:r>
              <a:rPr lang="en-US" altLang="zh-TW" sz="2000" dirty="0" smtClean="0">
                <a:latin typeface="華康中黑體" pitchFamily="49" charset="-120"/>
              </a:rPr>
              <a:t>(</a:t>
            </a:r>
            <a:r>
              <a:rPr lang="zh-TW" altLang="zh-TW" sz="2000" dirty="0" smtClean="0">
                <a:latin typeface="華康中黑體" pitchFamily="49" charset="-120"/>
              </a:rPr>
              <a:t>簡章附錄內「證照或得獎加分」欄如為「依加分標準」則可加分</a:t>
            </a:r>
            <a:r>
              <a:rPr lang="en-US" altLang="zh-TW" sz="2000" dirty="0" smtClean="0">
                <a:latin typeface="華康中黑體" pitchFamily="49" charset="-120"/>
              </a:rPr>
              <a:t>)</a:t>
            </a:r>
            <a:r>
              <a:rPr lang="zh-TW" altLang="zh-TW" sz="2000" dirty="0" smtClean="0">
                <a:latin typeface="華康中黑體" pitchFamily="49" charset="-120"/>
              </a:rPr>
              <a:t>：丙級</a:t>
            </a:r>
            <a:r>
              <a:rPr lang="en-US" altLang="zh-TW" sz="2000" dirty="0" smtClean="0">
                <a:latin typeface="華康中黑體" pitchFamily="49" charset="-120"/>
              </a:rPr>
              <a:t>(+5%)</a:t>
            </a:r>
            <a:r>
              <a:rPr lang="zh-TW" altLang="zh-TW" sz="2000" dirty="0" smtClean="0">
                <a:latin typeface="華康中黑體" pitchFamily="49" charset="-120"/>
              </a:rPr>
              <a:t>、乙級</a:t>
            </a:r>
            <a:r>
              <a:rPr lang="en-US" altLang="zh-TW" sz="2000" dirty="0" smtClean="0">
                <a:latin typeface="華康中黑體" pitchFamily="49" charset="-120"/>
              </a:rPr>
              <a:t>(+15%)</a:t>
            </a:r>
            <a:r>
              <a:rPr lang="zh-TW" altLang="zh-TW" sz="2000" dirty="0" smtClean="0">
                <a:latin typeface="華康中黑體" pitchFamily="49" charset="-120"/>
              </a:rPr>
              <a:t>、甲級</a:t>
            </a:r>
            <a:r>
              <a:rPr lang="en-US" altLang="zh-TW" sz="2000" dirty="0" smtClean="0">
                <a:latin typeface="華康中黑體" pitchFamily="49" charset="-120"/>
              </a:rPr>
              <a:t>(+25%)</a:t>
            </a:r>
            <a:r>
              <a:rPr lang="zh-TW" altLang="zh-TW" sz="2000" dirty="0" smtClean="0">
                <a:latin typeface="華康中黑體" pitchFamily="49" charset="-120"/>
              </a:rPr>
              <a:t>，其它競賽依加分優待標準</a:t>
            </a:r>
            <a:endParaRPr lang="zh-TW" altLang="zh-TW" dirty="0" smtClean="0">
              <a:latin typeface="華康中黑體" pitchFamily="49" charset="-120"/>
            </a:endParaRPr>
          </a:p>
          <a:p>
            <a:pPr>
              <a:defRPr/>
            </a:pPr>
            <a:endParaRPr lang="zh-TW" altLang="en-US" dirty="0">
              <a:latin typeface="華康中黑體" pitchFamily="49" charset="-120"/>
            </a:endParaRPr>
          </a:p>
        </p:txBody>
      </p:sp>
      <p:sp>
        <p:nvSpPr>
          <p:cNvPr id="73734" name="投影片編號版面配置區 5"/>
          <p:cNvSpPr>
            <a:spLocks noGrp="1"/>
          </p:cNvSpPr>
          <p:nvPr>
            <p:ph type="sldNum" sz="quarter" idx="12"/>
          </p:nvPr>
        </p:nvSpPr>
        <p:spPr>
          <a:xfrm>
            <a:off x="6553200" y="6409134"/>
            <a:ext cx="2133600" cy="476250"/>
          </a:xfrm>
          <a:noFill/>
        </p:spPr>
        <p:txBody>
          <a:bodyPr/>
          <a:lstStyle/>
          <a:p>
            <a:fld id="{0F460E75-B117-4D31-8EB9-B4FAE10B3FE4}" type="slidenum">
              <a:rPr lang="zh-TW" altLang="en-US" smtClean="0"/>
              <a:pPr/>
              <a:t>23</a:t>
            </a:fld>
            <a:endParaRPr lang="en-US" altLang="zh-TW" smtClean="0"/>
          </a:p>
        </p:txBody>
      </p:sp>
      <p:sp>
        <p:nvSpPr>
          <p:cNvPr id="9"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甄選總成績計算</a:t>
            </a:r>
          </a:p>
        </p:txBody>
      </p:sp>
    </p:spTree>
    <p:extLst>
      <p:ext uri="{BB962C8B-B14F-4D97-AF65-F5344CB8AC3E}">
        <p14:creationId xmlns:p14="http://schemas.microsoft.com/office/powerpoint/2010/main" xmlns="" val="380472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字版面配置區 36"/>
          <p:cNvSpPr>
            <a:spLocks noGrp="1"/>
          </p:cNvSpPr>
          <p:nvPr>
            <p:ph type="body" idx="4294967295"/>
          </p:nvPr>
        </p:nvSpPr>
        <p:spPr>
          <a:xfrm>
            <a:off x="457200" y="1341438"/>
            <a:ext cx="8229600" cy="2806700"/>
          </a:xfrm>
        </p:spPr>
        <p:txBody>
          <a:bodyPr/>
          <a:lstStyle/>
          <a:p>
            <a:pPr>
              <a:spcBef>
                <a:spcPct val="0"/>
              </a:spcBef>
              <a:buFontTx/>
              <a:buBlip>
                <a:blip r:embed="rId3"/>
              </a:buBlip>
              <a:defRPr/>
            </a:pPr>
            <a:r>
              <a:rPr lang="zh-TW" altLang="zh-TW" sz="2400" kern="1200" dirty="0" smtClean="0">
                <a:solidFill>
                  <a:srgbClr val="222268"/>
                </a:solidFill>
                <a:latin typeface="華康中黑體" pitchFamily="49" charset="-120"/>
              </a:rPr>
              <a:t>在校學業成績</a:t>
            </a:r>
            <a:r>
              <a:rPr lang="zh-TW" altLang="en-US" sz="2400" kern="1200" dirty="0" smtClean="0">
                <a:solidFill>
                  <a:srgbClr val="222268"/>
                </a:solidFill>
                <a:latin typeface="華康中黑體" pitchFamily="49" charset="-120"/>
              </a:rPr>
              <a:t>採計</a:t>
            </a:r>
            <a:r>
              <a:rPr lang="zh-TW" altLang="zh-TW" sz="2400" kern="1200" dirty="0" smtClean="0">
                <a:solidFill>
                  <a:srgbClr val="222268"/>
                </a:solidFill>
                <a:latin typeface="華康中黑體" pitchFamily="49" charset="-120"/>
              </a:rPr>
              <a:t>範例說明：</a:t>
            </a:r>
            <a:endParaRPr lang="en-US" altLang="zh-TW" sz="2400" kern="1200" dirty="0" smtClean="0">
              <a:solidFill>
                <a:srgbClr val="222268"/>
              </a:solidFill>
              <a:latin typeface="華康中黑體" pitchFamily="49" charset="-120"/>
            </a:endParaRPr>
          </a:p>
          <a:p>
            <a:pPr lvl="1">
              <a:spcBef>
                <a:spcPts val="600"/>
              </a:spcBef>
              <a:buFont typeface="Wingdings" pitchFamily="2" charset="2"/>
              <a:buChar char="n"/>
              <a:defRPr/>
            </a:pPr>
            <a:r>
              <a:rPr lang="zh-TW" altLang="zh-TW" sz="1800" kern="1200" dirty="0" smtClean="0">
                <a:solidFill>
                  <a:srgbClr val="FF0000"/>
                </a:solidFill>
                <a:latin typeface="華康中黑體" pitchFamily="49" charset="-120"/>
              </a:rPr>
              <a:t>在校學業成績</a:t>
            </a:r>
            <a:r>
              <a:rPr lang="en-US" altLang="zh-TW" sz="1800" kern="1200" dirty="0" smtClean="0">
                <a:solidFill>
                  <a:srgbClr val="FF0000"/>
                </a:solidFill>
                <a:latin typeface="華康中黑體" pitchFamily="49" charset="-120"/>
              </a:rPr>
              <a:t>=5</a:t>
            </a:r>
            <a:r>
              <a:rPr lang="zh-TW" altLang="zh-TW" sz="1800" kern="1200" dirty="0" smtClean="0">
                <a:solidFill>
                  <a:srgbClr val="FF0000"/>
                </a:solidFill>
                <a:latin typeface="華康中黑體" pitchFamily="49" charset="-120"/>
              </a:rPr>
              <a:t>學期學業平均成績＊統測</a:t>
            </a:r>
            <a:r>
              <a:rPr lang="zh-TW" altLang="en-US" sz="1800" kern="1200" dirty="0" smtClean="0">
                <a:solidFill>
                  <a:srgbClr val="FF0000"/>
                </a:solidFill>
                <a:latin typeface="華康中黑體" pitchFamily="49" charset="-120"/>
              </a:rPr>
              <a:t>成績個人</a:t>
            </a:r>
            <a:r>
              <a:rPr lang="zh-TW" altLang="zh-TW" sz="1800" kern="1200" dirty="0" smtClean="0">
                <a:solidFill>
                  <a:srgbClr val="FF0000"/>
                </a:solidFill>
                <a:latin typeface="華康中黑體" pitchFamily="49" charset="-120"/>
              </a:rPr>
              <a:t>加權值</a:t>
            </a:r>
          </a:p>
          <a:p>
            <a:pPr lvl="1">
              <a:spcBef>
                <a:spcPts val="600"/>
              </a:spcBef>
              <a:buFont typeface="Wingdings" pitchFamily="2" charset="2"/>
              <a:buChar char="n"/>
              <a:defRPr/>
            </a:pPr>
            <a:r>
              <a:rPr lang="zh-TW" altLang="zh-TW" sz="1800" dirty="0" smtClean="0">
                <a:solidFill>
                  <a:srgbClr val="FF0000"/>
                </a:solidFill>
                <a:latin typeface="華康中黑體" pitchFamily="49" charset="-120"/>
              </a:rPr>
              <a:t>「個人加權值」</a:t>
            </a:r>
            <a:r>
              <a:rPr lang="zh-TW" altLang="zh-TW" sz="1800" dirty="0" smtClean="0">
                <a:latin typeface="華康中黑體" pitchFamily="49" charset="-120"/>
              </a:rPr>
              <a:t>：某乙統測各科級分為國文</a:t>
            </a:r>
            <a:r>
              <a:rPr lang="en-US" altLang="zh-TW" sz="1800" dirty="0" smtClean="0">
                <a:latin typeface="華康中黑體" pitchFamily="49" charset="-120"/>
              </a:rPr>
              <a:t>12</a:t>
            </a:r>
            <a:r>
              <a:rPr lang="zh-TW" altLang="zh-TW" sz="1800" dirty="0" smtClean="0">
                <a:latin typeface="華康中黑體" pitchFamily="49" charset="-120"/>
              </a:rPr>
              <a:t>、英文</a:t>
            </a:r>
            <a:r>
              <a:rPr lang="en-US" altLang="zh-TW" sz="1800" dirty="0" smtClean="0">
                <a:latin typeface="華康中黑體" pitchFamily="49" charset="-120"/>
              </a:rPr>
              <a:t>11</a:t>
            </a:r>
            <a:r>
              <a:rPr lang="zh-TW" altLang="zh-TW" sz="1800" dirty="0" smtClean="0">
                <a:latin typeface="華康中黑體" pitchFamily="49" charset="-120"/>
              </a:rPr>
              <a:t>、數學</a:t>
            </a:r>
            <a:r>
              <a:rPr lang="en-US" altLang="zh-TW" sz="1800" dirty="0" smtClean="0">
                <a:latin typeface="華康中黑體" pitchFamily="49" charset="-120"/>
              </a:rPr>
              <a:t>10</a:t>
            </a:r>
            <a:r>
              <a:rPr lang="zh-TW" altLang="zh-TW" sz="1800" dirty="0" smtClean="0">
                <a:latin typeface="華康中黑體" pitchFamily="49" charset="-120"/>
              </a:rPr>
              <a:t>、專業一</a:t>
            </a:r>
            <a:r>
              <a:rPr lang="en-US" altLang="zh-TW" sz="1800" dirty="0" smtClean="0">
                <a:latin typeface="華康中黑體" pitchFamily="49" charset="-120"/>
              </a:rPr>
              <a:t>12</a:t>
            </a:r>
            <a:r>
              <a:rPr lang="zh-TW" altLang="zh-TW" sz="1800" dirty="0" smtClean="0">
                <a:latin typeface="華康中黑體" pitchFamily="49" charset="-120"/>
              </a:rPr>
              <a:t>、專業二</a:t>
            </a:r>
            <a:r>
              <a:rPr lang="en-US" altLang="zh-TW" sz="1800" dirty="0" smtClean="0">
                <a:latin typeface="華康中黑體" pitchFamily="49" charset="-120"/>
              </a:rPr>
              <a:t>12</a:t>
            </a:r>
          </a:p>
          <a:p>
            <a:pPr lvl="1">
              <a:spcBef>
                <a:spcPts val="600"/>
              </a:spcBef>
              <a:buFont typeface="Wingdings" pitchFamily="2" charset="2"/>
              <a:buChar char="n"/>
              <a:defRPr/>
            </a:pPr>
            <a:r>
              <a:rPr lang="zh-TW" altLang="en-US" sz="1800" dirty="0" smtClean="0">
                <a:latin typeface="華康中黑體" pitchFamily="49" charset="-120"/>
              </a:rPr>
              <a:t>該生</a:t>
            </a:r>
            <a:r>
              <a:rPr lang="zh-TW" altLang="zh-TW" sz="1800" dirty="0" smtClean="0">
                <a:latin typeface="華康中黑體" pitchFamily="49" charset="-120"/>
              </a:rPr>
              <a:t>報名某校系其各考科之加權分別為</a:t>
            </a:r>
            <a:r>
              <a:rPr lang="en-US" altLang="zh-TW" sz="1800" dirty="0" smtClean="0">
                <a:latin typeface="華康中黑體" pitchFamily="49" charset="-120"/>
              </a:rPr>
              <a:t>2</a:t>
            </a:r>
            <a:r>
              <a:rPr lang="zh-TW" altLang="zh-TW" sz="1800" dirty="0" smtClean="0">
                <a:latin typeface="華康中黑體" pitchFamily="49" charset="-120"/>
              </a:rPr>
              <a:t>、</a:t>
            </a:r>
            <a:r>
              <a:rPr lang="en-US" altLang="zh-TW" sz="1800" dirty="0" smtClean="0">
                <a:latin typeface="華康中黑體" pitchFamily="49" charset="-120"/>
              </a:rPr>
              <a:t>2</a:t>
            </a:r>
            <a:r>
              <a:rPr lang="zh-TW" altLang="zh-TW" sz="1800" dirty="0" smtClean="0">
                <a:latin typeface="華康中黑體" pitchFamily="49" charset="-120"/>
              </a:rPr>
              <a:t>、</a:t>
            </a:r>
            <a:r>
              <a:rPr lang="en-US" altLang="zh-TW" sz="1800" dirty="0" smtClean="0">
                <a:latin typeface="華康中黑體" pitchFamily="49" charset="-120"/>
              </a:rPr>
              <a:t>2</a:t>
            </a:r>
            <a:r>
              <a:rPr lang="zh-TW" altLang="zh-TW" sz="1800" dirty="0" smtClean="0">
                <a:latin typeface="華康中黑體" pitchFamily="49" charset="-120"/>
              </a:rPr>
              <a:t>、</a:t>
            </a:r>
            <a:r>
              <a:rPr lang="en-US" altLang="zh-TW" sz="1800" dirty="0" smtClean="0">
                <a:latin typeface="華康中黑體" pitchFamily="49" charset="-120"/>
              </a:rPr>
              <a:t>1</a:t>
            </a:r>
            <a:r>
              <a:rPr lang="zh-TW" altLang="zh-TW" sz="1800" dirty="0" smtClean="0">
                <a:latin typeface="華康中黑體" pitchFamily="49" charset="-120"/>
              </a:rPr>
              <a:t>、</a:t>
            </a:r>
            <a:r>
              <a:rPr lang="en-US" altLang="zh-TW" sz="1800" dirty="0" smtClean="0">
                <a:latin typeface="華康中黑體" pitchFamily="49" charset="-120"/>
              </a:rPr>
              <a:t>1</a:t>
            </a:r>
            <a:r>
              <a:rPr lang="zh-TW" altLang="zh-TW" sz="1800" dirty="0" smtClean="0">
                <a:latin typeface="華康中黑體" pitchFamily="49" charset="-120"/>
              </a:rPr>
              <a:t>，</a:t>
            </a:r>
            <a:r>
              <a:rPr lang="zh-TW" altLang="zh-TW" sz="1800" dirty="0">
                <a:latin typeface="華康中黑體" pitchFamily="49" charset="-120"/>
              </a:rPr>
              <a:t>則平均級</a:t>
            </a:r>
            <a:r>
              <a:rPr lang="zh-TW" altLang="zh-TW" sz="1800" dirty="0" smtClean="0">
                <a:latin typeface="華康中黑體" pitchFamily="49" charset="-120"/>
              </a:rPr>
              <a:t>分為</a:t>
            </a:r>
            <a:r>
              <a:rPr lang="en-US" altLang="zh-TW" sz="1800" dirty="0" smtClean="0">
                <a:latin typeface="華康中黑體" pitchFamily="49" charset="-120"/>
              </a:rPr>
              <a:t>(12*2+11*2+10*2+12*1+12*1)÷8=11.25</a:t>
            </a:r>
            <a:r>
              <a:rPr lang="zh-TW" altLang="zh-TW" sz="1800" dirty="0" smtClean="0">
                <a:latin typeface="華康中黑體" pitchFamily="49" charset="-120"/>
              </a:rPr>
              <a:t>級分</a:t>
            </a:r>
          </a:p>
          <a:p>
            <a:pPr lvl="1">
              <a:spcBef>
                <a:spcPts val="600"/>
              </a:spcBef>
              <a:buFont typeface="Wingdings" pitchFamily="2" charset="2"/>
              <a:buChar char="n"/>
              <a:defRPr/>
            </a:pPr>
            <a:r>
              <a:rPr lang="zh-TW" altLang="zh-TW" sz="1800" dirty="0" smtClean="0">
                <a:latin typeface="華康中黑體" pitchFamily="49" charset="-120"/>
              </a:rPr>
              <a:t>查個人加權值對照表得「個人加權值」為</a:t>
            </a:r>
            <a:r>
              <a:rPr lang="en-US" altLang="zh-TW" sz="1800" dirty="0">
                <a:latin typeface="華康中黑體" pitchFamily="49" charset="-120"/>
              </a:rPr>
              <a:t>0.8</a:t>
            </a:r>
            <a:r>
              <a:rPr lang="zh-TW" altLang="zh-TW" sz="1800" dirty="0" smtClean="0">
                <a:latin typeface="華康中黑體" pitchFamily="49" charset="-120"/>
              </a:rPr>
              <a:t>，若其5學期學業平均成績為</a:t>
            </a:r>
            <a:r>
              <a:rPr lang="en-US" altLang="zh-TW" sz="1800" dirty="0" smtClean="0">
                <a:latin typeface="華康中黑體" pitchFamily="49" charset="-120"/>
              </a:rPr>
              <a:t>85.50</a:t>
            </a:r>
            <a:r>
              <a:rPr lang="zh-TW" altLang="zh-TW" sz="1800" dirty="0" smtClean="0">
                <a:latin typeface="華康中黑體" pitchFamily="49" charset="-120"/>
              </a:rPr>
              <a:t>，則在校學業成績為</a:t>
            </a:r>
            <a:r>
              <a:rPr lang="en-US" altLang="zh-TW" sz="1800" dirty="0" smtClean="0">
                <a:latin typeface="華康中黑體" pitchFamily="49" charset="-120"/>
              </a:rPr>
              <a:t>85.50*0.8=68.4</a:t>
            </a:r>
            <a:endParaRPr lang="zh-TW" altLang="en-US" sz="1800" dirty="0">
              <a:latin typeface="華康中黑體" pitchFamily="49" charset="-120"/>
            </a:endParaRPr>
          </a:p>
        </p:txBody>
      </p:sp>
      <p:graphicFrame>
        <p:nvGraphicFramePr>
          <p:cNvPr id="38" name="表格 37"/>
          <p:cNvGraphicFramePr>
            <a:graphicFrameLocks noGrp="1"/>
          </p:cNvGraphicFramePr>
          <p:nvPr/>
        </p:nvGraphicFramePr>
        <p:xfrm>
          <a:off x="539750" y="4292600"/>
          <a:ext cx="8208911" cy="1656184"/>
        </p:xfrm>
        <a:graphic>
          <a:graphicData uri="http://schemas.openxmlformats.org/drawingml/2006/table">
            <a:tbl>
              <a:tblPr/>
              <a:tblGrid>
                <a:gridCol w="2335286"/>
                <a:gridCol w="1216358"/>
                <a:gridCol w="1216358"/>
                <a:gridCol w="1216358"/>
                <a:gridCol w="1216358"/>
                <a:gridCol w="1008193"/>
              </a:tblGrid>
              <a:tr h="1174076">
                <a:tc>
                  <a:txBody>
                    <a:bodyPr/>
                    <a:lstStyle/>
                    <a:p>
                      <a:pPr algn="ctr">
                        <a:lnSpc>
                          <a:spcPct val="115000"/>
                        </a:lnSpc>
                        <a:spcAft>
                          <a:spcPts val="0"/>
                        </a:spcAft>
                      </a:pPr>
                      <a:r>
                        <a:rPr lang="zh-TW" sz="2000" kern="0" dirty="0">
                          <a:latin typeface="華康中黑體" pitchFamily="49" charset="-120"/>
                          <a:ea typeface="華康中黑體" pitchFamily="49" charset="-120"/>
                          <a:cs typeface="Times New Roman"/>
                        </a:rPr>
                        <a:t>統一入學測驗</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zh-TW" sz="2000" kern="0" dirty="0">
                          <a:latin typeface="華康中黑體" pitchFamily="49" charset="-120"/>
                          <a:ea typeface="華康中黑體" pitchFamily="49" charset="-120"/>
                          <a:cs typeface="Times New Roman"/>
                        </a:rPr>
                        <a:t>加權平均級分</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15</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14.25</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a:latin typeface="華康中黑體" pitchFamily="49" charset="-120"/>
                          <a:ea typeface="華康中黑體" pitchFamily="49" charset="-120"/>
                          <a:cs typeface="Times New Roman"/>
                        </a:rPr>
                        <a:t>14.24</a:t>
                      </a:r>
                      <a:endParaRPr lang="zh-TW" sz="2000" kern="100">
                        <a:latin typeface="華康中黑體" pitchFamily="49" charset="-120"/>
                        <a:ea typeface="華康中黑體" pitchFamily="49" charset="-120"/>
                        <a:cs typeface="Times New Roman"/>
                      </a:endParaRPr>
                    </a:p>
                    <a:p>
                      <a:pPr algn="ctr">
                        <a:lnSpc>
                          <a:spcPct val="115000"/>
                        </a:lnSpc>
                        <a:spcAft>
                          <a:spcPts val="0"/>
                        </a:spcAft>
                      </a:pPr>
                      <a:r>
                        <a:rPr lang="en-US" sz="2000" kern="0">
                          <a:latin typeface="華康中黑體" pitchFamily="49" charset="-120"/>
                          <a:ea typeface="華康中黑體" pitchFamily="49" charset="-120"/>
                          <a:cs typeface="Times New Roman"/>
                        </a:rPr>
                        <a:t>|</a:t>
                      </a:r>
                      <a:endParaRPr lang="zh-TW" sz="2000" kern="100">
                        <a:latin typeface="華康中黑體" pitchFamily="49" charset="-120"/>
                        <a:ea typeface="華康中黑體" pitchFamily="49" charset="-120"/>
                        <a:cs typeface="Times New Roman"/>
                      </a:endParaRPr>
                    </a:p>
                    <a:p>
                      <a:pPr algn="ctr">
                        <a:lnSpc>
                          <a:spcPct val="115000"/>
                        </a:lnSpc>
                        <a:spcAft>
                          <a:spcPts val="0"/>
                        </a:spcAft>
                      </a:pPr>
                      <a:r>
                        <a:rPr lang="en-US" sz="2000" kern="0">
                          <a:latin typeface="華康中黑體" pitchFamily="49" charset="-120"/>
                          <a:ea typeface="華康中黑體" pitchFamily="49" charset="-120"/>
                          <a:cs typeface="Times New Roman"/>
                        </a:rPr>
                        <a:t>12.75</a:t>
                      </a:r>
                      <a:endParaRPr lang="zh-TW" sz="2000" kern="10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12.74</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11.25</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11.24</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9.75</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9.74</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smtClean="0">
                          <a:latin typeface="華康中黑體" pitchFamily="49" charset="-120"/>
                          <a:ea typeface="華康中黑體" pitchFamily="49" charset="-120"/>
                          <a:cs typeface="Times New Roman"/>
                        </a:rPr>
                        <a:t>0.00</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108">
                <a:tc>
                  <a:txBody>
                    <a:bodyPr/>
                    <a:lstStyle/>
                    <a:p>
                      <a:pPr algn="ctr">
                        <a:lnSpc>
                          <a:spcPct val="115000"/>
                        </a:lnSpc>
                        <a:spcAft>
                          <a:spcPts val="0"/>
                        </a:spcAft>
                      </a:pPr>
                      <a:r>
                        <a:rPr lang="zh-TW" sz="2000" kern="100">
                          <a:latin typeface="華康中黑體" pitchFamily="49" charset="-120"/>
                          <a:ea typeface="華康中黑體" pitchFamily="49" charset="-120"/>
                          <a:cs typeface="Times New Roman"/>
                        </a:rPr>
                        <a:t>個人加權值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a:latin typeface="華康中黑體" pitchFamily="49" charset="-120"/>
                          <a:ea typeface="華康中黑體" pitchFamily="49" charset="-120"/>
                          <a:cs typeface="Times New Roman"/>
                        </a:rPr>
                        <a:t>0.9</a:t>
                      </a:r>
                      <a:endParaRPr lang="zh-TW" sz="2000" kern="10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0.8</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0.7</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0.6</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7854" name="投影片編號版面配置區 4"/>
          <p:cNvSpPr>
            <a:spLocks noGrp="1"/>
          </p:cNvSpPr>
          <p:nvPr>
            <p:ph type="sldNum" sz="quarter" idx="12"/>
          </p:nvPr>
        </p:nvSpPr>
        <p:spPr>
          <a:noFill/>
        </p:spPr>
        <p:txBody>
          <a:bodyPr/>
          <a:lstStyle/>
          <a:p>
            <a:fld id="{5C03FF55-24AD-4C51-86EA-61A3C48271E1}" type="slidenum">
              <a:rPr lang="zh-TW" altLang="en-US" smtClean="0"/>
              <a:pPr/>
              <a:t>24</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在校學業成績</a:t>
            </a:r>
          </a:p>
        </p:txBody>
      </p:sp>
    </p:spTree>
    <p:extLst>
      <p:ext uri="{BB962C8B-B14F-4D97-AF65-F5344CB8AC3E}">
        <p14:creationId xmlns:p14="http://schemas.microsoft.com/office/powerpoint/2010/main" xmlns="" val="45716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xmlns="" val="3870391076"/>
              </p:ext>
            </p:extLst>
          </p:nvPr>
        </p:nvGraphicFramePr>
        <p:xfrm>
          <a:off x="251520" y="990936"/>
          <a:ext cx="8448949" cy="5678424"/>
        </p:xfrm>
        <a:graphic>
          <a:graphicData uri="http://schemas.openxmlformats.org/drawingml/2006/table">
            <a:tbl>
              <a:tblPr>
                <a:tableStyleId>{5C22544A-7EE6-4342-B048-85BDC9FD1C3A}</a:tableStyleId>
              </a:tblPr>
              <a:tblGrid>
                <a:gridCol w="4379101"/>
                <a:gridCol w="1777249"/>
                <a:gridCol w="2292599"/>
              </a:tblGrid>
              <a:tr h="448455">
                <a:tc>
                  <a:txBody>
                    <a:bodyPr/>
                    <a:lstStyle/>
                    <a:p>
                      <a:pPr algn="ctr">
                        <a:lnSpc>
                          <a:spcPct val="90000"/>
                        </a:lnSpc>
                        <a:spcAft>
                          <a:spcPts val="0"/>
                        </a:spcAft>
                      </a:pPr>
                      <a:r>
                        <a:rPr lang="zh-TW" sz="1800" kern="0" dirty="0">
                          <a:effectLst/>
                        </a:rPr>
                        <a:t>競賽、證照名稱</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zh-TW" sz="1800" kern="0" dirty="0">
                          <a:effectLst/>
                        </a:rPr>
                        <a:t>競賽優勝名次或證照等級</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zh-TW" sz="1800" kern="0" dirty="0">
                          <a:effectLst/>
                        </a:rPr>
                        <a:t>優待加分</a:t>
                      </a:r>
                      <a:r>
                        <a:rPr lang="zh-TW" sz="1800" kern="0" dirty="0" smtClean="0">
                          <a:effectLst/>
                        </a:rPr>
                        <a:t>百分比</a:t>
                      </a:r>
                      <a:r>
                        <a:rPr lang="en-US" altLang="zh-TW" sz="1800" kern="0" dirty="0" smtClean="0">
                          <a:effectLst/>
                        </a:rPr>
                        <a:t/>
                      </a:r>
                      <a:br>
                        <a:rPr lang="en-US" altLang="zh-TW" sz="1800" kern="0" dirty="0" smtClean="0">
                          <a:effectLst/>
                        </a:rPr>
                      </a:br>
                      <a:r>
                        <a:rPr lang="en-US" altLang="zh-TW" sz="1800" kern="0" dirty="0" smtClean="0">
                          <a:effectLst/>
                        </a:rPr>
                        <a:t>(</a:t>
                      </a:r>
                      <a:r>
                        <a:rPr lang="zh-TW" altLang="zh-TW" sz="1800" kern="0" dirty="0" smtClean="0">
                          <a:effectLst/>
                        </a:rPr>
                        <a:t>增加甄選原始總分</a:t>
                      </a:r>
                      <a:r>
                        <a:rPr lang="en-US" altLang="zh-TW" sz="1800" kern="0" dirty="0" smtClean="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r>
              <a:tr h="224227">
                <a:tc rowSpan="2">
                  <a:txBody>
                    <a:bodyPr/>
                    <a:lstStyle/>
                    <a:p>
                      <a:pPr algn="just">
                        <a:lnSpc>
                          <a:spcPct val="90000"/>
                        </a:lnSpc>
                        <a:spcAft>
                          <a:spcPts val="0"/>
                        </a:spcAft>
                      </a:pPr>
                      <a:r>
                        <a:rPr lang="zh-TW" sz="1800" kern="0" dirty="0">
                          <a:effectLst/>
                        </a:rPr>
                        <a:t>國際技能</a:t>
                      </a:r>
                      <a:r>
                        <a:rPr lang="zh-TW" sz="1800" kern="0" dirty="0" smtClean="0">
                          <a:effectLst/>
                        </a:rPr>
                        <a:t>競賽</a:t>
                      </a:r>
                      <a:r>
                        <a:rPr lang="zh-TW" altLang="en-US" sz="1800" kern="0" dirty="0" smtClean="0">
                          <a:effectLst/>
                        </a:rPr>
                        <a:t>、</a:t>
                      </a:r>
                      <a:r>
                        <a:rPr lang="zh-TW" sz="1800" kern="0" dirty="0" smtClean="0">
                          <a:effectLst/>
                        </a:rPr>
                        <a:t>國際</a:t>
                      </a:r>
                      <a:r>
                        <a:rPr lang="zh-TW" sz="1800" kern="0" dirty="0">
                          <a:effectLst/>
                        </a:rPr>
                        <a:t>展能節職業技能</a:t>
                      </a:r>
                      <a:r>
                        <a:rPr lang="zh-TW" sz="1800" kern="0" dirty="0" smtClean="0">
                          <a:effectLst/>
                        </a:rPr>
                        <a:t>競賽</a:t>
                      </a:r>
                      <a:r>
                        <a:rPr lang="en-US" altLang="zh-TW" sz="1800" kern="0" dirty="0" smtClean="0">
                          <a:effectLst/>
                        </a:rPr>
                        <a:t/>
                      </a:r>
                      <a:br>
                        <a:rPr lang="en-US" altLang="zh-TW" sz="1800" kern="0" dirty="0" smtClean="0">
                          <a:effectLst/>
                        </a:rPr>
                      </a:br>
                      <a:r>
                        <a:rPr lang="zh-TW" sz="1800" kern="0" dirty="0" smtClean="0">
                          <a:effectLst/>
                        </a:rPr>
                        <a:t>國際</a:t>
                      </a:r>
                      <a:r>
                        <a:rPr lang="zh-TW" sz="1800" kern="0" dirty="0">
                          <a:effectLst/>
                        </a:rPr>
                        <a:t>科技展覽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smtClean="0">
                          <a:effectLst/>
                        </a:rPr>
                        <a:t>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40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優勝</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a:txBody>
                    <a:bodyPr/>
                    <a:lstStyle/>
                    <a:p>
                      <a:pPr algn="just">
                        <a:lnSpc>
                          <a:spcPct val="90000"/>
                        </a:lnSpc>
                        <a:spcAft>
                          <a:spcPts val="0"/>
                        </a:spcAft>
                      </a:pPr>
                      <a:r>
                        <a:rPr lang="zh-TW" sz="1800" kern="0" dirty="0">
                          <a:effectLst/>
                        </a:rPr>
                        <a:t>國際技能</a:t>
                      </a:r>
                      <a:r>
                        <a:rPr lang="zh-TW" sz="1800" kern="0" dirty="0" smtClean="0">
                          <a:effectLst/>
                        </a:rPr>
                        <a:t>競賽</a:t>
                      </a:r>
                      <a:r>
                        <a:rPr lang="zh-TW" altLang="en-US" sz="1800" kern="0" dirty="0" smtClean="0">
                          <a:effectLst/>
                        </a:rPr>
                        <a:t>、</a:t>
                      </a:r>
                      <a:r>
                        <a:rPr lang="zh-TW" sz="1800" kern="0" dirty="0" smtClean="0">
                          <a:effectLst/>
                        </a:rPr>
                        <a:t>國際</a:t>
                      </a:r>
                      <a:r>
                        <a:rPr lang="zh-TW" sz="1800" kern="0" dirty="0">
                          <a:effectLst/>
                        </a:rPr>
                        <a:t>展能節職業技能競賽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smtClean="0">
                          <a:effectLst/>
                        </a:rPr>
                        <a:t>正</a:t>
                      </a:r>
                      <a:r>
                        <a:rPr lang="en-US" sz="1800" kern="0" dirty="0" smtClean="0">
                          <a:effectLst/>
                        </a:rPr>
                        <a:t>(</a:t>
                      </a:r>
                      <a:r>
                        <a:rPr lang="zh-TW" sz="1800" kern="0" dirty="0" smtClean="0">
                          <a:effectLst/>
                        </a:rPr>
                        <a:t>備</a:t>
                      </a:r>
                      <a:r>
                        <a:rPr lang="en-US" sz="1800" kern="0" dirty="0">
                          <a:effectLst/>
                        </a:rPr>
                        <a:t>)</a:t>
                      </a:r>
                      <a:r>
                        <a:rPr lang="zh-TW" sz="1800" kern="0" dirty="0">
                          <a:effectLst/>
                        </a:rPr>
                        <a:t>取國手</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4">
                  <a:txBody>
                    <a:bodyPr/>
                    <a:lstStyle/>
                    <a:p>
                      <a:pPr algn="just">
                        <a:lnSpc>
                          <a:spcPct val="90000"/>
                        </a:lnSpc>
                        <a:spcAft>
                          <a:spcPts val="0"/>
                        </a:spcAft>
                      </a:pPr>
                      <a:r>
                        <a:rPr lang="zh-TW" sz="1800" kern="0" dirty="0">
                          <a:effectLst/>
                        </a:rPr>
                        <a:t>全國技能</a:t>
                      </a:r>
                      <a:r>
                        <a:rPr lang="zh-TW" sz="1800" kern="0" dirty="0" smtClean="0">
                          <a:effectLst/>
                        </a:rPr>
                        <a:t>競賽</a:t>
                      </a:r>
                      <a:endParaRPr lang="en-US" altLang="zh-TW" sz="1800" kern="0" dirty="0" smtClean="0">
                        <a:effectLst/>
                      </a:endParaRPr>
                    </a:p>
                    <a:p>
                      <a:pPr algn="just">
                        <a:lnSpc>
                          <a:spcPct val="90000"/>
                        </a:lnSpc>
                        <a:spcAft>
                          <a:spcPts val="0"/>
                        </a:spcAft>
                      </a:pPr>
                      <a:r>
                        <a:rPr lang="zh-TW" sz="1800" kern="0" dirty="0" smtClean="0">
                          <a:effectLst/>
                        </a:rPr>
                        <a:t>全國</a:t>
                      </a:r>
                      <a:r>
                        <a:rPr lang="zh-TW" sz="1800" kern="0" dirty="0">
                          <a:effectLst/>
                        </a:rPr>
                        <a:t>身心障礙者技能競賽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a:effectLst/>
                        </a:rPr>
                        <a:t>1</a:t>
                      </a:r>
                      <a:r>
                        <a:rPr lang="zh-TW" sz="1800" kern="0" dirty="0" smtClean="0">
                          <a:effectLst/>
                        </a:rPr>
                        <a:t>名</a:t>
                      </a:r>
                      <a:r>
                        <a:rPr lang="en-US" sz="1800" kern="0" dirty="0" smtClean="0">
                          <a:effectLst/>
                        </a:rPr>
                        <a:t>(</a:t>
                      </a:r>
                      <a:r>
                        <a:rPr lang="zh-TW" sz="1800" kern="0" dirty="0" smtClean="0">
                          <a:effectLst/>
                        </a:rPr>
                        <a:t>金牌</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a:effectLst/>
                        </a:rPr>
                        <a:t>2</a:t>
                      </a:r>
                      <a:r>
                        <a:rPr lang="zh-TW" sz="1800" kern="0" dirty="0" smtClean="0">
                          <a:effectLst/>
                        </a:rPr>
                        <a:t>名</a:t>
                      </a:r>
                      <a:r>
                        <a:rPr lang="en-US" sz="1800" kern="0" dirty="0" smtClean="0">
                          <a:effectLst/>
                        </a:rPr>
                        <a:t>(</a:t>
                      </a:r>
                      <a:r>
                        <a:rPr lang="zh-TW" sz="1800" kern="0" dirty="0" smtClean="0">
                          <a:effectLst/>
                        </a:rPr>
                        <a:t>銀牌</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a:effectLst/>
                        </a:rPr>
                        <a:t>3</a:t>
                      </a:r>
                      <a:r>
                        <a:rPr lang="zh-TW" sz="1800" kern="0" dirty="0" smtClean="0">
                          <a:effectLst/>
                        </a:rPr>
                        <a:t>名</a:t>
                      </a:r>
                      <a:r>
                        <a:rPr lang="en-US" sz="1800" kern="0" dirty="0" smtClean="0">
                          <a:effectLst/>
                        </a:rPr>
                        <a:t>(</a:t>
                      </a:r>
                      <a:r>
                        <a:rPr lang="zh-TW" sz="1800" kern="0" dirty="0" smtClean="0">
                          <a:effectLst/>
                        </a:rPr>
                        <a:t>銅牌</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第</a:t>
                      </a:r>
                      <a:r>
                        <a:rPr lang="en-US" sz="1800" kern="0">
                          <a:effectLst/>
                        </a:rPr>
                        <a:t>4</a:t>
                      </a:r>
                      <a:r>
                        <a:rPr lang="zh-TW" sz="1800" kern="0">
                          <a:effectLst/>
                        </a:rPr>
                        <a:t>、</a:t>
                      </a:r>
                      <a:r>
                        <a:rPr lang="en-US" sz="1800" kern="0">
                          <a:effectLst/>
                        </a:rPr>
                        <a:t>5</a:t>
                      </a:r>
                      <a:r>
                        <a:rPr lang="zh-TW" sz="1800" kern="0">
                          <a:effectLst/>
                        </a:rPr>
                        <a:t>名</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23</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6">
                  <a:txBody>
                    <a:bodyPr/>
                    <a:lstStyle/>
                    <a:p>
                      <a:pPr algn="just">
                        <a:lnSpc>
                          <a:spcPct val="90000"/>
                        </a:lnSpc>
                        <a:spcAft>
                          <a:spcPts val="0"/>
                        </a:spcAft>
                      </a:pPr>
                      <a:r>
                        <a:rPr lang="zh-TW" sz="1800" kern="0" dirty="0">
                          <a:effectLst/>
                        </a:rPr>
                        <a:t>全國高級中等學校技藝競賽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smtClean="0">
                          <a:effectLst/>
                        </a:rPr>
                        <a:t>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4-8</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9-13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14-23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24-50</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51-76</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3">
                  <a:txBody>
                    <a:bodyPr/>
                    <a:lstStyle/>
                    <a:p>
                      <a:pPr algn="just">
                        <a:lnSpc>
                          <a:spcPct val="90000"/>
                        </a:lnSpc>
                        <a:spcAft>
                          <a:spcPts val="0"/>
                        </a:spcAft>
                      </a:pPr>
                      <a:r>
                        <a:rPr lang="zh-TW" sz="1800" kern="0" dirty="0">
                          <a:effectLst/>
                        </a:rPr>
                        <a:t>全國中小學科學</a:t>
                      </a:r>
                      <a:r>
                        <a:rPr lang="zh-TW" sz="1800" kern="0" dirty="0" smtClean="0">
                          <a:effectLst/>
                        </a:rPr>
                        <a:t>展覽會</a:t>
                      </a:r>
                      <a:endParaRPr lang="en-US" altLang="zh-TW" sz="1800" kern="0" dirty="0" smtClean="0">
                        <a:effectLst/>
                      </a:endParaRPr>
                    </a:p>
                    <a:p>
                      <a:pPr algn="just">
                        <a:lnSpc>
                          <a:spcPct val="90000"/>
                        </a:lnSpc>
                        <a:spcAft>
                          <a:spcPts val="0"/>
                        </a:spcAft>
                      </a:pPr>
                      <a:r>
                        <a:rPr lang="zh-TW" sz="1800" kern="0" dirty="0" smtClean="0">
                          <a:effectLst/>
                        </a:rPr>
                        <a:t>臺灣</a:t>
                      </a:r>
                      <a:r>
                        <a:rPr lang="zh-TW" sz="1800" kern="0" dirty="0">
                          <a:effectLst/>
                        </a:rPr>
                        <a:t>國際科學展覽會</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a:effectLst/>
                        </a:rPr>
                        <a:t>第</a:t>
                      </a:r>
                      <a:r>
                        <a:rPr lang="en-US" sz="1800" kern="0">
                          <a:effectLst/>
                        </a:rPr>
                        <a:t>1</a:t>
                      </a:r>
                      <a:r>
                        <a:rPr lang="zh-TW" sz="1800" kern="0">
                          <a:effectLst/>
                        </a:rPr>
                        <a:t>名</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第</a:t>
                      </a:r>
                      <a:r>
                        <a:rPr lang="en-US" sz="1800" kern="0">
                          <a:effectLst/>
                        </a:rPr>
                        <a:t>2</a:t>
                      </a:r>
                      <a:r>
                        <a:rPr lang="zh-TW" sz="1800" kern="0">
                          <a:effectLst/>
                        </a:rPr>
                        <a:t>、</a:t>
                      </a:r>
                      <a:r>
                        <a:rPr lang="en-US" sz="1800" kern="0">
                          <a:effectLst/>
                        </a:rPr>
                        <a:t>3</a:t>
                      </a:r>
                      <a:r>
                        <a:rPr lang="zh-TW" sz="1800" kern="0">
                          <a:effectLst/>
                        </a:rPr>
                        <a:t>名</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佳作</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2">
                  <a:txBody>
                    <a:bodyPr/>
                    <a:lstStyle/>
                    <a:p>
                      <a:pPr algn="just">
                        <a:lnSpc>
                          <a:spcPct val="90000"/>
                        </a:lnSpc>
                        <a:spcAft>
                          <a:spcPts val="0"/>
                        </a:spcAft>
                      </a:pPr>
                      <a:r>
                        <a:rPr lang="zh-TW" sz="1800" kern="0" dirty="0">
                          <a:effectLst/>
                        </a:rPr>
                        <a:t>中央各級機關及直轄市</a:t>
                      </a:r>
                      <a:r>
                        <a:rPr lang="zh-TW" sz="1800" kern="0" dirty="0" smtClean="0">
                          <a:effectLst/>
                        </a:rPr>
                        <a:t>政府</a:t>
                      </a:r>
                      <a:endParaRPr lang="en-US" altLang="zh-TW" sz="1800" kern="0" dirty="0" smtClean="0">
                        <a:effectLst/>
                      </a:endParaRPr>
                    </a:p>
                    <a:p>
                      <a:pPr algn="just">
                        <a:lnSpc>
                          <a:spcPct val="90000"/>
                        </a:lnSpc>
                        <a:spcAft>
                          <a:spcPts val="0"/>
                        </a:spcAft>
                      </a:pPr>
                      <a:r>
                        <a:rPr lang="zh-TW" sz="1800" kern="0" dirty="0" smtClean="0">
                          <a:effectLst/>
                        </a:rPr>
                        <a:t>主辦</a:t>
                      </a:r>
                      <a:r>
                        <a:rPr lang="zh-TW" sz="1800" kern="0" dirty="0">
                          <a:effectLst/>
                        </a:rPr>
                        <a:t>之各項技藝技能競賽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smtClean="0">
                          <a:effectLst/>
                        </a:rPr>
                        <a:t>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其餘得獎者</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3">
                  <a:txBody>
                    <a:bodyPr/>
                    <a:lstStyle/>
                    <a:p>
                      <a:pPr algn="just">
                        <a:lnSpc>
                          <a:spcPct val="90000"/>
                        </a:lnSpc>
                        <a:spcAft>
                          <a:spcPts val="0"/>
                        </a:spcAft>
                      </a:pPr>
                      <a:r>
                        <a:rPr lang="zh-TW" sz="1800" kern="0" dirty="0">
                          <a:effectLst/>
                        </a:rPr>
                        <a:t>領有技術士證者</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a:effectLst/>
                        </a:rPr>
                        <a:t>甲級技術士證</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乙級技術士證</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丙級技術士證</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a:xfrm>
            <a:off x="6902896" y="6245225"/>
            <a:ext cx="2133600" cy="476250"/>
          </a:xfrm>
        </p:spPr>
        <p:txBody>
          <a:bodyPr/>
          <a:lstStyle/>
          <a:p>
            <a:pPr>
              <a:defRPr/>
            </a:pPr>
            <a:fld id="{52B5522C-A27E-428C-8770-BD9512493397}" type="slidenum">
              <a:rPr lang="zh-TW" altLang="en-US" smtClean="0"/>
              <a:pPr>
                <a:defRPr/>
              </a:pPr>
              <a:t>25</a:t>
            </a:fld>
            <a:endParaRPr lang="en-US" altLang="zh-TW" dirty="0"/>
          </a:p>
        </p:txBody>
      </p:sp>
      <p:sp>
        <p:nvSpPr>
          <p:cNvPr id="9"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zh-TW" dirty="0">
                <a:solidFill>
                  <a:schemeClr val="tx1"/>
                </a:solidFill>
                <a:latin typeface="華康中黑體" pitchFamily="49" charset="-120"/>
              </a:rPr>
              <a:t>證照或得獎加分</a:t>
            </a:r>
            <a:endParaRPr lang="zh-TW" altLang="en-US" dirty="0" smtClean="0">
              <a:solidFill>
                <a:schemeClr val="tx1"/>
              </a:solidFill>
              <a:latin typeface="+mn-ea"/>
              <a:ea typeface="+mn-ea"/>
            </a:endParaRPr>
          </a:p>
        </p:txBody>
      </p:sp>
    </p:spTree>
    <p:extLst>
      <p:ext uri="{BB962C8B-B14F-4D97-AF65-F5344CB8AC3E}">
        <p14:creationId xmlns:p14="http://schemas.microsoft.com/office/powerpoint/2010/main" xmlns="" val="3578533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xmlns="" val="2252480077"/>
              </p:ext>
            </p:extLst>
          </p:nvPr>
        </p:nvGraphicFramePr>
        <p:xfrm>
          <a:off x="215008" y="1158652"/>
          <a:ext cx="8693173" cy="5623560"/>
        </p:xfrm>
        <a:graphic>
          <a:graphicData uri="http://schemas.openxmlformats.org/drawingml/2006/table">
            <a:tbl>
              <a:tblPr firstRow="1" firstCol="1" bandRow="1">
                <a:tableStyleId>{5C22544A-7EE6-4342-B048-85BDC9FD1C3A}</a:tableStyleId>
              </a:tblPr>
              <a:tblGrid>
                <a:gridCol w="1050290"/>
                <a:gridCol w="1008000"/>
                <a:gridCol w="1522883"/>
                <a:gridCol w="864000"/>
                <a:gridCol w="900000"/>
                <a:gridCol w="1080000"/>
                <a:gridCol w="1476000"/>
                <a:gridCol w="792000"/>
              </a:tblGrid>
              <a:tr h="266956">
                <a:tc rowSpan="2">
                  <a:txBody>
                    <a:bodyPr/>
                    <a:lstStyle/>
                    <a:p>
                      <a:pPr algn="ctr">
                        <a:spcAft>
                          <a:spcPts val="0"/>
                        </a:spcAft>
                      </a:pPr>
                      <a:r>
                        <a:rPr lang="zh-TW" sz="1800" b="0" kern="100" dirty="0">
                          <a:solidFill>
                            <a:schemeClr val="tx1"/>
                          </a:solidFill>
                          <a:effectLst/>
                        </a:rPr>
                        <a:t>證照項目</a:t>
                      </a:r>
                    </a:p>
                    <a:p>
                      <a:pPr algn="ctr">
                        <a:spcAft>
                          <a:spcPts val="0"/>
                        </a:spcAft>
                      </a:pPr>
                      <a:r>
                        <a:rPr lang="en-US" sz="1800" b="0" kern="100" dirty="0">
                          <a:solidFill>
                            <a:schemeClr val="tx1"/>
                          </a:solidFill>
                          <a:effectLst/>
                        </a:rPr>
                        <a:t> </a:t>
                      </a:r>
                      <a:endParaRPr lang="zh-TW" sz="1800" b="0" kern="100" dirty="0">
                        <a:solidFill>
                          <a:schemeClr val="tx1"/>
                        </a:solidFill>
                        <a:effectLst/>
                      </a:endParaRPr>
                    </a:p>
                    <a:p>
                      <a:pPr algn="ctr">
                        <a:spcAft>
                          <a:spcPts val="0"/>
                        </a:spcAft>
                      </a:pPr>
                      <a:r>
                        <a:rPr lang="zh-TW" sz="1800" b="0" kern="100" dirty="0">
                          <a:solidFill>
                            <a:schemeClr val="tx1"/>
                          </a:solidFill>
                          <a:effectLst/>
                        </a:rPr>
                        <a:t>加分比率</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6">
                  <a:txBody>
                    <a:bodyPr/>
                    <a:lstStyle/>
                    <a:p>
                      <a:pPr algn="ctr">
                        <a:spcAft>
                          <a:spcPts val="0"/>
                        </a:spcAft>
                      </a:pPr>
                      <a:r>
                        <a:rPr lang="zh-TW" altLang="zh-TW" sz="1800" dirty="0" smtClean="0">
                          <a:solidFill>
                            <a:schemeClr val="tx1"/>
                          </a:solidFill>
                          <a:latin typeface="+mn-ea"/>
                          <a:ea typeface="+mn-ea"/>
                        </a:rPr>
                        <a:t>外語群</a:t>
                      </a:r>
                      <a:r>
                        <a:rPr lang="zh-TW" altLang="en-US" sz="1800" dirty="0" smtClean="0">
                          <a:solidFill>
                            <a:schemeClr val="tx1"/>
                          </a:solidFill>
                          <a:latin typeface="+mn-ea"/>
                          <a:ea typeface="+mn-ea"/>
                        </a:rPr>
                        <a:t>英語類</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dirty="0" smtClean="0">
                          <a:solidFill>
                            <a:schemeClr val="tx1"/>
                          </a:solidFill>
                          <a:latin typeface="+mn-ea"/>
                          <a:ea typeface="+mn-ea"/>
                        </a:rPr>
                        <a:t>外語群</a:t>
                      </a:r>
                      <a:r>
                        <a:rPr lang="zh-TW" altLang="en-US" sz="1800" dirty="0" smtClean="0">
                          <a:solidFill>
                            <a:schemeClr val="tx1"/>
                          </a:solidFill>
                          <a:latin typeface="+mn-ea"/>
                          <a:ea typeface="+mn-ea"/>
                        </a:rPr>
                        <a:t>日語類</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00869">
                <a:tc v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全民英</a:t>
                      </a:r>
                      <a:r>
                        <a:rPr lang="zh-TW" sz="1800" b="0" kern="0" dirty="0" smtClean="0">
                          <a:solidFill>
                            <a:schemeClr val="tx1"/>
                          </a:solidFill>
                          <a:effectLst/>
                        </a:rPr>
                        <a:t>檢</a:t>
                      </a:r>
                      <a:r>
                        <a:rPr lang="en-US" sz="1800" b="0" kern="0" dirty="0" smtClean="0">
                          <a:solidFill>
                            <a:schemeClr val="tx1"/>
                          </a:solidFill>
                          <a:effectLst/>
                        </a:rPr>
                        <a:t>(GEPT</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多益</a:t>
                      </a:r>
                      <a:endParaRPr lang="zh-TW" sz="1800" b="0" kern="100" dirty="0">
                        <a:solidFill>
                          <a:schemeClr val="tx1"/>
                        </a:solidFill>
                        <a:effectLst/>
                      </a:endParaRPr>
                    </a:p>
                    <a:p>
                      <a:pPr algn="ctr">
                        <a:spcAft>
                          <a:spcPts val="0"/>
                        </a:spcAft>
                      </a:pPr>
                      <a:r>
                        <a:rPr lang="en-US" sz="1800" b="0" kern="0" dirty="0" smtClean="0">
                          <a:solidFill>
                            <a:schemeClr val="tx1"/>
                          </a:solidFill>
                          <a:effectLst/>
                        </a:rPr>
                        <a:t>(TOEIC</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托福</a:t>
                      </a:r>
                      <a:endParaRPr lang="zh-TW" sz="1800" b="0" kern="100" dirty="0">
                        <a:solidFill>
                          <a:schemeClr val="tx1"/>
                        </a:solidFill>
                        <a:effectLst/>
                      </a:endParaRPr>
                    </a:p>
                    <a:p>
                      <a:pPr algn="ctr">
                        <a:spcAft>
                          <a:spcPts val="0"/>
                        </a:spcAft>
                      </a:pPr>
                      <a:r>
                        <a:rPr lang="en-US" sz="1800" b="0" kern="0" dirty="0" smtClean="0">
                          <a:solidFill>
                            <a:schemeClr val="tx1"/>
                          </a:solidFill>
                          <a:effectLst/>
                        </a:rPr>
                        <a:t>(TOEFL </a:t>
                      </a:r>
                      <a:r>
                        <a:rPr lang="en-US" sz="1800" b="0" kern="0" dirty="0" err="1">
                          <a:solidFill>
                            <a:schemeClr val="tx1"/>
                          </a:solidFill>
                          <a:effectLst/>
                        </a:rPr>
                        <a:t>iBT</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雅</a:t>
                      </a:r>
                      <a:r>
                        <a:rPr lang="zh-TW" sz="1800" b="0" kern="0" dirty="0" smtClean="0">
                          <a:solidFill>
                            <a:schemeClr val="tx1"/>
                          </a:solidFill>
                          <a:effectLst/>
                        </a:rPr>
                        <a:t>思</a:t>
                      </a:r>
                      <a:r>
                        <a:rPr lang="en-US" sz="1800" b="0" kern="0" dirty="0" smtClean="0">
                          <a:solidFill>
                            <a:schemeClr val="tx1"/>
                          </a:solidFill>
                          <a:effectLst/>
                        </a:rPr>
                        <a:t>(IELTS</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劍橋國際英語認證</a:t>
                      </a:r>
                      <a:endParaRPr lang="zh-TW" sz="1800" b="0" kern="100" dirty="0">
                        <a:solidFill>
                          <a:schemeClr val="tx1"/>
                        </a:solidFill>
                        <a:effectLst/>
                      </a:endParaRPr>
                    </a:p>
                    <a:p>
                      <a:pPr algn="ctr">
                        <a:spcAft>
                          <a:spcPts val="0"/>
                        </a:spcAft>
                      </a:pPr>
                      <a:r>
                        <a:rPr lang="en-US" sz="1800" b="0" kern="0" dirty="0" smtClean="0">
                          <a:solidFill>
                            <a:schemeClr val="tx1"/>
                          </a:solidFill>
                          <a:effectLst/>
                        </a:rPr>
                        <a:t>(Cambridge </a:t>
                      </a:r>
                      <a:r>
                        <a:rPr lang="en-US" sz="1800" b="0" kern="0" dirty="0">
                          <a:solidFill>
                            <a:schemeClr val="tx1"/>
                          </a:solidFill>
                          <a:effectLst/>
                        </a:rPr>
                        <a:t>ESOL Main Suite)</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劍橋博思職場</a:t>
                      </a:r>
                      <a:endParaRPr lang="zh-TW" sz="1800" b="0" kern="100" dirty="0">
                        <a:solidFill>
                          <a:schemeClr val="tx1"/>
                        </a:solidFill>
                        <a:effectLst/>
                      </a:endParaRPr>
                    </a:p>
                    <a:p>
                      <a:pPr algn="ctr">
                        <a:spcAft>
                          <a:spcPts val="0"/>
                        </a:spcAft>
                      </a:pPr>
                      <a:r>
                        <a:rPr lang="zh-TW" sz="1800" b="0" kern="0" dirty="0">
                          <a:solidFill>
                            <a:schemeClr val="tx1"/>
                          </a:solidFill>
                          <a:effectLst/>
                        </a:rPr>
                        <a:t>英語</a:t>
                      </a:r>
                      <a:r>
                        <a:rPr lang="zh-TW" sz="1800" b="0" kern="0" dirty="0" smtClean="0">
                          <a:solidFill>
                            <a:schemeClr val="tx1"/>
                          </a:solidFill>
                          <a:effectLst/>
                        </a:rPr>
                        <a:t>檢測</a:t>
                      </a:r>
                      <a:r>
                        <a:rPr lang="en-US" sz="1800" b="0" kern="0" dirty="0" smtClean="0">
                          <a:solidFill>
                            <a:schemeClr val="tx1"/>
                          </a:solidFill>
                          <a:effectLst/>
                        </a:rPr>
                        <a:t>(BULATS</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日本語能力</a:t>
                      </a:r>
                      <a:r>
                        <a:rPr lang="zh-TW" sz="1800" b="0" kern="0" dirty="0" smtClean="0">
                          <a:solidFill>
                            <a:schemeClr val="tx1"/>
                          </a:solidFill>
                          <a:effectLst/>
                        </a:rPr>
                        <a:t>試驗</a:t>
                      </a:r>
                      <a:r>
                        <a:rPr lang="en-US" sz="1800" b="0" kern="0" dirty="0" smtClean="0">
                          <a:solidFill>
                            <a:schemeClr val="tx1"/>
                          </a:solidFill>
                          <a:effectLst/>
                        </a:rPr>
                        <a:t>(JLPT</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556159">
                <a:tc>
                  <a:txBody>
                    <a:bodyPr/>
                    <a:lstStyle/>
                    <a:p>
                      <a:pPr algn="ctr">
                        <a:spcAft>
                          <a:spcPts val="0"/>
                        </a:spcAft>
                      </a:pPr>
                      <a:r>
                        <a:rPr lang="en-US" sz="1800" b="0" kern="100" dirty="0">
                          <a:solidFill>
                            <a:schemeClr val="tx1"/>
                          </a:solidFill>
                          <a:effectLst/>
                        </a:rPr>
                        <a:t>5%</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zh-TW" sz="1800" b="0" kern="100" dirty="0">
                          <a:solidFill>
                            <a:schemeClr val="tx1"/>
                          </a:solidFill>
                          <a:effectLst/>
                        </a:rPr>
                        <a:t>中級</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zh-TW" sz="1500" b="0" kern="100" dirty="0">
                          <a:solidFill>
                            <a:schemeClr val="tx1"/>
                          </a:solidFill>
                          <a:effectLst/>
                        </a:rPr>
                        <a:t>聽力及閱讀項目合計</a:t>
                      </a:r>
                      <a:r>
                        <a:rPr lang="en-US" sz="1500" b="0" kern="100" dirty="0">
                          <a:solidFill>
                            <a:schemeClr val="tx1"/>
                          </a:solidFill>
                          <a:effectLst/>
                        </a:rPr>
                        <a:t>550</a:t>
                      </a:r>
                      <a:r>
                        <a:rPr lang="zh-TW" sz="1500" b="0" kern="100" dirty="0">
                          <a:solidFill>
                            <a:schemeClr val="tx1"/>
                          </a:solidFill>
                          <a:effectLst/>
                        </a:rPr>
                        <a:t>分以上</a:t>
                      </a:r>
                    </a:p>
                    <a:p>
                      <a:pPr algn="just">
                        <a:spcAft>
                          <a:spcPts val="0"/>
                        </a:spcAft>
                      </a:pPr>
                      <a:r>
                        <a:rPr lang="zh-TW" sz="1500" b="0" kern="100" dirty="0">
                          <a:solidFill>
                            <a:schemeClr val="tx1"/>
                          </a:solidFill>
                          <a:effectLst/>
                        </a:rPr>
                        <a:t>且口說及寫作項目分別均達</a:t>
                      </a:r>
                      <a:r>
                        <a:rPr lang="en-US" sz="1500" b="0" kern="100" dirty="0">
                          <a:solidFill>
                            <a:schemeClr val="tx1"/>
                          </a:solidFill>
                          <a:effectLst/>
                        </a:rPr>
                        <a:t>6</a:t>
                      </a:r>
                      <a:r>
                        <a:rPr lang="zh-TW" sz="1500" b="0" kern="100" dirty="0">
                          <a:solidFill>
                            <a:schemeClr val="tx1"/>
                          </a:solidFill>
                          <a:effectLst/>
                        </a:rPr>
                        <a:t>級以上</a:t>
                      </a:r>
                      <a:endParaRPr lang="zh-TW" sz="15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57-86</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4.5</a:t>
                      </a:r>
                      <a:r>
                        <a:rPr lang="zh-TW" sz="1800" b="0" kern="100" dirty="0">
                          <a:solidFill>
                            <a:schemeClr val="tx1"/>
                          </a:solidFill>
                          <a:effectLst/>
                        </a:rPr>
                        <a:t>以上</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PET</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600" b="0" kern="100" dirty="0">
                          <a:solidFill>
                            <a:schemeClr val="tx1"/>
                          </a:solidFill>
                          <a:effectLst/>
                        </a:rPr>
                        <a:t>ALTE</a:t>
                      </a:r>
                      <a:endParaRPr lang="zh-TW" sz="1600" b="0" kern="100" dirty="0">
                        <a:solidFill>
                          <a:schemeClr val="tx1"/>
                        </a:solidFill>
                        <a:effectLst/>
                      </a:endParaRPr>
                    </a:p>
                    <a:p>
                      <a:pPr algn="ctr">
                        <a:spcAft>
                          <a:spcPts val="0"/>
                        </a:spcAft>
                      </a:pPr>
                      <a:r>
                        <a:rPr lang="en-US" sz="1600" b="0" kern="100" dirty="0">
                          <a:solidFill>
                            <a:schemeClr val="tx1"/>
                          </a:solidFill>
                          <a:effectLst/>
                        </a:rPr>
                        <a:t>Level </a:t>
                      </a:r>
                      <a:r>
                        <a:rPr lang="en-US" sz="1600" b="0" kern="100" dirty="0" smtClean="0">
                          <a:solidFill>
                            <a:schemeClr val="tx1"/>
                          </a:solidFill>
                          <a:effectLst/>
                        </a:rPr>
                        <a:t>2(=)</a:t>
                      </a:r>
                      <a:r>
                        <a:rPr lang="zh-TW" sz="1600" b="0" kern="100" dirty="0" smtClean="0">
                          <a:solidFill>
                            <a:schemeClr val="tx1"/>
                          </a:solidFill>
                          <a:effectLst/>
                        </a:rPr>
                        <a:t>、</a:t>
                      </a:r>
                      <a:r>
                        <a:rPr lang="en-US" sz="1600" b="0" kern="100" dirty="0" smtClean="0">
                          <a:solidFill>
                            <a:schemeClr val="tx1"/>
                          </a:solidFill>
                          <a:effectLst/>
                        </a:rPr>
                        <a:t>(+)</a:t>
                      </a:r>
                      <a:endParaRPr lang="zh-TW" sz="1600" b="0" kern="100" dirty="0">
                        <a:solidFill>
                          <a:schemeClr val="tx1"/>
                        </a:solidFill>
                        <a:effectLst/>
                      </a:endParaRPr>
                    </a:p>
                    <a:p>
                      <a:pPr algn="ctr">
                        <a:spcAft>
                          <a:spcPts val="0"/>
                        </a:spcAft>
                      </a:pPr>
                      <a:r>
                        <a:rPr lang="zh-TW" sz="1600" b="0" kern="100" dirty="0">
                          <a:solidFill>
                            <a:schemeClr val="tx1"/>
                          </a:solidFill>
                          <a:effectLst/>
                        </a:rPr>
                        <a:t>包含聽說讀寫</a:t>
                      </a:r>
                      <a:endParaRPr lang="zh-TW" sz="16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N3</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56159">
                <a:tc>
                  <a:txBody>
                    <a:bodyPr/>
                    <a:lstStyle/>
                    <a:p>
                      <a:pPr algn="ctr">
                        <a:spcAft>
                          <a:spcPts val="0"/>
                        </a:spcAft>
                      </a:pPr>
                      <a:r>
                        <a:rPr lang="en-US" sz="1800" b="0" kern="100" dirty="0">
                          <a:solidFill>
                            <a:schemeClr val="tx1"/>
                          </a:solidFill>
                          <a:effectLst/>
                        </a:rPr>
                        <a:t>15%</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zh-TW" sz="1800" b="0" kern="100">
                          <a:solidFill>
                            <a:schemeClr val="tx1"/>
                          </a:solidFill>
                          <a:effectLst/>
                        </a:rPr>
                        <a:t>中高級</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zh-TW" sz="1500" b="0" kern="100" dirty="0">
                          <a:solidFill>
                            <a:schemeClr val="tx1"/>
                          </a:solidFill>
                          <a:effectLst/>
                        </a:rPr>
                        <a:t>聽力及閱讀項目合計</a:t>
                      </a:r>
                      <a:r>
                        <a:rPr lang="en-US" sz="1500" b="0" kern="100" dirty="0">
                          <a:solidFill>
                            <a:schemeClr val="tx1"/>
                          </a:solidFill>
                          <a:effectLst/>
                        </a:rPr>
                        <a:t>785</a:t>
                      </a:r>
                      <a:r>
                        <a:rPr lang="zh-TW" sz="1500" b="0" kern="100" dirty="0">
                          <a:solidFill>
                            <a:schemeClr val="tx1"/>
                          </a:solidFill>
                          <a:effectLst/>
                        </a:rPr>
                        <a:t>分以上</a:t>
                      </a:r>
                    </a:p>
                    <a:p>
                      <a:pPr algn="just">
                        <a:spcAft>
                          <a:spcPts val="0"/>
                        </a:spcAft>
                      </a:pPr>
                      <a:r>
                        <a:rPr lang="zh-TW" sz="1500" b="0" kern="100" dirty="0">
                          <a:solidFill>
                            <a:schemeClr val="tx1"/>
                          </a:solidFill>
                          <a:effectLst/>
                        </a:rPr>
                        <a:t>且口說及寫作項目分別均達</a:t>
                      </a:r>
                      <a:r>
                        <a:rPr lang="en-US" sz="1500" b="0" kern="100" dirty="0">
                          <a:solidFill>
                            <a:schemeClr val="tx1"/>
                          </a:solidFill>
                          <a:effectLst/>
                        </a:rPr>
                        <a:t>7</a:t>
                      </a:r>
                      <a:r>
                        <a:rPr lang="zh-TW" sz="1500" b="0" kern="100" dirty="0">
                          <a:solidFill>
                            <a:schemeClr val="tx1"/>
                          </a:solidFill>
                          <a:effectLst/>
                        </a:rPr>
                        <a:t>級以上</a:t>
                      </a:r>
                      <a:endParaRPr lang="zh-TW" sz="15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87-109</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6</a:t>
                      </a:r>
                      <a:r>
                        <a:rPr lang="zh-TW" sz="1800" b="0" kern="100" dirty="0">
                          <a:solidFill>
                            <a:schemeClr val="tx1"/>
                          </a:solidFill>
                          <a:effectLst/>
                        </a:rPr>
                        <a:t>以上</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FCE</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600" b="0" kern="100" dirty="0">
                          <a:solidFill>
                            <a:schemeClr val="tx1"/>
                          </a:solidFill>
                          <a:effectLst/>
                        </a:rPr>
                        <a:t>ALTE</a:t>
                      </a:r>
                      <a:endParaRPr lang="zh-TW" sz="1600" b="0" kern="100" dirty="0">
                        <a:solidFill>
                          <a:schemeClr val="tx1"/>
                        </a:solidFill>
                        <a:effectLst/>
                      </a:endParaRPr>
                    </a:p>
                    <a:p>
                      <a:pPr algn="ctr">
                        <a:spcAft>
                          <a:spcPts val="0"/>
                        </a:spcAft>
                      </a:pPr>
                      <a:r>
                        <a:rPr lang="en-US" sz="1600" b="0" kern="100" dirty="0">
                          <a:solidFill>
                            <a:schemeClr val="tx1"/>
                          </a:solidFill>
                          <a:effectLst/>
                        </a:rPr>
                        <a:t>Level </a:t>
                      </a:r>
                      <a:r>
                        <a:rPr lang="en-US" sz="1600" b="0" kern="100" dirty="0" smtClean="0">
                          <a:solidFill>
                            <a:schemeClr val="tx1"/>
                          </a:solidFill>
                          <a:effectLst/>
                        </a:rPr>
                        <a:t>3(=)</a:t>
                      </a:r>
                      <a:r>
                        <a:rPr lang="zh-TW" sz="1600" b="0" kern="100" dirty="0" smtClean="0">
                          <a:solidFill>
                            <a:schemeClr val="tx1"/>
                          </a:solidFill>
                          <a:effectLst/>
                        </a:rPr>
                        <a:t>、</a:t>
                      </a:r>
                      <a:r>
                        <a:rPr lang="en-US" sz="1600" b="0" kern="100" dirty="0" smtClean="0">
                          <a:solidFill>
                            <a:schemeClr val="tx1"/>
                          </a:solidFill>
                          <a:effectLst/>
                        </a:rPr>
                        <a:t>(+)</a:t>
                      </a:r>
                      <a:endParaRPr lang="zh-TW" sz="1600" b="0" kern="100" dirty="0">
                        <a:solidFill>
                          <a:schemeClr val="tx1"/>
                        </a:solidFill>
                        <a:effectLst/>
                      </a:endParaRPr>
                    </a:p>
                    <a:p>
                      <a:pPr algn="ctr">
                        <a:spcAft>
                          <a:spcPts val="0"/>
                        </a:spcAft>
                      </a:pPr>
                      <a:r>
                        <a:rPr lang="zh-TW" sz="1600" b="0" kern="100" dirty="0">
                          <a:solidFill>
                            <a:schemeClr val="tx1"/>
                          </a:solidFill>
                          <a:effectLst/>
                        </a:rPr>
                        <a:t>包含聽說讀寫</a:t>
                      </a:r>
                      <a:endParaRPr lang="zh-TW" sz="16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N2</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56159">
                <a:tc>
                  <a:txBody>
                    <a:bodyPr/>
                    <a:lstStyle/>
                    <a:p>
                      <a:pPr algn="ctr">
                        <a:spcAft>
                          <a:spcPts val="0"/>
                        </a:spcAft>
                      </a:pPr>
                      <a:r>
                        <a:rPr lang="en-US" sz="1800" b="0" kern="100" dirty="0">
                          <a:solidFill>
                            <a:schemeClr val="tx1"/>
                          </a:solidFill>
                          <a:effectLst/>
                        </a:rPr>
                        <a:t>25%</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zh-TW" sz="1800" b="0" kern="100">
                          <a:solidFill>
                            <a:schemeClr val="tx1"/>
                          </a:solidFill>
                          <a:effectLst/>
                        </a:rPr>
                        <a:t>高級</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zh-TW" sz="1500" b="0" kern="100" dirty="0">
                          <a:solidFill>
                            <a:schemeClr val="tx1"/>
                          </a:solidFill>
                          <a:effectLst/>
                        </a:rPr>
                        <a:t>聽力及閱讀項目合計</a:t>
                      </a:r>
                      <a:r>
                        <a:rPr lang="en-US" sz="1500" b="0" kern="100" dirty="0">
                          <a:solidFill>
                            <a:schemeClr val="tx1"/>
                          </a:solidFill>
                          <a:effectLst/>
                        </a:rPr>
                        <a:t>945</a:t>
                      </a:r>
                      <a:r>
                        <a:rPr lang="zh-TW" sz="1500" b="0" kern="100" dirty="0">
                          <a:solidFill>
                            <a:schemeClr val="tx1"/>
                          </a:solidFill>
                          <a:effectLst/>
                        </a:rPr>
                        <a:t>分以上</a:t>
                      </a:r>
                    </a:p>
                    <a:p>
                      <a:pPr algn="just">
                        <a:spcAft>
                          <a:spcPts val="0"/>
                        </a:spcAft>
                      </a:pPr>
                      <a:r>
                        <a:rPr lang="zh-TW" sz="1500" b="0" kern="100" dirty="0">
                          <a:solidFill>
                            <a:schemeClr val="tx1"/>
                          </a:solidFill>
                          <a:effectLst/>
                        </a:rPr>
                        <a:t>且口說及寫作項目分別均達</a:t>
                      </a:r>
                      <a:r>
                        <a:rPr lang="en-US" sz="1500" b="0" kern="100" dirty="0">
                          <a:solidFill>
                            <a:schemeClr val="tx1"/>
                          </a:solidFill>
                          <a:effectLst/>
                        </a:rPr>
                        <a:t>8</a:t>
                      </a:r>
                      <a:r>
                        <a:rPr lang="zh-TW" sz="1500" b="0" kern="100" dirty="0">
                          <a:solidFill>
                            <a:schemeClr val="tx1"/>
                          </a:solidFill>
                          <a:effectLst/>
                        </a:rPr>
                        <a:t>級以上</a:t>
                      </a:r>
                      <a:endParaRPr lang="zh-TW" sz="15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110</a:t>
                      </a:r>
                      <a:r>
                        <a:rPr lang="zh-TW" sz="1800" b="0" kern="100">
                          <a:solidFill>
                            <a:schemeClr val="tx1"/>
                          </a:solidFill>
                          <a:effectLst/>
                        </a:rPr>
                        <a:t>以上</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7</a:t>
                      </a:r>
                      <a:r>
                        <a:rPr lang="zh-TW" sz="1800" b="0" kern="100">
                          <a:solidFill>
                            <a:schemeClr val="tx1"/>
                          </a:solidFill>
                          <a:effectLst/>
                        </a:rPr>
                        <a:t>以上</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CAE</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600" b="0" kern="100" dirty="0">
                          <a:solidFill>
                            <a:schemeClr val="tx1"/>
                          </a:solidFill>
                          <a:effectLst/>
                        </a:rPr>
                        <a:t>ALTE</a:t>
                      </a:r>
                      <a:endParaRPr lang="zh-TW" sz="1600" b="0" kern="100" dirty="0">
                        <a:solidFill>
                          <a:schemeClr val="tx1"/>
                        </a:solidFill>
                        <a:effectLst/>
                      </a:endParaRPr>
                    </a:p>
                    <a:p>
                      <a:pPr algn="ctr">
                        <a:spcAft>
                          <a:spcPts val="0"/>
                        </a:spcAft>
                      </a:pPr>
                      <a:r>
                        <a:rPr lang="en-US" sz="1600" b="0" kern="100" dirty="0">
                          <a:solidFill>
                            <a:schemeClr val="tx1"/>
                          </a:solidFill>
                          <a:effectLst/>
                        </a:rPr>
                        <a:t>Level </a:t>
                      </a:r>
                      <a:r>
                        <a:rPr lang="en-US" sz="1600" b="0" kern="100" dirty="0" smtClean="0">
                          <a:solidFill>
                            <a:schemeClr val="tx1"/>
                          </a:solidFill>
                          <a:effectLst/>
                        </a:rPr>
                        <a:t>4(=)</a:t>
                      </a:r>
                      <a:r>
                        <a:rPr lang="zh-TW" sz="1600" b="0" kern="100" dirty="0" smtClean="0">
                          <a:solidFill>
                            <a:schemeClr val="tx1"/>
                          </a:solidFill>
                          <a:effectLst/>
                        </a:rPr>
                        <a:t>、</a:t>
                      </a:r>
                      <a:r>
                        <a:rPr lang="en-US" sz="1600" b="0" kern="100" dirty="0" smtClean="0">
                          <a:solidFill>
                            <a:schemeClr val="tx1"/>
                          </a:solidFill>
                          <a:effectLst/>
                        </a:rPr>
                        <a:t>(+)</a:t>
                      </a:r>
                      <a:endParaRPr lang="zh-TW" sz="1600" b="0" kern="100" dirty="0">
                        <a:solidFill>
                          <a:schemeClr val="tx1"/>
                        </a:solidFill>
                        <a:effectLst/>
                      </a:endParaRPr>
                    </a:p>
                    <a:p>
                      <a:pPr algn="ctr">
                        <a:spcAft>
                          <a:spcPts val="0"/>
                        </a:spcAft>
                      </a:pPr>
                      <a:r>
                        <a:rPr lang="zh-TW" sz="1600" b="0" kern="100" dirty="0">
                          <a:solidFill>
                            <a:schemeClr val="tx1"/>
                          </a:solidFill>
                          <a:effectLst/>
                        </a:rPr>
                        <a:t>包含聽說讀寫</a:t>
                      </a:r>
                      <a:endParaRPr lang="zh-TW" sz="16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N1</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4" name="投影片編號版面配置區 3"/>
          <p:cNvSpPr>
            <a:spLocks noGrp="1"/>
          </p:cNvSpPr>
          <p:nvPr>
            <p:ph type="sldNum" sz="quarter" idx="12"/>
          </p:nvPr>
        </p:nvSpPr>
        <p:spPr>
          <a:xfrm>
            <a:off x="6977980" y="6309320"/>
            <a:ext cx="2133600" cy="476250"/>
          </a:xfrm>
        </p:spPr>
        <p:txBody>
          <a:bodyPr/>
          <a:lstStyle/>
          <a:p>
            <a:pPr>
              <a:defRPr/>
            </a:pPr>
            <a:fld id="{52B5522C-A27E-428C-8770-BD9512493397}" type="slidenum">
              <a:rPr lang="zh-TW" altLang="en-US" smtClean="0"/>
              <a:pPr>
                <a:defRPr/>
              </a:pPr>
              <a:t>26</a:t>
            </a:fld>
            <a:endParaRPr lang="en-US" altLang="zh-TW"/>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zh-TW" dirty="0">
                <a:solidFill>
                  <a:schemeClr val="tx1"/>
                </a:solidFill>
                <a:latin typeface="華康中黑體" pitchFamily="49" charset="-120"/>
              </a:rPr>
              <a:t>證照或得獎加分</a:t>
            </a:r>
            <a:endParaRPr lang="zh-TW" altLang="en-US" dirty="0" smtClean="0">
              <a:solidFill>
                <a:schemeClr val="tx1"/>
              </a:solidFill>
              <a:latin typeface="+mn-ea"/>
              <a:ea typeface="+mn-ea"/>
            </a:endParaRPr>
          </a:p>
        </p:txBody>
      </p:sp>
    </p:spTree>
    <p:extLst>
      <p:ext uri="{BB962C8B-B14F-4D97-AF65-F5344CB8AC3E}">
        <p14:creationId xmlns:p14="http://schemas.microsoft.com/office/powerpoint/2010/main" xmlns="" val="3912104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357188" y="1357313"/>
            <a:ext cx="8572500" cy="4857750"/>
          </a:xfrm>
          <a:prstGeom prst="rect">
            <a:avLst/>
          </a:prstGeom>
          <a:noFill/>
          <a:ln w="9525">
            <a:noFill/>
            <a:miter lim="800000"/>
            <a:headEnd/>
            <a:tailEnd/>
          </a:ln>
        </p:spPr>
        <p:txBody>
          <a:bodyPr/>
          <a:lstStyle/>
          <a:p>
            <a:pPr marL="800100" lvl="1" indent="-342900" eaLnBrk="0" hangingPunct="0">
              <a:buClr>
                <a:schemeClr val="tx1"/>
              </a:buClr>
              <a:buSzPts val="2800"/>
              <a:buFontTx/>
              <a:buBlip>
                <a:blip r:embed="rId3"/>
              </a:buBlip>
            </a:pPr>
            <a:endParaRPr lang="zh-TW" altLang="en-US" sz="2800">
              <a:solidFill>
                <a:srgbClr val="222268"/>
              </a:solidFill>
              <a:latin typeface="華康中黑體" pitchFamily="49" charset="-120"/>
              <a:ea typeface="華康中黑體" pitchFamily="49" charset="-120"/>
            </a:endParaRPr>
          </a:p>
        </p:txBody>
      </p:sp>
      <p:sp>
        <p:nvSpPr>
          <p:cNvPr id="4" name="內容版面配置區 3"/>
          <p:cNvSpPr>
            <a:spLocks noGrp="1"/>
          </p:cNvSpPr>
          <p:nvPr>
            <p:ph idx="1"/>
          </p:nvPr>
        </p:nvSpPr>
        <p:spPr>
          <a:xfrm>
            <a:off x="457200" y="1125538"/>
            <a:ext cx="8426450" cy="4751734"/>
          </a:xfrm>
        </p:spPr>
        <p:txBody>
          <a:bodyPr/>
          <a:lstStyle/>
          <a:p>
            <a:pPr>
              <a:spcBef>
                <a:spcPct val="0"/>
              </a:spcBef>
              <a:buFontTx/>
              <a:buBlip>
                <a:blip r:embed="rId3"/>
              </a:buBlip>
              <a:defRPr/>
            </a:pPr>
            <a:r>
              <a:rPr lang="zh-TW" altLang="zh-TW" kern="1200" dirty="0" smtClean="0">
                <a:solidFill>
                  <a:srgbClr val="222268"/>
                </a:solidFill>
                <a:latin typeface="+mn-ea"/>
              </a:rPr>
              <a:t>甄選總成績公告</a:t>
            </a:r>
            <a:r>
              <a:rPr lang="en-US" altLang="zh-TW" dirty="0" smtClean="0">
                <a:solidFill>
                  <a:srgbClr val="002060"/>
                </a:solidFill>
                <a:latin typeface="+mn-ea"/>
              </a:rPr>
              <a:t>(105.6.28 10:00)</a:t>
            </a:r>
            <a:endParaRPr lang="zh-TW" altLang="zh-TW" kern="1200" dirty="0" smtClean="0">
              <a:solidFill>
                <a:srgbClr val="222268"/>
              </a:solidFill>
              <a:latin typeface="+mn-ea"/>
            </a:endParaRPr>
          </a:p>
          <a:p>
            <a:pPr lvl="1">
              <a:buFont typeface="Wingdings" pitchFamily="2" charset="2"/>
              <a:buChar char="n"/>
              <a:defRPr/>
            </a:pPr>
            <a:r>
              <a:rPr lang="zh-TW" altLang="zh-TW" sz="2000" dirty="0" smtClean="0">
                <a:latin typeface="+mn-ea"/>
                <a:cs typeface="+mn-cs"/>
              </a:rPr>
              <a:t>本委員會網站提供考生個人查詢及高中職學校下載</a:t>
            </a:r>
            <a:endParaRPr lang="en-US" altLang="zh-TW" sz="2000" dirty="0" smtClean="0">
              <a:latin typeface="+mn-ea"/>
              <a:cs typeface="+mn-cs"/>
            </a:endParaRPr>
          </a:p>
          <a:p>
            <a:pPr lvl="1">
              <a:buFont typeface="Wingdings" pitchFamily="2" charset="2"/>
              <a:buChar char="n"/>
              <a:defRPr/>
            </a:pPr>
            <a:r>
              <a:rPr lang="zh-TW" altLang="zh-TW" sz="2000" kern="1200" dirty="0" smtClean="0">
                <a:latin typeface="+mn-ea"/>
              </a:rPr>
              <a:t>各校寄發甄選總成績單通知考生</a:t>
            </a:r>
            <a:endParaRPr lang="en-US" altLang="zh-TW" sz="2000" dirty="0" smtClean="0">
              <a:latin typeface="+mn-ea"/>
              <a:cs typeface="+mn-cs"/>
            </a:endParaRPr>
          </a:p>
          <a:p>
            <a:pPr>
              <a:spcBef>
                <a:spcPct val="0"/>
              </a:spcBef>
              <a:buBlip>
                <a:blip r:embed="rId3"/>
              </a:buBlip>
              <a:defRPr/>
            </a:pPr>
            <a:r>
              <a:rPr lang="zh-TW" altLang="zh-TW" kern="1200" dirty="0">
                <a:solidFill>
                  <a:srgbClr val="222268"/>
                </a:solidFill>
                <a:latin typeface="+mn-ea"/>
              </a:rPr>
              <a:t>甄選正備取生名單</a:t>
            </a:r>
            <a:r>
              <a:rPr lang="zh-TW" altLang="zh-TW" kern="1200" dirty="0" smtClean="0">
                <a:solidFill>
                  <a:srgbClr val="222268"/>
                </a:solidFill>
                <a:latin typeface="+mn-ea"/>
              </a:rPr>
              <a:t>公告</a:t>
            </a:r>
            <a:r>
              <a:rPr lang="en-US" altLang="zh-TW" kern="1200" dirty="0" smtClean="0">
                <a:solidFill>
                  <a:srgbClr val="222268"/>
                </a:solidFill>
                <a:latin typeface="+mn-ea"/>
              </a:rPr>
              <a:t>(105.6.30 </a:t>
            </a:r>
            <a:r>
              <a:rPr lang="en-US" altLang="zh-TW" kern="1200" dirty="0">
                <a:solidFill>
                  <a:srgbClr val="222268"/>
                </a:solidFill>
                <a:latin typeface="+mn-ea"/>
              </a:rPr>
              <a:t>10:00</a:t>
            </a:r>
            <a:r>
              <a:rPr lang="en-US" altLang="zh-TW" kern="1200" dirty="0" smtClean="0">
                <a:solidFill>
                  <a:srgbClr val="222268"/>
                </a:solidFill>
                <a:latin typeface="+mn-ea"/>
              </a:rPr>
              <a:t>)</a:t>
            </a:r>
            <a:endParaRPr lang="zh-TW" altLang="zh-TW" kern="1200" dirty="0">
              <a:solidFill>
                <a:srgbClr val="222268"/>
              </a:solidFill>
              <a:latin typeface="+mn-ea"/>
            </a:endParaRPr>
          </a:p>
          <a:p>
            <a:pPr lvl="1">
              <a:buFont typeface="Wingdings" pitchFamily="2" charset="2"/>
              <a:buChar char="n"/>
              <a:defRPr/>
            </a:pPr>
            <a:r>
              <a:rPr lang="zh-TW" altLang="zh-TW" sz="2000" dirty="0" smtClean="0">
                <a:latin typeface="+mn-ea"/>
                <a:cs typeface="+mn-cs"/>
              </a:rPr>
              <a:t>各校網站公告並寄發甄選結果，本</a:t>
            </a:r>
            <a:r>
              <a:rPr lang="zh-TW" altLang="en-US" sz="2000" dirty="0" smtClean="0">
                <a:latin typeface="+mn-ea"/>
                <a:cs typeface="+mn-cs"/>
              </a:rPr>
              <a:t>委員</a:t>
            </a:r>
            <a:r>
              <a:rPr lang="zh-TW" altLang="zh-TW" sz="2000" dirty="0" smtClean="0">
                <a:latin typeface="+mn-ea"/>
                <a:cs typeface="+mn-cs"/>
              </a:rPr>
              <a:t>會網站提供考生個人查詢及高中職學校下載</a:t>
            </a:r>
            <a:r>
              <a:rPr lang="en-US" altLang="zh-TW" sz="2000" dirty="0" smtClean="0">
                <a:latin typeface="+mn-ea"/>
                <a:cs typeface="+mn-cs"/>
              </a:rPr>
              <a:t>(</a:t>
            </a:r>
            <a:r>
              <a:rPr lang="zh-TW" altLang="zh-TW" sz="2000" dirty="0" smtClean="0">
                <a:latin typeface="+mn-ea"/>
                <a:cs typeface="+mn-cs"/>
              </a:rPr>
              <a:t>各</a:t>
            </a:r>
            <a:r>
              <a:rPr lang="zh-TW" altLang="en-US" sz="2000" dirty="0" smtClean="0">
                <a:latin typeface="+mn-ea"/>
                <a:cs typeface="+mn-cs"/>
              </a:rPr>
              <a:t>甄選</a:t>
            </a:r>
            <a:r>
              <a:rPr lang="zh-TW" altLang="zh-TW" sz="2000" dirty="0" smtClean="0">
                <a:latin typeface="+mn-ea"/>
                <a:cs typeface="+mn-cs"/>
              </a:rPr>
              <a:t>學校不另寄錄取名單給高中職學校</a:t>
            </a:r>
            <a:r>
              <a:rPr lang="en-US" altLang="zh-TW" sz="2000" dirty="0" smtClean="0">
                <a:latin typeface="+mn-ea"/>
                <a:cs typeface="+mn-cs"/>
              </a:rPr>
              <a:t>)</a:t>
            </a:r>
          </a:p>
          <a:p>
            <a:pPr>
              <a:lnSpc>
                <a:spcPct val="150000"/>
              </a:lnSpc>
              <a:spcBef>
                <a:spcPct val="0"/>
              </a:spcBef>
              <a:buBlip>
                <a:blip r:embed="rId3"/>
              </a:buBlip>
              <a:defRPr/>
            </a:pPr>
            <a:r>
              <a:rPr lang="zh-TW" altLang="en-US" kern="1200" dirty="0">
                <a:solidFill>
                  <a:srgbClr val="222268"/>
                </a:solidFill>
                <a:latin typeface="+mn-ea"/>
              </a:rPr>
              <a:t>登記</a:t>
            </a:r>
            <a:r>
              <a:rPr lang="zh-TW" altLang="zh-TW" kern="1200" dirty="0">
                <a:solidFill>
                  <a:srgbClr val="222268"/>
                </a:solidFill>
                <a:latin typeface="+mn-ea"/>
              </a:rPr>
              <a:t>就讀志願序 </a:t>
            </a:r>
            <a:r>
              <a:rPr lang="en-US" altLang="zh-TW" kern="1200" dirty="0" smtClean="0">
                <a:solidFill>
                  <a:srgbClr val="222268"/>
                </a:solidFill>
                <a:latin typeface="+mn-ea"/>
              </a:rPr>
              <a:t>(105.7.4 </a:t>
            </a:r>
            <a:r>
              <a:rPr lang="en-US" altLang="zh-TW" kern="1200" dirty="0">
                <a:solidFill>
                  <a:srgbClr val="222268"/>
                </a:solidFill>
                <a:latin typeface="+mn-ea"/>
              </a:rPr>
              <a:t>17:00</a:t>
            </a:r>
            <a:r>
              <a:rPr lang="zh-TW" altLang="zh-TW" kern="1200" dirty="0">
                <a:solidFill>
                  <a:srgbClr val="222268"/>
                </a:solidFill>
                <a:latin typeface="+mn-ea"/>
              </a:rPr>
              <a:t>前完成</a:t>
            </a:r>
            <a:r>
              <a:rPr lang="en-US" altLang="zh-TW" kern="1200" dirty="0" smtClean="0">
                <a:solidFill>
                  <a:srgbClr val="222268"/>
                </a:solidFill>
                <a:latin typeface="+mn-ea"/>
              </a:rPr>
              <a:t>)</a:t>
            </a:r>
            <a:endParaRPr lang="en-US" altLang="zh-TW" kern="1200" dirty="0">
              <a:solidFill>
                <a:srgbClr val="222268"/>
              </a:solidFill>
              <a:latin typeface="+mn-ea"/>
            </a:endParaRPr>
          </a:p>
          <a:p>
            <a:pPr lvl="1">
              <a:buFont typeface="Wingdings" pitchFamily="2" charset="2"/>
              <a:buChar char="n"/>
              <a:defRPr/>
            </a:pPr>
            <a:r>
              <a:rPr lang="zh-TW" altLang="en-US" sz="2200" dirty="0" smtClean="0">
                <a:latin typeface="+mn-ea"/>
              </a:rPr>
              <a:t>考生應於</a:t>
            </a:r>
            <a:r>
              <a:rPr lang="en-US" altLang="zh-TW" sz="2200" dirty="0" smtClean="0">
                <a:latin typeface="+mn-ea"/>
              </a:rPr>
              <a:t>105</a:t>
            </a:r>
            <a:r>
              <a:rPr lang="zh-TW" altLang="zh-TW" sz="2200" dirty="0" smtClean="0">
                <a:latin typeface="+mn-ea"/>
              </a:rPr>
              <a:t>年</a:t>
            </a:r>
            <a:r>
              <a:rPr lang="en-US" altLang="zh-TW" sz="2200" dirty="0" smtClean="0">
                <a:latin typeface="+mn-ea"/>
              </a:rPr>
              <a:t>6</a:t>
            </a:r>
            <a:r>
              <a:rPr lang="zh-TW" altLang="zh-TW" sz="2200" dirty="0" smtClean="0">
                <a:latin typeface="+mn-ea"/>
              </a:rPr>
              <a:t>月</a:t>
            </a:r>
            <a:r>
              <a:rPr lang="en-US" altLang="zh-TW" sz="2200" dirty="0" smtClean="0">
                <a:latin typeface="+mn-ea"/>
              </a:rPr>
              <a:t>30</a:t>
            </a:r>
            <a:r>
              <a:rPr lang="zh-TW" altLang="zh-TW" sz="2200" dirty="0" smtClean="0">
                <a:latin typeface="+mn-ea"/>
              </a:rPr>
              <a:t>日</a:t>
            </a:r>
            <a:r>
              <a:rPr lang="en-US" altLang="zh-TW" sz="2200" dirty="0" smtClean="0">
                <a:latin typeface="+mn-ea"/>
              </a:rPr>
              <a:t>10:00</a:t>
            </a:r>
            <a:r>
              <a:rPr lang="zh-TW" altLang="zh-TW" sz="2200" dirty="0" smtClean="0">
                <a:latin typeface="+mn-ea"/>
              </a:rPr>
              <a:t>至</a:t>
            </a:r>
            <a:r>
              <a:rPr lang="en-US" altLang="zh-TW" sz="2200" dirty="0" smtClean="0">
                <a:latin typeface="+mn-ea"/>
              </a:rPr>
              <a:t>105</a:t>
            </a:r>
            <a:r>
              <a:rPr lang="zh-TW" altLang="zh-TW" sz="2200" dirty="0" smtClean="0">
                <a:latin typeface="+mn-ea"/>
              </a:rPr>
              <a:t>年</a:t>
            </a:r>
            <a:r>
              <a:rPr lang="en-US" altLang="zh-TW" sz="2200" dirty="0" smtClean="0">
                <a:latin typeface="+mn-ea"/>
              </a:rPr>
              <a:t>7</a:t>
            </a:r>
            <a:r>
              <a:rPr lang="zh-TW" altLang="zh-TW" sz="2200" dirty="0" smtClean="0">
                <a:latin typeface="+mn-ea"/>
              </a:rPr>
              <a:t>月</a:t>
            </a:r>
            <a:r>
              <a:rPr lang="en-US" altLang="zh-TW" sz="2200" dirty="0" smtClean="0">
                <a:latin typeface="+mn-ea"/>
              </a:rPr>
              <a:t>4</a:t>
            </a:r>
            <a:r>
              <a:rPr lang="zh-TW" altLang="zh-TW" sz="2200" dirty="0" smtClean="0">
                <a:latin typeface="+mn-ea"/>
              </a:rPr>
              <a:t>日</a:t>
            </a:r>
            <a:r>
              <a:rPr lang="en-US" altLang="zh-TW" sz="2200" dirty="0" smtClean="0">
                <a:latin typeface="+mn-ea"/>
              </a:rPr>
              <a:t>17:00</a:t>
            </a:r>
            <a:r>
              <a:rPr lang="zh-TW" altLang="zh-TW" sz="2200" dirty="0" smtClean="0">
                <a:latin typeface="+mn-ea"/>
              </a:rPr>
              <a:t>止</a:t>
            </a:r>
            <a:r>
              <a:rPr lang="zh-TW" altLang="en-US" sz="2200" dirty="0" smtClean="0">
                <a:latin typeface="+mn-ea"/>
              </a:rPr>
              <a:t>至本委員會網站</a:t>
            </a:r>
            <a:r>
              <a:rPr lang="zh-TW" altLang="zh-TW" sz="2200" dirty="0" smtClean="0">
                <a:latin typeface="+mn-ea"/>
              </a:rPr>
              <a:t>登記就讀志願序</a:t>
            </a:r>
            <a:endParaRPr lang="en-US" altLang="zh-TW" sz="2200" b="1" dirty="0" smtClean="0">
              <a:latin typeface="+mn-ea"/>
            </a:endParaRPr>
          </a:p>
          <a:p>
            <a:pPr lvl="1">
              <a:buFont typeface="Wingdings" pitchFamily="2" charset="2"/>
              <a:buChar char="n"/>
              <a:defRPr/>
            </a:pPr>
            <a:r>
              <a:rPr lang="zh-TW" altLang="zh-TW" sz="2200" dirty="0">
                <a:solidFill>
                  <a:srgbClr val="FF0000"/>
                </a:solidFill>
                <a:latin typeface="+mn-ea"/>
              </a:rPr>
              <a:t>凡未依規定期間及方式登記就讀志願序者，一律不予分發，視同放棄錄取資格</a:t>
            </a:r>
            <a:endParaRPr lang="en-US" altLang="zh-TW" sz="2200" dirty="0">
              <a:solidFill>
                <a:srgbClr val="FF0000"/>
              </a:solidFill>
              <a:latin typeface="+mn-ea"/>
            </a:endParaRPr>
          </a:p>
        </p:txBody>
      </p:sp>
      <p:sp>
        <p:nvSpPr>
          <p:cNvPr id="86020" name="投影片編號版面配置區 4"/>
          <p:cNvSpPr>
            <a:spLocks noGrp="1"/>
          </p:cNvSpPr>
          <p:nvPr>
            <p:ph type="sldNum" sz="quarter" idx="12"/>
          </p:nvPr>
        </p:nvSpPr>
        <p:spPr>
          <a:noFill/>
        </p:spPr>
        <p:txBody>
          <a:bodyPr/>
          <a:lstStyle/>
          <a:p>
            <a:fld id="{DDBC03DA-ED7E-448D-B6ED-48E7D446285C}" type="slidenum">
              <a:rPr lang="zh-TW" altLang="en-US" smtClean="0"/>
              <a:pPr/>
              <a:t>27</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xmlns="" val="1670577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357188" y="1357313"/>
            <a:ext cx="8572500" cy="4857750"/>
          </a:xfrm>
          <a:prstGeom prst="rect">
            <a:avLst/>
          </a:prstGeom>
          <a:noFill/>
          <a:ln w="9525">
            <a:noFill/>
            <a:miter lim="800000"/>
            <a:headEnd/>
            <a:tailEnd/>
          </a:ln>
        </p:spPr>
        <p:txBody>
          <a:bodyPr/>
          <a:lstStyle/>
          <a:p>
            <a:pPr marL="342900" indent="-342900" eaLnBrk="0" hangingPunct="0">
              <a:buClr>
                <a:schemeClr val="tx1"/>
              </a:buClr>
              <a:buSzPts val="2800"/>
              <a:buFontTx/>
              <a:buBlip>
                <a:blip r:embed="rId3"/>
              </a:buBlip>
            </a:pPr>
            <a:endParaRPr lang="zh-TW" altLang="zh-TW" sz="2000">
              <a:latin typeface="華康中黑體" pitchFamily="49" charset="-120"/>
              <a:ea typeface="華康中黑體" pitchFamily="49" charset="-120"/>
            </a:endParaRPr>
          </a:p>
        </p:txBody>
      </p:sp>
      <p:sp>
        <p:nvSpPr>
          <p:cNvPr id="4" name="內容版面配置區 3"/>
          <p:cNvSpPr>
            <a:spLocks noGrp="1"/>
          </p:cNvSpPr>
          <p:nvPr>
            <p:ph idx="1"/>
          </p:nvPr>
        </p:nvSpPr>
        <p:spPr>
          <a:xfrm>
            <a:off x="107504" y="1125538"/>
            <a:ext cx="8928992" cy="5543550"/>
          </a:xfrm>
        </p:spPr>
        <p:txBody>
          <a:bodyPr/>
          <a:lstStyle/>
          <a:p>
            <a:pPr>
              <a:spcBef>
                <a:spcPct val="0"/>
              </a:spcBef>
              <a:buBlip>
                <a:blip r:embed="rId3"/>
              </a:buBlip>
              <a:defRPr/>
            </a:pPr>
            <a:r>
              <a:rPr lang="zh-TW" altLang="zh-TW" kern="1200" dirty="0">
                <a:solidFill>
                  <a:srgbClr val="222268"/>
                </a:solidFill>
                <a:latin typeface="+mn-ea"/>
              </a:rPr>
              <a:t>就讀志願序統一分發放</a:t>
            </a:r>
            <a:r>
              <a:rPr lang="zh-TW" altLang="zh-TW" kern="1200" dirty="0" smtClean="0">
                <a:solidFill>
                  <a:srgbClr val="222268"/>
                </a:solidFill>
                <a:latin typeface="+mn-ea"/>
              </a:rPr>
              <a:t>榜</a:t>
            </a:r>
            <a:r>
              <a:rPr lang="en-US" altLang="zh-TW" kern="1200" dirty="0" smtClean="0">
                <a:solidFill>
                  <a:srgbClr val="222268"/>
                </a:solidFill>
                <a:latin typeface="+mn-ea"/>
              </a:rPr>
              <a:t>(105.7.7   </a:t>
            </a:r>
            <a:r>
              <a:rPr lang="en-US" altLang="zh-TW" kern="1200" dirty="0">
                <a:solidFill>
                  <a:srgbClr val="222268"/>
                </a:solidFill>
                <a:latin typeface="+mn-ea"/>
              </a:rPr>
              <a:t>10:00</a:t>
            </a:r>
            <a:r>
              <a:rPr lang="en-US" altLang="zh-TW" kern="1200" dirty="0" smtClean="0">
                <a:solidFill>
                  <a:srgbClr val="222268"/>
                </a:solidFill>
                <a:latin typeface="+mn-ea"/>
              </a:rPr>
              <a:t>)</a:t>
            </a:r>
            <a:endParaRPr lang="en-US" altLang="zh-TW" kern="1200" dirty="0">
              <a:solidFill>
                <a:srgbClr val="222268"/>
              </a:solidFill>
              <a:latin typeface="+mn-ea"/>
            </a:endParaRPr>
          </a:p>
          <a:p>
            <a:pPr lvl="1">
              <a:buFont typeface="Wingdings" pitchFamily="2" charset="2"/>
              <a:buChar char="n"/>
              <a:defRPr/>
            </a:pPr>
            <a:r>
              <a:rPr lang="zh-TW" altLang="zh-TW" sz="2400" dirty="0" smtClean="0">
                <a:latin typeface="華康中黑體" pitchFamily="49" charset="-120"/>
              </a:rPr>
              <a:t>經分發錄取後始可取得入學資格</a:t>
            </a:r>
            <a:endParaRPr lang="en-US" altLang="zh-TW" sz="2400" dirty="0" smtClean="0">
              <a:latin typeface="華康中黑體" pitchFamily="49" charset="-120"/>
              <a:cs typeface="+mn-cs"/>
            </a:endParaRPr>
          </a:p>
          <a:p>
            <a:pPr lvl="1">
              <a:buFont typeface="Wingdings" pitchFamily="2" charset="2"/>
              <a:buChar char="n"/>
              <a:defRPr/>
            </a:pPr>
            <a:r>
              <a:rPr lang="zh-TW" altLang="zh-TW" sz="2400" dirty="0" smtClean="0">
                <a:latin typeface="華康中黑體" pitchFamily="49" charset="-120"/>
                <a:cs typeface="+mn-cs"/>
              </a:rPr>
              <a:t>就讀志願序統一分發結果公告於本委員會網站，本委員會不另行</a:t>
            </a:r>
            <a:r>
              <a:rPr lang="zh-TW" altLang="en-US" sz="2400" dirty="0" smtClean="0">
                <a:latin typeface="華康中黑體" pitchFamily="49" charset="-120"/>
                <a:cs typeface="+mn-cs"/>
              </a:rPr>
              <a:t>寄發</a:t>
            </a:r>
            <a:r>
              <a:rPr lang="zh-TW" altLang="zh-TW" sz="2400" dirty="0" smtClean="0">
                <a:latin typeface="華康中黑體" pitchFamily="49" charset="-120"/>
                <a:cs typeface="+mn-cs"/>
              </a:rPr>
              <a:t>書面通知</a:t>
            </a:r>
            <a:endParaRPr lang="en-US" altLang="zh-TW" sz="2400" dirty="0" smtClean="0">
              <a:latin typeface="華康中黑體" pitchFamily="49" charset="-120"/>
              <a:cs typeface="+mn-cs"/>
            </a:endParaRPr>
          </a:p>
          <a:p>
            <a:pPr lvl="1">
              <a:buFont typeface="Wingdings" pitchFamily="2" charset="2"/>
              <a:buChar char="n"/>
              <a:defRPr/>
            </a:pPr>
            <a:r>
              <a:rPr lang="zh-TW" altLang="zh-TW" sz="2400" b="1" dirty="0" smtClean="0">
                <a:solidFill>
                  <a:srgbClr val="FF0000"/>
                </a:solidFill>
                <a:latin typeface="華康中黑體" pitchFamily="49" charset="-120"/>
                <a:cs typeface="+mn-cs"/>
              </a:rPr>
              <a:t>分發結果由各甄選學校寄發報到通知單</a:t>
            </a:r>
            <a:endParaRPr lang="en-US" altLang="zh-TW" sz="2400" b="1" dirty="0" smtClean="0">
              <a:solidFill>
                <a:srgbClr val="FF0000"/>
              </a:solidFill>
              <a:latin typeface="華康中黑體" pitchFamily="49" charset="-120"/>
              <a:cs typeface="+mn-cs"/>
            </a:endParaRPr>
          </a:p>
          <a:p>
            <a:pPr lvl="1">
              <a:buFont typeface="Wingdings" pitchFamily="2" charset="2"/>
              <a:buChar char="n"/>
              <a:defRPr/>
            </a:pPr>
            <a:r>
              <a:rPr lang="zh-TW" altLang="en-US" sz="2400" dirty="0" smtClean="0">
                <a:latin typeface="華康中黑體" pitchFamily="49" charset="-120"/>
                <a:cs typeface="+mn-cs"/>
              </a:rPr>
              <a:t>查榜方式</a:t>
            </a:r>
            <a:endParaRPr lang="en-US" altLang="zh-TW" sz="2400" dirty="0" smtClean="0">
              <a:latin typeface="華康中黑體" pitchFamily="49" charset="-120"/>
              <a:cs typeface="+mn-cs"/>
            </a:endParaRPr>
          </a:p>
          <a:p>
            <a:pPr marL="914400" lvl="2" indent="0">
              <a:spcBef>
                <a:spcPts val="0"/>
              </a:spcBef>
              <a:buNone/>
              <a:defRPr/>
            </a:pPr>
            <a:r>
              <a:rPr lang="zh-TW" altLang="zh-TW" dirty="0">
                <a:latin typeface="+mn-ea"/>
              </a:rPr>
              <a:t>簡訊預約時間：</a:t>
            </a:r>
            <a:r>
              <a:rPr lang="en-US" altLang="zh-TW" dirty="0" smtClean="0">
                <a:latin typeface="+mn-ea"/>
              </a:rPr>
              <a:t>105.7.5 10:00</a:t>
            </a:r>
            <a:r>
              <a:rPr lang="en-US" altLang="zh-TW" dirty="0" smtClean="0"/>
              <a:t>-</a:t>
            </a:r>
            <a:r>
              <a:rPr lang="en-US" altLang="zh-TW" dirty="0" smtClean="0">
                <a:latin typeface="+mn-ea"/>
              </a:rPr>
              <a:t>105.7.7 </a:t>
            </a:r>
            <a:r>
              <a:rPr lang="en-US" altLang="zh-TW" dirty="0">
                <a:latin typeface="+mn-ea"/>
              </a:rPr>
              <a:t>10:00</a:t>
            </a:r>
          </a:p>
          <a:p>
            <a:pPr marL="914400" lvl="2" indent="0">
              <a:spcBef>
                <a:spcPts val="0"/>
              </a:spcBef>
              <a:buNone/>
              <a:defRPr/>
            </a:pPr>
            <a:r>
              <a:rPr lang="zh-TW" altLang="en-US" dirty="0">
                <a:latin typeface="+mn-ea"/>
              </a:rPr>
              <a:t>語音查榜時間：</a:t>
            </a:r>
            <a:r>
              <a:rPr lang="en-US" altLang="zh-TW" dirty="0" smtClean="0">
                <a:latin typeface="+mn-ea"/>
              </a:rPr>
              <a:t>105.7.7 </a:t>
            </a:r>
            <a:r>
              <a:rPr lang="en-US" altLang="zh-TW" dirty="0">
                <a:latin typeface="+mn-ea"/>
              </a:rPr>
              <a:t>10:00</a:t>
            </a:r>
            <a:r>
              <a:rPr lang="zh-TW" altLang="en-US" dirty="0">
                <a:latin typeface="+mn-ea"/>
              </a:rPr>
              <a:t>起</a:t>
            </a:r>
            <a:endParaRPr lang="en-US" altLang="zh-TW" dirty="0">
              <a:latin typeface="+mn-ea"/>
            </a:endParaRPr>
          </a:p>
          <a:p>
            <a:pPr marL="914400" lvl="2" indent="0">
              <a:spcBef>
                <a:spcPts val="0"/>
              </a:spcBef>
              <a:buNone/>
              <a:defRPr/>
            </a:pPr>
            <a:r>
              <a:rPr lang="zh-TW" altLang="zh-TW" dirty="0">
                <a:latin typeface="+mn-ea"/>
              </a:rPr>
              <a:t>語音查榜：</a:t>
            </a:r>
            <a:r>
              <a:rPr lang="en-US" altLang="zh-TW" dirty="0">
                <a:latin typeface="+mn-ea"/>
              </a:rPr>
              <a:t>0911-536-536</a:t>
            </a:r>
          </a:p>
          <a:p>
            <a:pPr marL="914400" lvl="2" indent="0">
              <a:spcBef>
                <a:spcPts val="0"/>
              </a:spcBef>
              <a:buNone/>
              <a:defRPr/>
            </a:pPr>
            <a:r>
              <a:rPr lang="zh-TW" altLang="zh-TW" dirty="0" smtClean="0">
                <a:latin typeface="+mn-ea"/>
              </a:rPr>
              <a:t>中華電信</a:t>
            </a:r>
            <a:r>
              <a:rPr lang="zh-TW" altLang="en-US" dirty="0" smtClean="0">
                <a:latin typeface="+mn-ea"/>
              </a:rPr>
              <a:t>手機門號</a:t>
            </a:r>
            <a:r>
              <a:rPr lang="zh-TW" altLang="zh-TW" dirty="0" smtClean="0">
                <a:latin typeface="+mn-ea"/>
              </a:rPr>
              <a:t>直撥</a:t>
            </a:r>
            <a:r>
              <a:rPr lang="en-US" altLang="zh-TW" dirty="0">
                <a:latin typeface="+mn-ea"/>
              </a:rPr>
              <a:t>536</a:t>
            </a:r>
            <a:endParaRPr lang="zh-TW" altLang="zh-TW" dirty="0">
              <a:latin typeface="+mn-ea"/>
            </a:endParaRPr>
          </a:p>
        </p:txBody>
      </p:sp>
      <p:sp>
        <p:nvSpPr>
          <p:cNvPr id="90116" name="投影片編號版面配置區 4"/>
          <p:cNvSpPr>
            <a:spLocks noGrp="1"/>
          </p:cNvSpPr>
          <p:nvPr>
            <p:ph type="sldNum" sz="quarter" idx="12"/>
          </p:nvPr>
        </p:nvSpPr>
        <p:spPr>
          <a:noFill/>
        </p:spPr>
        <p:txBody>
          <a:bodyPr/>
          <a:lstStyle/>
          <a:p>
            <a:fld id="{ACB8FAEC-B9C3-48B2-BD91-A1A01DC1D560}" type="slidenum">
              <a:rPr lang="zh-TW" altLang="en-US" smtClean="0"/>
              <a:pPr/>
              <a:t>28</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xmlns="" val="3802172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stretch>
            <a:fillRect/>
          </a:stretch>
        </p:blipFill>
        <p:spPr>
          <a:xfrm>
            <a:off x="0" y="1124744"/>
            <a:ext cx="9144000" cy="5618541"/>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29</a:t>
            </a:fld>
            <a:endParaRPr lang="en-US" altLang="zh-TW"/>
          </a:p>
        </p:txBody>
      </p:sp>
      <p:sp>
        <p:nvSpPr>
          <p:cNvPr id="5" name="矩形 4"/>
          <p:cNvSpPr/>
          <p:nvPr/>
        </p:nvSpPr>
        <p:spPr>
          <a:xfrm>
            <a:off x="5366370" y="4768874"/>
            <a:ext cx="367012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分發錄取生報到截止日</a:t>
            </a:r>
          </a:p>
        </p:txBody>
      </p:sp>
    </p:spTree>
    <p:extLst>
      <p:ext uri="{BB962C8B-B14F-4D97-AF65-F5344CB8AC3E}">
        <p14:creationId xmlns:p14="http://schemas.microsoft.com/office/powerpoint/2010/main" xmlns="" val="191851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188640"/>
            <a:ext cx="5328592" cy="29066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a:t>
            </a:fld>
            <a:endParaRPr lang="en-US" altLang="zh-TW"/>
          </a:p>
        </p:txBody>
      </p:sp>
      <p:sp>
        <p:nvSpPr>
          <p:cNvPr id="9" name="標題 1"/>
          <p:cNvSpPr>
            <a:spLocks noGrp="1"/>
          </p:cNvSpPr>
          <p:nvPr>
            <p:ph type="title"/>
          </p:nvPr>
        </p:nvSpPr>
        <p:spPr>
          <a:xfrm>
            <a:off x="0" y="260350"/>
            <a:ext cx="8229600" cy="633413"/>
          </a:xfrm>
        </p:spPr>
        <p:txBody>
          <a:bodyPr/>
          <a:lstStyle/>
          <a:p>
            <a:pPr eaLnBrk="1" hangingPunct="1"/>
            <a:r>
              <a:rPr lang="zh-TW" altLang="en-US" sz="3200" dirty="0">
                <a:solidFill>
                  <a:srgbClr val="FF0000"/>
                </a:solidFill>
                <a:latin typeface="標楷體" pitchFamily="65" charset="-120"/>
                <a:ea typeface="標楷體" pitchFamily="65" charset="-120"/>
              </a:rPr>
              <a:t>壹</a:t>
            </a:r>
            <a:r>
              <a:rPr lang="zh-TW" altLang="en-US" sz="3200" dirty="0" smtClean="0">
                <a:solidFill>
                  <a:srgbClr val="FF0000"/>
                </a:solidFill>
                <a:latin typeface="標楷體" pitchFamily="65" charset="-120"/>
                <a:ea typeface="標楷體" pitchFamily="65" charset="-120"/>
              </a:rPr>
              <a:t>、</a:t>
            </a:r>
            <a:r>
              <a:rPr lang="zh-TW" altLang="en-US" sz="3200" dirty="0">
                <a:solidFill>
                  <a:srgbClr val="FF0000"/>
                </a:solidFill>
                <a:latin typeface="標楷體" pitchFamily="65" charset="-120"/>
                <a:ea typeface="標楷體" pitchFamily="65" charset="-120"/>
              </a:rPr>
              <a:t>招生網頁</a:t>
            </a:r>
          </a:p>
        </p:txBody>
      </p:sp>
      <p:sp>
        <p:nvSpPr>
          <p:cNvPr id="2" name="矩形 1"/>
          <p:cNvSpPr/>
          <p:nvPr/>
        </p:nvSpPr>
        <p:spPr>
          <a:xfrm>
            <a:off x="200422" y="2433067"/>
            <a:ext cx="4324350" cy="419869"/>
          </a:xfrm>
          <a:prstGeom prst="rect">
            <a:avLst/>
          </a:prstGeom>
          <a:solidFill>
            <a:srgbClr val="FFFF00"/>
          </a:solidFill>
          <a:ln w="952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甄選入學</a:t>
            </a:r>
            <a:endParaRPr lang="zh-TW" altLang="en-US" sz="2400" dirty="0">
              <a:solidFill>
                <a:schemeClr val="tx1"/>
              </a:solidFill>
            </a:endParaRPr>
          </a:p>
        </p:txBody>
      </p:sp>
      <p:sp>
        <p:nvSpPr>
          <p:cNvPr id="8" name="矩形 7"/>
          <p:cNvSpPr/>
          <p:nvPr/>
        </p:nvSpPr>
        <p:spPr>
          <a:xfrm>
            <a:off x="4631655" y="2433067"/>
            <a:ext cx="4324350" cy="419869"/>
          </a:xfrm>
          <a:prstGeom prst="rect">
            <a:avLst/>
          </a:prstGeom>
          <a:solidFill>
            <a:srgbClr val="FFB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技優入學</a:t>
            </a:r>
            <a:r>
              <a:rPr lang="en-US" altLang="zh-TW" sz="2400" dirty="0" smtClean="0">
                <a:solidFill>
                  <a:schemeClr val="tx1"/>
                </a:solidFill>
              </a:rPr>
              <a:t>(</a:t>
            </a:r>
            <a:r>
              <a:rPr lang="zh-TW" altLang="en-US" sz="2400" dirty="0" smtClean="0">
                <a:solidFill>
                  <a:schemeClr val="tx1"/>
                </a:solidFill>
              </a:rPr>
              <a:t>保送</a:t>
            </a:r>
            <a:r>
              <a:rPr lang="en-US" altLang="zh-TW" sz="2400" dirty="0" smtClean="0">
                <a:solidFill>
                  <a:schemeClr val="tx1"/>
                </a:solidFill>
              </a:rPr>
              <a:t>•</a:t>
            </a:r>
            <a:r>
              <a:rPr lang="zh-TW" altLang="en-US" sz="2400" dirty="0" smtClean="0">
                <a:solidFill>
                  <a:schemeClr val="tx1"/>
                </a:solidFill>
              </a:rPr>
              <a:t>甄審</a:t>
            </a:r>
            <a:r>
              <a:rPr lang="en-US" altLang="zh-TW" sz="2400" dirty="0" smtClean="0">
                <a:solidFill>
                  <a:schemeClr val="tx1"/>
                </a:solidFill>
              </a:rPr>
              <a:t>)</a:t>
            </a:r>
            <a:endParaRPr lang="zh-TW" altLang="en-US" sz="2400" dirty="0">
              <a:solidFill>
                <a:schemeClr val="tx1"/>
              </a:solidFill>
            </a:endParaRPr>
          </a:p>
        </p:txBody>
      </p:sp>
      <p:pic>
        <p:nvPicPr>
          <p:cNvPr id="3" name="圖片 2"/>
          <p:cNvPicPr>
            <a:picLocks noChangeAspect="1"/>
          </p:cNvPicPr>
          <p:nvPr/>
        </p:nvPicPr>
        <p:blipFill>
          <a:blip r:embed="rId4" cstate="print"/>
          <a:stretch>
            <a:fillRect/>
          </a:stretch>
        </p:blipFill>
        <p:spPr>
          <a:xfrm>
            <a:off x="4631654" y="2836329"/>
            <a:ext cx="4512345" cy="3784912"/>
          </a:xfrm>
          <a:prstGeom prst="rect">
            <a:avLst/>
          </a:prstGeom>
        </p:spPr>
      </p:pic>
      <p:pic>
        <p:nvPicPr>
          <p:cNvPr id="7" name="圖片 6"/>
          <p:cNvPicPr>
            <a:picLocks noChangeAspect="1"/>
          </p:cNvPicPr>
          <p:nvPr/>
        </p:nvPicPr>
        <p:blipFill>
          <a:blip r:embed="rId5" cstate="print"/>
          <a:stretch>
            <a:fillRect/>
          </a:stretch>
        </p:blipFill>
        <p:spPr>
          <a:xfrm>
            <a:off x="165569" y="2852936"/>
            <a:ext cx="4394056" cy="3919777"/>
          </a:xfrm>
          <a:prstGeom prst="rect">
            <a:avLst/>
          </a:prstGeom>
        </p:spPr>
      </p:pic>
      <p:sp>
        <p:nvSpPr>
          <p:cNvPr id="10" name="橢圓 9"/>
          <p:cNvSpPr/>
          <p:nvPr/>
        </p:nvSpPr>
        <p:spPr>
          <a:xfrm>
            <a:off x="2555776" y="1268760"/>
            <a:ext cx="1512168" cy="10801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solidFill>
                <a:srgbClr val="FF0000"/>
              </a:solidFill>
            </a:endParaRPr>
          </a:p>
        </p:txBody>
      </p:sp>
    </p:spTree>
    <p:extLst>
      <p:ext uri="{BB962C8B-B14F-4D97-AF65-F5344CB8AC3E}">
        <p14:creationId xmlns:p14="http://schemas.microsoft.com/office/powerpoint/2010/main" xmlns="" val="642437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357188" y="1357313"/>
            <a:ext cx="8572500" cy="4857750"/>
          </a:xfrm>
          <a:prstGeom prst="rect">
            <a:avLst/>
          </a:prstGeom>
          <a:noFill/>
          <a:ln w="9525">
            <a:noFill/>
            <a:miter lim="800000"/>
            <a:headEnd/>
            <a:tailEnd/>
          </a:ln>
        </p:spPr>
        <p:txBody>
          <a:bodyPr/>
          <a:lstStyle/>
          <a:p>
            <a:pPr marL="342900" indent="-342900" eaLnBrk="0" hangingPunct="0">
              <a:buClr>
                <a:schemeClr val="tx1"/>
              </a:buClr>
              <a:buSzPts val="2800"/>
              <a:buFontTx/>
              <a:buBlip>
                <a:blip r:embed="rId3"/>
              </a:buBlip>
            </a:pPr>
            <a:endParaRPr lang="zh-TW" altLang="zh-TW" sz="2000">
              <a:latin typeface="華康中黑體" pitchFamily="49" charset="-120"/>
              <a:ea typeface="華康中黑體" pitchFamily="49" charset="-120"/>
            </a:endParaRPr>
          </a:p>
        </p:txBody>
      </p:sp>
      <p:sp>
        <p:nvSpPr>
          <p:cNvPr id="4" name="內容版面配置區 3"/>
          <p:cNvSpPr>
            <a:spLocks noGrp="1"/>
          </p:cNvSpPr>
          <p:nvPr>
            <p:ph idx="1"/>
          </p:nvPr>
        </p:nvSpPr>
        <p:spPr>
          <a:xfrm>
            <a:off x="457200" y="1125538"/>
            <a:ext cx="8229600" cy="5543550"/>
          </a:xfrm>
        </p:spPr>
        <p:txBody>
          <a:bodyPr/>
          <a:lstStyle/>
          <a:p>
            <a:pPr>
              <a:lnSpc>
                <a:spcPct val="150000"/>
              </a:lnSpc>
              <a:spcBef>
                <a:spcPct val="0"/>
              </a:spcBef>
              <a:buBlip>
                <a:blip r:embed="rId3"/>
              </a:buBlip>
              <a:defRPr/>
            </a:pPr>
            <a:r>
              <a:rPr lang="zh-TW" altLang="zh-TW" kern="1200" dirty="0" smtClean="0">
                <a:solidFill>
                  <a:srgbClr val="222268"/>
                </a:solidFill>
                <a:latin typeface="+mn-ea"/>
              </a:rPr>
              <a:t>報到</a:t>
            </a:r>
            <a:r>
              <a:rPr lang="en-US" altLang="zh-TW" kern="1200" dirty="0" smtClean="0">
                <a:solidFill>
                  <a:srgbClr val="222268"/>
                </a:solidFill>
                <a:latin typeface="+mn-ea"/>
              </a:rPr>
              <a:t>(105.7.14 </a:t>
            </a:r>
            <a:r>
              <a:rPr lang="en-US" altLang="zh-TW" kern="1200" dirty="0">
                <a:solidFill>
                  <a:srgbClr val="222268"/>
                </a:solidFill>
                <a:latin typeface="+mn-ea"/>
              </a:rPr>
              <a:t>12:00</a:t>
            </a:r>
            <a:r>
              <a:rPr lang="zh-TW" altLang="zh-TW" kern="1200" dirty="0">
                <a:solidFill>
                  <a:srgbClr val="222268"/>
                </a:solidFill>
                <a:latin typeface="+mn-ea"/>
              </a:rPr>
              <a:t>前完成</a:t>
            </a:r>
            <a:r>
              <a:rPr lang="en-US" altLang="zh-TW" kern="1200" dirty="0" smtClean="0">
                <a:solidFill>
                  <a:srgbClr val="222268"/>
                </a:solidFill>
                <a:latin typeface="+mn-ea"/>
              </a:rPr>
              <a:t>)</a:t>
            </a:r>
            <a:endParaRPr lang="zh-TW" altLang="zh-TW" kern="1200" dirty="0">
              <a:solidFill>
                <a:srgbClr val="222268"/>
              </a:solidFill>
              <a:latin typeface="+mn-ea"/>
            </a:endParaRPr>
          </a:p>
          <a:p>
            <a:pPr lvl="1">
              <a:spcBef>
                <a:spcPts val="1200"/>
              </a:spcBef>
              <a:buFont typeface="Wingdings" pitchFamily="2" charset="2"/>
              <a:buChar char="n"/>
              <a:defRPr/>
            </a:pPr>
            <a:r>
              <a:rPr lang="zh-TW" altLang="zh-TW" sz="2000" dirty="0" smtClean="0">
                <a:latin typeface="華康中黑體" pitchFamily="49" charset="-120"/>
                <a:cs typeface="+mn-cs"/>
              </a:rPr>
              <a:t>各甄選學校報到規定時間，請參閱簡章附錄「各校系科</a:t>
            </a:r>
            <a:r>
              <a:rPr lang="en-US" altLang="zh-TW" sz="2000" dirty="0" smtClean="0">
                <a:latin typeface="華康中黑體" pitchFamily="49" charset="-120"/>
                <a:cs typeface="+mn-cs"/>
              </a:rPr>
              <a:t>(</a:t>
            </a:r>
            <a:r>
              <a:rPr lang="zh-TW" altLang="zh-TW" sz="2000" dirty="0" smtClean="0">
                <a:latin typeface="華康中黑體" pitchFamily="49" charset="-120"/>
                <a:cs typeface="+mn-cs"/>
              </a:rPr>
              <a:t>組</a:t>
            </a:r>
            <a:r>
              <a:rPr lang="en-US" altLang="zh-TW" sz="2000" dirty="0" smtClean="0">
                <a:latin typeface="華康中黑體" pitchFamily="49" charset="-120"/>
                <a:cs typeface="+mn-cs"/>
              </a:rPr>
              <a:t>)</a:t>
            </a:r>
            <a:r>
              <a:rPr lang="zh-TW" altLang="zh-TW" sz="2000" dirty="0" smtClean="0">
                <a:latin typeface="華康中黑體" pitchFamily="49" charset="-120"/>
                <a:cs typeface="+mn-cs"/>
              </a:rPr>
              <a:t>、學程甄選辦法」之「分發錄取生報到截止日」</a:t>
            </a:r>
            <a:endParaRPr lang="en-US" altLang="zh-TW" sz="2000" dirty="0" smtClean="0">
              <a:latin typeface="華康中黑體" pitchFamily="49" charset="-120"/>
              <a:cs typeface="+mn-cs"/>
            </a:endParaRPr>
          </a:p>
          <a:p>
            <a:pPr lvl="1">
              <a:spcBef>
                <a:spcPts val="1200"/>
              </a:spcBef>
              <a:buFont typeface="Wingdings" pitchFamily="2" charset="2"/>
              <a:buChar char="n"/>
              <a:defRPr/>
            </a:pPr>
            <a:r>
              <a:rPr lang="zh-TW" altLang="zh-TW" sz="2000" dirty="0" smtClean="0">
                <a:latin typeface="華康中黑體" pitchFamily="49" charset="-120"/>
                <a:cs typeface="+mn-cs"/>
              </a:rPr>
              <a:t>依各四技二專學校指定之報到時間及方式</a:t>
            </a:r>
            <a:r>
              <a:rPr lang="en-US" altLang="zh-TW" sz="2000" dirty="0" smtClean="0">
                <a:latin typeface="華康中黑體" pitchFamily="49" charset="-120"/>
                <a:cs typeface="+mn-cs"/>
              </a:rPr>
              <a:t>(</a:t>
            </a:r>
            <a:r>
              <a:rPr lang="zh-TW" altLang="zh-TW" sz="2000" dirty="0" smtClean="0">
                <a:latin typeface="華康中黑體" pitchFamily="49" charset="-120"/>
                <a:cs typeface="+mn-cs"/>
              </a:rPr>
              <a:t>不得為電話方式</a:t>
            </a:r>
            <a:r>
              <a:rPr lang="en-US" altLang="zh-TW" sz="2000" dirty="0" smtClean="0">
                <a:latin typeface="華康中黑體" pitchFamily="49" charset="-120"/>
                <a:cs typeface="+mn-cs"/>
              </a:rPr>
              <a:t>)</a:t>
            </a:r>
            <a:r>
              <a:rPr lang="zh-TW" altLang="zh-TW" sz="2000" dirty="0" smtClean="0">
                <a:latin typeface="華康中黑體" pitchFamily="49" charset="-120"/>
                <a:cs typeface="+mn-cs"/>
              </a:rPr>
              <a:t>辦理報到手續，否則視為放棄</a:t>
            </a:r>
          </a:p>
          <a:p>
            <a:pPr lvl="1">
              <a:spcBef>
                <a:spcPts val="1200"/>
              </a:spcBef>
              <a:buFont typeface="Wingdings" pitchFamily="2" charset="2"/>
              <a:buChar char="n"/>
              <a:defRPr/>
            </a:pPr>
            <a:r>
              <a:rPr lang="zh-TW" altLang="zh-TW" sz="2000" b="1" dirty="0" smtClean="0">
                <a:solidFill>
                  <a:srgbClr val="FF0000"/>
                </a:solidFill>
                <a:latin typeface="華康中黑體" pitchFamily="49" charset="-120"/>
                <a:cs typeface="+mn-cs"/>
              </a:rPr>
              <a:t>甄選入學及技優甄審入學</a:t>
            </a:r>
            <a:r>
              <a:rPr lang="zh-TW" altLang="en-US" sz="2000" b="1" dirty="0" smtClean="0">
                <a:solidFill>
                  <a:srgbClr val="FF0000"/>
                </a:solidFill>
                <a:latin typeface="華康中黑體" pitchFamily="49" charset="-120"/>
                <a:cs typeface="+mn-cs"/>
              </a:rPr>
              <a:t>同時分發錄取者，</a:t>
            </a:r>
            <a:r>
              <a:rPr lang="zh-TW" altLang="zh-TW" sz="2000" b="1" dirty="0" smtClean="0">
                <a:solidFill>
                  <a:srgbClr val="FF0000"/>
                </a:solidFill>
                <a:latin typeface="華康中黑體" pitchFamily="49" charset="-120"/>
                <a:cs typeface="+mn-cs"/>
              </a:rPr>
              <a:t>僅能擇一報到</a:t>
            </a:r>
          </a:p>
          <a:p>
            <a:pPr lvl="1">
              <a:spcBef>
                <a:spcPts val="1200"/>
              </a:spcBef>
              <a:buFont typeface="Wingdings" pitchFamily="2" charset="2"/>
              <a:buChar char="n"/>
              <a:defRPr/>
            </a:pPr>
            <a:r>
              <a:rPr lang="zh-TW" altLang="zh-TW" sz="2000" dirty="0" smtClean="0">
                <a:latin typeface="華康中黑體" pitchFamily="49" charset="-120"/>
                <a:cs typeface="+mn-cs"/>
              </a:rPr>
              <a:t>報到後又要放棄，須在</a:t>
            </a:r>
            <a:r>
              <a:rPr lang="zh-TW" altLang="en-US" sz="2000" dirty="0" smtClean="0">
                <a:latin typeface="華康中黑體" pitchFamily="49" charset="-120"/>
                <a:cs typeface="+mn-cs"/>
              </a:rPr>
              <a:t>各校報到規定時間內</a:t>
            </a:r>
            <a:r>
              <a:rPr lang="zh-TW" altLang="zh-TW" sz="2000" dirty="0" smtClean="0">
                <a:latin typeface="華康中黑體" pitchFamily="49" charset="-120"/>
                <a:cs typeface="+mn-cs"/>
              </a:rPr>
              <a:t>前</a:t>
            </a:r>
            <a:r>
              <a:rPr lang="zh-TW" altLang="en-US" sz="2000" dirty="0" smtClean="0">
                <a:latin typeface="華康中黑體" pitchFamily="49" charset="-120"/>
                <a:cs typeface="+mn-cs"/>
              </a:rPr>
              <a:t>，</a:t>
            </a:r>
            <a:r>
              <a:rPr lang="zh-TW" altLang="zh-TW" sz="2000" dirty="0" smtClean="0">
                <a:latin typeface="華康中黑體" pitchFamily="49" charset="-120"/>
                <a:cs typeface="+mn-cs"/>
              </a:rPr>
              <a:t>填妥「已報到</a:t>
            </a:r>
            <a:r>
              <a:rPr lang="zh-TW" altLang="en-US" sz="2000" dirty="0" smtClean="0">
                <a:latin typeface="華康中黑體" pitchFamily="49" charset="-120"/>
                <a:cs typeface="+mn-cs"/>
              </a:rPr>
              <a:t>分發錄取生</a:t>
            </a:r>
            <a:r>
              <a:rPr lang="zh-TW" altLang="zh-TW" sz="2000" dirty="0" smtClean="0">
                <a:latin typeface="華康中黑體" pitchFamily="49" charset="-120"/>
                <a:cs typeface="+mn-cs"/>
              </a:rPr>
              <a:t>放棄</a:t>
            </a:r>
            <a:r>
              <a:rPr lang="zh-TW" altLang="en-US" sz="2000" dirty="0" smtClean="0">
                <a:latin typeface="華康中黑體" pitchFamily="49" charset="-120"/>
                <a:cs typeface="+mn-cs"/>
              </a:rPr>
              <a:t>分發錄取資格聲明書</a:t>
            </a:r>
            <a:r>
              <a:rPr lang="zh-TW" altLang="zh-TW" sz="2000" dirty="0" smtClean="0">
                <a:latin typeface="華康中黑體" pitchFamily="49" charset="-120"/>
                <a:cs typeface="+mn-cs"/>
              </a:rPr>
              <a:t>」</a:t>
            </a:r>
            <a:r>
              <a:rPr lang="zh-TW" altLang="en-US" sz="2000" dirty="0" smtClean="0">
                <a:latin typeface="華康中黑體" pitchFamily="49" charset="-120"/>
                <a:cs typeface="+mn-cs"/>
              </a:rPr>
              <a:t>，</a:t>
            </a:r>
            <a:r>
              <a:rPr lang="zh-TW" altLang="zh-TW" sz="2000" dirty="0" smtClean="0">
                <a:latin typeface="華康中黑體" pitchFamily="49" charset="-120"/>
                <a:cs typeface="+mn-cs"/>
              </a:rPr>
              <a:t>傳真給各四技二專學校辦理放棄，逾期不予受理，未完成放棄手續者不得再報名其他招生管道，否則取消錄取及報到資格</a:t>
            </a:r>
            <a:endParaRPr lang="en-US" altLang="zh-TW" sz="2000" dirty="0" smtClean="0">
              <a:latin typeface="華康中黑體" pitchFamily="49" charset="-120"/>
              <a:cs typeface="+mn-cs"/>
            </a:endParaRPr>
          </a:p>
          <a:p>
            <a:pPr lvl="1">
              <a:spcBef>
                <a:spcPts val="1200"/>
              </a:spcBef>
              <a:buFont typeface="Wingdings" pitchFamily="2" charset="2"/>
              <a:buChar char="n"/>
              <a:defRPr/>
            </a:pPr>
            <a:r>
              <a:rPr lang="zh-TW" altLang="zh-TW" sz="2000" dirty="0" smtClean="0">
                <a:latin typeface="華康中黑體" pitchFamily="49" charset="-120"/>
                <a:cs typeface="+mn-cs"/>
              </a:rPr>
              <a:t>本委員會網站於</a:t>
            </a:r>
            <a:r>
              <a:rPr lang="en-US" altLang="zh-TW" sz="2000" b="1" dirty="0" smtClean="0">
                <a:solidFill>
                  <a:srgbClr val="FF0000"/>
                </a:solidFill>
                <a:latin typeface="華康中黑體" pitchFamily="49" charset="-120"/>
                <a:cs typeface="+mn-cs"/>
              </a:rPr>
              <a:t>105.7.14 17:00</a:t>
            </a:r>
            <a:r>
              <a:rPr lang="zh-TW" altLang="zh-TW" sz="2000" b="1" dirty="0" smtClean="0">
                <a:solidFill>
                  <a:srgbClr val="FF0000"/>
                </a:solidFill>
                <a:latin typeface="華康中黑體" pitchFamily="49" charset="-120"/>
                <a:cs typeface="+mn-cs"/>
              </a:rPr>
              <a:t>起</a:t>
            </a:r>
            <a:r>
              <a:rPr lang="zh-TW" altLang="zh-TW" sz="2000" dirty="0" smtClean="0">
                <a:latin typeface="華康中黑體" pitchFamily="49" charset="-120"/>
                <a:cs typeface="+mn-cs"/>
              </a:rPr>
              <a:t>提供高中職學校下載報到名單</a:t>
            </a:r>
            <a:endParaRPr lang="zh-TW" altLang="en-US" sz="2000" dirty="0"/>
          </a:p>
        </p:txBody>
      </p:sp>
      <p:sp>
        <p:nvSpPr>
          <p:cNvPr id="92164" name="投影片編號版面配置區 4"/>
          <p:cNvSpPr>
            <a:spLocks noGrp="1"/>
          </p:cNvSpPr>
          <p:nvPr>
            <p:ph type="sldNum" sz="quarter" idx="12"/>
          </p:nvPr>
        </p:nvSpPr>
        <p:spPr>
          <a:noFill/>
        </p:spPr>
        <p:txBody>
          <a:bodyPr/>
          <a:lstStyle/>
          <a:p>
            <a:fld id="{10FC898F-0A71-4FEC-A885-A540EA8AE36C}" type="slidenum">
              <a:rPr lang="zh-TW" altLang="en-US" smtClean="0"/>
              <a:pPr/>
              <a:t>30</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xmlns="" val="1589691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04664"/>
            <a:ext cx="8229600" cy="5000625"/>
          </a:xfrm>
        </p:spPr>
        <p:txBody>
          <a:bodyPr/>
          <a:lstStyle/>
          <a:p>
            <a:pPr algn="ctr">
              <a:buNone/>
            </a:pPr>
            <a:endParaRPr lang="en-US" altLang="zh-TW" sz="8800" b="1"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endParaRPr>
          </a:p>
          <a:p>
            <a:pPr algn="ctr">
              <a:buNone/>
            </a:pPr>
            <a:r>
              <a:rPr lang="zh-TW" altLang="en-US" sz="12000" b="1"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華康中黑體" pitchFamily="49" charset="-120"/>
              </a:rPr>
              <a:t>技優甄審</a:t>
            </a:r>
            <a:endParaRPr lang="zh-TW" altLang="en-US" sz="12000" dirty="0"/>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31</a:t>
            </a:fld>
            <a:endParaRPr lang="en-US" altLang="zh-TW"/>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17414" name="投影片編號版面配置區 1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861D8F3-8246-4414-853D-F122754300FB}" type="slidenum">
              <a:rPr lang="en-US" altLang="zh-TW" sz="1400" smtClean="0">
                <a:latin typeface="+mn-ea"/>
                <a:ea typeface="+mn-ea"/>
              </a:rPr>
              <a:pPr>
                <a:spcBef>
                  <a:spcPct val="0"/>
                </a:spcBef>
                <a:buFontTx/>
                <a:buNone/>
              </a:pPr>
              <a:t>32</a:t>
            </a:fld>
            <a:endParaRPr lang="en-US" altLang="zh-TW" sz="1400" smtClean="0">
              <a:latin typeface="+mn-ea"/>
              <a:ea typeface="+mn-ea"/>
            </a:endParaRPr>
          </a:p>
        </p:txBody>
      </p:sp>
      <p:sp>
        <p:nvSpPr>
          <p:cNvPr id="13" name="橢圓 12"/>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5" name="向右箭號 14"/>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pSp>
        <p:nvGrpSpPr>
          <p:cNvPr id="20" name="群組 6"/>
          <p:cNvGrpSpPr>
            <a:grpSpLocks/>
          </p:cNvGrpSpPr>
          <p:nvPr/>
        </p:nvGrpSpPr>
        <p:grpSpPr bwMode="auto">
          <a:xfrm>
            <a:off x="1547664" y="4673070"/>
            <a:ext cx="7344738" cy="2140306"/>
            <a:chOff x="6735380" y="1068877"/>
            <a:chExt cx="2556844" cy="1217115"/>
          </a:xfrm>
          <a:solidFill>
            <a:schemeClr val="accent3">
              <a:lumMod val="60000"/>
              <a:lumOff val="40000"/>
            </a:schemeClr>
          </a:solidFill>
        </p:grpSpPr>
        <p:cxnSp>
          <p:nvCxnSpPr>
            <p:cNvPr id="21" name="直線單箭頭接點 22"/>
            <p:cNvCxnSpPr>
              <a:cxnSpLocks noChangeShapeType="1"/>
              <a:endCxn id="31" idx="1"/>
            </p:cNvCxnSpPr>
            <p:nvPr/>
          </p:nvCxnSpPr>
          <p:spPr bwMode="auto">
            <a:xfrm flipV="1">
              <a:off x="8826152" y="1676085"/>
              <a:ext cx="215426" cy="13"/>
            </a:xfrm>
            <a:prstGeom prst="straightConnector1">
              <a:avLst/>
            </a:prstGeom>
            <a:grpFill/>
            <a:ln w="9525" algn="ctr">
              <a:solidFill>
                <a:schemeClr val="tx1">
                  <a:lumMod val="95000"/>
                  <a:lumOff val="5000"/>
                </a:schemeClr>
              </a:solidFill>
              <a:round/>
              <a:headEnd/>
              <a:tailEnd type="arrow" w="med" len="med"/>
            </a:ln>
            <a:extLst/>
          </p:spPr>
        </p:cxnSp>
        <p:sp>
          <p:nvSpPr>
            <p:cNvPr id="22" name="圓角矩形 21"/>
            <p:cNvSpPr/>
            <p:nvPr/>
          </p:nvSpPr>
          <p:spPr bwMode="auto">
            <a:xfrm>
              <a:off x="6735380"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資格審查</a:t>
              </a:r>
            </a:p>
            <a:p>
              <a:pPr algn="dist">
                <a:defRPr/>
              </a:pPr>
              <a:r>
                <a:rPr lang="zh-TW" altLang="en-US" sz="2000" dirty="0" smtClean="0">
                  <a:solidFill>
                    <a:schemeClr val="tx1"/>
                  </a:solidFill>
                  <a:latin typeface="+mn-ea"/>
                </a:rPr>
                <a:t>繳交</a:t>
              </a:r>
              <a:r>
                <a:rPr lang="zh-TW" altLang="en-US" sz="2000" dirty="0">
                  <a:solidFill>
                    <a:schemeClr val="tx1"/>
                  </a:solidFill>
                  <a:latin typeface="+mn-ea"/>
                </a:rPr>
                <a:t>報名</a:t>
              </a:r>
              <a:r>
                <a:rPr lang="zh-TW" altLang="en-US" sz="2000" dirty="0" smtClean="0">
                  <a:solidFill>
                    <a:schemeClr val="tx1"/>
                  </a:solidFill>
                  <a:latin typeface="+mn-ea"/>
                </a:rPr>
                <a:t>費</a:t>
              </a:r>
              <a:r>
                <a:rPr lang="zh-TW" altLang="en-US" sz="2000" dirty="0">
                  <a:solidFill>
                    <a:schemeClr val="tx1"/>
                  </a:solidFill>
                  <a:latin typeface="+mn-ea"/>
                </a:rPr>
                <a:t>及</a:t>
              </a:r>
              <a:endParaRPr lang="en-US" altLang="zh-TW" sz="2000" dirty="0" smtClean="0">
                <a:solidFill>
                  <a:schemeClr val="tx1"/>
                </a:solidFill>
                <a:latin typeface="+mn-ea"/>
              </a:endParaRPr>
            </a:p>
          </p:txBody>
        </p:sp>
        <p:sp>
          <p:nvSpPr>
            <p:cNvPr id="23" name="圓角矩形 22"/>
            <p:cNvSpPr/>
            <p:nvPr/>
          </p:nvSpPr>
          <p:spPr bwMode="auto">
            <a:xfrm>
              <a:off x="7196619"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網路報名</a:t>
              </a:r>
            </a:p>
          </p:txBody>
        </p:sp>
        <p:sp>
          <p:nvSpPr>
            <p:cNvPr id="24" name="圓角矩形 23"/>
            <p:cNvSpPr/>
            <p:nvPr/>
          </p:nvSpPr>
          <p:spPr bwMode="auto">
            <a:xfrm>
              <a:off x="7657859"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a:solidFill>
                    <a:schemeClr val="tx1"/>
                  </a:solidFill>
                  <a:latin typeface="+mn-ea"/>
                </a:rPr>
                <a:t>指定項目甄審</a:t>
              </a:r>
            </a:p>
          </p:txBody>
        </p:sp>
        <p:sp>
          <p:nvSpPr>
            <p:cNvPr id="25" name="圓角矩形 24"/>
            <p:cNvSpPr/>
            <p:nvPr/>
          </p:nvSpPr>
          <p:spPr bwMode="auto">
            <a:xfrm>
              <a:off x="8119098"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登記就讀志願序</a:t>
              </a:r>
            </a:p>
          </p:txBody>
        </p:sp>
        <p:sp>
          <p:nvSpPr>
            <p:cNvPr id="26" name="圓角矩形 25"/>
            <p:cNvSpPr/>
            <p:nvPr/>
          </p:nvSpPr>
          <p:spPr bwMode="auto">
            <a:xfrm>
              <a:off x="8580338" y="1068877"/>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a:solidFill>
                    <a:schemeClr val="tx1"/>
                  </a:solidFill>
                  <a:latin typeface="+mn-ea"/>
                </a:rPr>
                <a:t>志願序分發放榜</a:t>
              </a:r>
            </a:p>
          </p:txBody>
        </p:sp>
        <p:cxnSp>
          <p:nvCxnSpPr>
            <p:cNvPr id="27" name="直線單箭頭接點 12"/>
            <p:cNvCxnSpPr>
              <a:cxnSpLocks noChangeShapeType="1"/>
              <a:stCxn id="22" idx="3"/>
              <a:endCxn id="23" idx="1"/>
            </p:cNvCxnSpPr>
            <p:nvPr/>
          </p:nvCxnSpPr>
          <p:spPr bwMode="auto">
            <a:xfrm>
              <a:off x="6986026" y="1678784"/>
              <a:ext cx="210593" cy="0"/>
            </a:xfrm>
            <a:prstGeom prst="straightConnector1">
              <a:avLst/>
            </a:prstGeom>
            <a:grpFill/>
            <a:ln w="9525" algn="ctr">
              <a:solidFill>
                <a:schemeClr val="tx1">
                  <a:lumMod val="95000"/>
                  <a:lumOff val="5000"/>
                </a:schemeClr>
              </a:solidFill>
              <a:round/>
              <a:headEnd/>
              <a:tailEnd type="arrow" w="med" len="med"/>
            </a:ln>
            <a:extLst/>
          </p:spPr>
        </p:cxnSp>
        <p:cxnSp>
          <p:nvCxnSpPr>
            <p:cNvPr id="28" name="直線單箭頭接點 13"/>
            <p:cNvCxnSpPr>
              <a:cxnSpLocks noChangeShapeType="1"/>
              <a:stCxn id="23" idx="3"/>
              <a:endCxn id="24" idx="1"/>
            </p:cNvCxnSpPr>
            <p:nvPr/>
          </p:nvCxnSpPr>
          <p:spPr bwMode="auto">
            <a:xfrm>
              <a:off x="7447265" y="1678784"/>
              <a:ext cx="210594" cy="0"/>
            </a:xfrm>
            <a:prstGeom prst="straightConnector1">
              <a:avLst/>
            </a:prstGeom>
            <a:grpFill/>
            <a:ln w="9525" algn="ctr">
              <a:solidFill>
                <a:schemeClr val="tx1">
                  <a:lumMod val="95000"/>
                  <a:lumOff val="5000"/>
                </a:schemeClr>
              </a:solidFill>
              <a:round/>
              <a:headEnd/>
              <a:tailEnd type="arrow" w="med" len="med"/>
            </a:ln>
            <a:extLst/>
          </p:spPr>
        </p:cxnSp>
        <p:cxnSp>
          <p:nvCxnSpPr>
            <p:cNvPr id="29" name="直線單箭頭接點 14"/>
            <p:cNvCxnSpPr>
              <a:cxnSpLocks noChangeShapeType="1"/>
              <a:stCxn id="24" idx="3"/>
              <a:endCxn id="25" idx="1"/>
            </p:cNvCxnSpPr>
            <p:nvPr/>
          </p:nvCxnSpPr>
          <p:spPr bwMode="auto">
            <a:xfrm>
              <a:off x="7908505" y="1678784"/>
              <a:ext cx="210593" cy="0"/>
            </a:xfrm>
            <a:prstGeom prst="straightConnector1">
              <a:avLst/>
            </a:prstGeom>
            <a:grpFill/>
            <a:ln w="9525" algn="ctr">
              <a:solidFill>
                <a:schemeClr val="tx1">
                  <a:lumMod val="95000"/>
                  <a:lumOff val="5000"/>
                </a:schemeClr>
              </a:solidFill>
              <a:round/>
              <a:headEnd/>
              <a:tailEnd type="arrow" w="med" len="med"/>
            </a:ln>
            <a:extLst/>
          </p:spPr>
        </p:cxnSp>
        <p:cxnSp>
          <p:nvCxnSpPr>
            <p:cNvPr id="30" name="直線單箭頭接點 15"/>
            <p:cNvCxnSpPr>
              <a:cxnSpLocks noChangeShapeType="1"/>
              <a:stCxn id="25" idx="3"/>
              <a:endCxn id="26" idx="1"/>
            </p:cNvCxnSpPr>
            <p:nvPr/>
          </p:nvCxnSpPr>
          <p:spPr bwMode="auto">
            <a:xfrm flipV="1">
              <a:off x="8369744" y="1676085"/>
              <a:ext cx="210594" cy="2699"/>
            </a:xfrm>
            <a:prstGeom prst="straightConnector1">
              <a:avLst/>
            </a:prstGeom>
            <a:grpFill/>
            <a:ln w="9525" algn="ctr">
              <a:solidFill>
                <a:schemeClr val="tx1">
                  <a:lumMod val="95000"/>
                  <a:lumOff val="5000"/>
                </a:schemeClr>
              </a:solidFill>
              <a:round/>
              <a:headEnd/>
              <a:tailEnd type="arrow" w="med" len="med"/>
            </a:ln>
            <a:extLst/>
          </p:spPr>
        </p:cxnSp>
        <p:sp>
          <p:nvSpPr>
            <p:cNvPr id="31" name="圓角矩形 30"/>
            <p:cNvSpPr/>
            <p:nvPr/>
          </p:nvSpPr>
          <p:spPr bwMode="auto">
            <a:xfrm>
              <a:off x="9041578" y="1068877"/>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報到</a:t>
              </a:r>
            </a:p>
          </p:txBody>
        </p:sp>
      </p:grpSp>
      <p:sp>
        <p:nvSpPr>
          <p:cNvPr id="33" name="矩形 5"/>
          <p:cNvSpPr>
            <a:spLocks noChangeArrowheads="1"/>
          </p:cNvSpPr>
          <p:nvPr/>
        </p:nvSpPr>
        <p:spPr bwMode="auto">
          <a:xfrm>
            <a:off x="319624" y="4017049"/>
            <a:ext cx="2282437" cy="578882"/>
          </a:xfrm>
          <a:prstGeom prst="roundRect">
            <a:avLst/>
          </a:prstGeom>
          <a:solidFill>
            <a:srgbClr val="FF0000"/>
          </a:solidFill>
          <a:ln>
            <a:noFill/>
          </a:ln>
          <a:extLst/>
        </p:spPr>
        <p:txBody>
          <a:bodyPr vert="horz" wrap="square">
            <a:spAutoFit/>
          </a:bodyPr>
          <a:lstStyle/>
          <a:p>
            <a:pPr marL="342900" indent="-342900" algn="dist">
              <a:spcBef>
                <a:spcPct val="20000"/>
              </a:spcBef>
            </a:pPr>
            <a:r>
              <a:rPr lang="zh-TW" altLang="en-US" sz="2800" dirty="0">
                <a:solidFill>
                  <a:schemeClr val="bg1"/>
                </a:solidFill>
                <a:latin typeface="+mn-ea"/>
                <a:ea typeface="+mn-ea"/>
              </a:rPr>
              <a:t>作業流程</a:t>
            </a:r>
          </a:p>
        </p:txBody>
      </p:sp>
      <p:sp>
        <p:nvSpPr>
          <p:cNvPr id="34" name="矩形 5"/>
          <p:cNvSpPr>
            <a:spLocks noChangeArrowheads="1"/>
          </p:cNvSpPr>
          <p:nvPr/>
        </p:nvSpPr>
        <p:spPr bwMode="auto">
          <a:xfrm>
            <a:off x="251520" y="1204298"/>
            <a:ext cx="2350541" cy="578882"/>
          </a:xfrm>
          <a:prstGeom prst="roundRect">
            <a:avLst/>
          </a:prstGeom>
          <a:solidFill>
            <a:srgbClr val="FF0000"/>
          </a:solidFill>
          <a:ln>
            <a:noFill/>
          </a:ln>
          <a:extLst/>
        </p:spPr>
        <p:txBody>
          <a:bodyPr vert="horz" wrap="square">
            <a:spAutoFit/>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dist" eaLnBrk="1" hangingPunct="1">
              <a:buNone/>
            </a:pPr>
            <a:r>
              <a:rPr lang="zh-TW" altLang="en-US" sz="2800" dirty="0" smtClean="0">
                <a:solidFill>
                  <a:schemeClr val="bg1"/>
                </a:solidFill>
                <a:latin typeface="+mn-ea"/>
                <a:ea typeface="+mn-ea"/>
              </a:rPr>
              <a:t>變革事項</a:t>
            </a:r>
            <a:endParaRPr lang="zh-TW" altLang="en-US" sz="2800" dirty="0">
              <a:solidFill>
                <a:schemeClr val="bg1"/>
              </a:solidFill>
              <a:latin typeface="+mn-ea"/>
              <a:ea typeface="+mn-ea"/>
            </a:endParaRPr>
          </a:p>
        </p:txBody>
      </p:sp>
      <p:sp>
        <p:nvSpPr>
          <p:cNvPr id="2" name="矩形 1"/>
          <p:cNvSpPr/>
          <p:nvPr/>
        </p:nvSpPr>
        <p:spPr>
          <a:xfrm>
            <a:off x="107504" y="1783180"/>
            <a:ext cx="8856984" cy="2139047"/>
          </a:xfrm>
          <a:prstGeom prst="rect">
            <a:avLst/>
          </a:prstGeom>
        </p:spPr>
        <p:txBody>
          <a:bodyPr wrap="square">
            <a:spAutoFit/>
          </a:bodyPr>
          <a:lstStyle/>
          <a:p>
            <a:pPr marL="457200" indent="-457200">
              <a:buFont typeface="+mj-lt"/>
              <a:buAutoNum type="arabicPeriod"/>
            </a:pPr>
            <a:r>
              <a:rPr lang="en-US" altLang="zh-TW" sz="1900" dirty="0">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zh-TW" sz="1900" dirty="0">
                <a:latin typeface="微軟正黑體" panose="020B0604030504040204" pitchFamily="34" charset="-120"/>
                <a:ea typeface="微軟正黑體" panose="020B0604030504040204" pitchFamily="34" charset="-120"/>
              </a:rPr>
              <a:t>學年度四技二專技優甄審入學，調整為先繳報名費後審查資格方式，欲以低收入戶、中低收入戶身分報名者，須於規定時間內上網登錄並繳寄證明文件，經本委員會審查通過者，始享有報名費與指定項目甄審費優待；未於規定時間內登錄身分或身分審查未通過者，均以一般生身分繳費</a:t>
            </a:r>
            <a:r>
              <a:rPr lang="zh-TW" altLang="zh-TW" sz="1900" dirty="0" smtClean="0">
                <a:latin typeface="微軟正黑體" panose="020B0604030504040204" pitchFamily="34" charset="-120"/>
                <a:ea typeface="微軟正黑體" panose="020B0604030504040204" pitchFamily="34" charset="-120"/>
              </a:rPr>
              <a:t>。</a:t>
            </a:r>
            <a:endParaRPr lang="en-US" altLang="zh-TW" sz="19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1900" dirty="0" smtClean="0">
                <a:latin typeface="微軟正黑體" panose="020B0604030504040204" pitchFamily="34" charset="-120"/>
                <a:ea typeface="微軟正黑體" panose="020B0604030504040204" pitchFamily="34" charset="-120"/>
              </a:rPr>
              <a:t>全國高級中等學校技藝競賽新增「汽車噴漆」與「家具木</a:t>
            </a:r>
            <a:r>
              <a:rPr lang="zh-TW" altLang="en-US" sz="1900" dirty="0">
                <a:latin typeface="微軟正黑體" panose="020B0604030504040204" pitchFamily="34" charset="-120"/>
                <a:ea typeface="微軟正黑體" panose="020B0604030504040204" pitchFamily="34" charset="-120"/>
              </a:rPr>
              <a:t>工</a:t>
            </a:r>
            <a:r>
              <a:rPr lang="zh-TW" altLang="en-US" sz="1900" dirty="0" smtClean="0">
                <a:latin typeface="微軟正黑體" panose="020B0604030504040204" pitchFamily="34" charset="-120"/>
                <a:ea typeface="微軟正黑體" panose="020B0604030504040204" pitchFamily="34" charset="-120"/>
              </a:rPr>
              <a:t>」職種 </a:t>
            </a:r>
            <a:r>
              <a:rPr lang="zh-TW" altLang="en-US" sz="1900" dirty="0">
                <a:latin typeface="微軟正黑體" panose="020B0604030504040204" pitchFamily="34" charset="-120"/>
                <a:ea typeface="微軟正黑體" panose="020B0604030504040204" pitchFamily="34" charset="-120"/>
              </a:rPr>
              <a:t>，可報名之招生類別請參閱招生簡章</a:t>
            </a:r>
            <a:r>
              <a:rPr lang="zh-TW" altLang="en-US" sz="1900" dirty="0" smtClean="0">
                <a:latin typeface="微軟正黑體" panose="020B0604030504040204" pitchFamily="34" charset="-120"/>
                <a:ea typeface="微軟正黑體" panose="020B0604030504040204" pitchFamily="34" charset="-120"/>
              </a:rPr>
              <a:t>。</a:t>
            </a:r>
            <a:endParaRPr lang="en-US" altLang="zh-TW" sz="19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1900" dirty="0" smtClean="0">
                <a:latin typeface="微軟正黑體" panose="020B0604030504040204" pitchFamily="34" charset="-120"/>
                <a:ea typeface="微軟正黑體" panose="020B0604030504040204" pitchFamily="34" charset="-120"/>
              </a:rPr>
              <a:t>全國技能檢定開辦「太陽光電設置」職類，可報名之招生類別請參閱招生簡章。</a:t>
            </a:r>
            <a:endParaRPr lang="zh-TW" altLang="en-US" sz="1900" dirty="0">
              <a:latin typeface="微軟正黑體" panose="020B0604030504040204" pitchFamily="34" charset="-120"/>
              <a:ea typeface="微軟正黑體" panose="020B0604030504040204" pitchFamily="34" charset="-120"/>
            </a:endParaRPr>
          </a:p>
        </p:txBody>
      </p:sp>
      <p:sp>
        <p:nvSpPr>
          <p:cNvPr id="32" name="圓角矩形 31"/>
          <p:cNvSpPr/>
          <p:nvPr/>
        </p:nvSpPr>
        <p:spPr bwMode="auto">
          <a:xfrm>
            <a:off x="251520" y="4673070"/>
            <a:ext cx="720001" cy="2135560"/>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smtClean="0"/>
              <a:t>繳費身分審查</a:t>
            </a:r>
            <a:endParaRPr lang="zh-TW" altLang="en-US" sz="2000" dirty="0">
              <a:solidFill>
                <a:schemeClr val="tx1"/>
              </a:solidFill>
              <a:latin typeface="+mn-ea"/>
            </a:endParaRPr>
          </a:p>
        </p:txBody>
      </p:sp>
      <p:cxnSp>
        <p:nvCxnSpPr>
          <p:cNvPr id="35" name="直線單箭頭接點 12"/>
          <p:cNvCxnSpPr>
            <a:cxnSpLocks noChangeShapeType="1"/>
          </p:cNvCxnSpPr>
          <p:nvPr/>
        </p:nvCxnSpPr>
        <p:spPr bwMode="auto">
          <a:xfrm>
            <a:off x="971600" y="5740850"/>
            <a:ext cx="604945" cy="0"/>
          </a:xfrm>
          <a:prstGeom prst="straightConnector1">
            <a:avLst/>
          </a:prstGeom>
          <a:solidFill>
            <a:schemeClr val="accent3">
              <a:lumMod val="60000"/>
              <a:lumOff val="40000"/>
            </a:schemeClr>
          </a:solidFill>
          <a:ln w="9525" algn="ctr">
            <a:solidFill>
              <a:schemeClr val="tx1">
                <a:lumMod val="95000"/>
                <a:lumOff val="5000"/>
              </a:schemeClr>
            </a:solidFill>
            <a:round/>
            <a:headEnd/>
            <a:tailEnd type="arrow" w="med" len="med"/>
          </a:ln>
          <a:extLst/>
        </p:spPr>
      </p:cxnSp>
    </p:spTree>
    <p:extLst>
      <p:ext uri="{BB962C8B-B14F-4D97-AF65-F5344CB8AC3E}">
        <p14:creationId xmlns:p14="http://schemas.microsoft.com/office/powerpoint/2010/main" xmlns="" val="10352943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6"/>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graphicFrame>
        <p:nvGraphicFramePr>
          <p:cNvPr id="49196" name="Group 44"/>
          <p:cNvGraphicFramePr>
            <a:graphicFrameLocks noGrp="1"/>
          </p:cNvGraphicFramePr>
          <p:nvPr>
            <p:extLst>
              <p:ext uri="{D42A27DB-BD31-4B8C-83A1-F6EECF244321}">
                <p14:modId xmlns:p14="http://schemas.microsoft.com/office/powerpoint/2010/main" xmlns="" val="2100854065"/>
              </p:ext>
            </p:extLst>
          </p:nvPr>
        </p:nvGraphicFramePr>
        <p:xfrm>
          <a:off x="195263" y="980728"/>
          <a:ext cx="8842375" cy="5143843"/>
        </p:xfrm>
        <a:graphic>
          <a:graphicData uri="http://schemas.openxmlformats.org/drawingml/2006/table">
            <a:tbl>
              <a:tblPr/>
              <a:tblGrid>
                <a:gridCol w="3656657"/>
                <a:gridCol w="5185718"/>
              </a:tblGrid>
              <a:tr h="366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重要日程</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辦理事項</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104.12.16</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起</a:t>
                      </a:r>
                      <a:endPar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簡章免費網路下載</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105.4.25</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一</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105.4.28</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四</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低收入戶、中低收入戶身分網路登錄及繳寄證明文件</a:t>
                      </a:r>
                      <a:endPar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666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105.5.4</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105.5.10</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資格審查繳件</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郵戳為憑</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繳費須於</a:t>
                      </a:r>
                      <a:r>
                        <a:rPr kumimoji="1" lang="en-US" altLang="zh-TW"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105.5.9 (</a:t>
                      </a:r>
                      <a:r>
                        <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一</a:t>
                      </a:r>
                      <a:r>
                        <a:rPr kumimoji="1" lang="en-US" altLang="zh-TW"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)24:00</a:t>
                      </a:r>
                      <a:r>
                        <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前完成</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413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105.5.19</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四</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10:00-</a:t>
                      </a: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105.5.24</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網路報名</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選擇甄審校系</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endPar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105.5.25(</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前</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向各甄審學校繳費及寄送報名資料</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105.6.1(</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)-105.6.12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日</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各甄審學校進行指定項目甄審</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105.6.14(</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本委員會網站</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查詢</a:t>
                      </a:r>
                      <a:r>
                        <a:rPr kumimoji="1" lang="zh-TW"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甄審</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總</a:t>
                      </a:r>
                      <a:r>
                        <a:rPr kumimoji="1" lang="zh-TW"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成績</a:t>
                      </a:r>
                      <a:endPar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105.6.20(</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一</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各甄審學校網站公告錄取正、備取生名單</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105.6.22(</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)10:00-105.6.24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五</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正取生、備取生上網登記就讀志願序</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105.6.29(</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就讀志願序統一分發放榜</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105.7.12(</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)12:00</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前</a:t>
                      </a:r>
                      <a:endPar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報到截止</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依各甄審學校規定之報到時間辦理</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endPar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473"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41A96C5-1C2B-4CBC-AB00-5A5FBEE3264E}" type="slidenum">
              <a:rPr lang="en-US" altLang="zh-TW" sz="1400" smtClean="0">
                <a:latin typeface="+mn-ea"/>
                <a:ea typeface="+mn-ea"/>
              </a:rPr>
              <a:pPr>
                <a:spcBef>
                  <a:spcPct val="0"/>
                </a:spcBef>
                <a:buFontTx/>
                <a:buNone/>
              </a:pPr>
              <a:t>33</a:t>
            </a:fld>
            <a:endParaRPr lang="en-US" altLang="zh-TW" sz="1400" smtClean="0">
              <a:latin typeface="+mn-ea"/>
              <a:ea typeface="+mn-ea"/>
            </a:endParaRPr>
          </a:p>
        </p:txBody>
      </p:sp>
      <p:sp>
        <p:nvSpPr>
          <p:cNvPr id="6" name="橢圓 5"/>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xmlns="" val="1066075862"/>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90550"/>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19459" name="Rectangle 3"/>
          <p:cNvSpPr>
            <a:spLocks noGrp="1" noChangeArrowheads="1"/>
          </p:cNvSpPr>
          <p:nvPr>
            <p:ph idx="1"/>
          </p:nvPr>
        </p:nvSpPr>
        <p:spPr>
          <a:xfrm>
            <a:off x="431477" y="2063666"/>
            <a:ext cx="8461003" cy="3957622"/>
          </a:xfrm>
        </p:spPr>
        <p:txBody>
          <a:bodyPr/>
          <a:lstStyle/>
          <a:p>
            <a:pPr>
              <a:lnSpc>
                <a:spcPct val="150000"/>
              </a:lnSpc>
              <a:buBlip>
                <a:blip r:embed="rId3"/>
              </a:buBlip>
            </a:pPr>
            <a:r>
              <a:rPr lang="zh-TW" altLang="en-US" sz="2200" dirty="0" smtClean="0">
                <a:solidFill>
                  <a:srgbClr val="000000"/>
                </a:solidFill>
                <a:latin typeface="+mn-ea"/>
              </a:rPr>
              <a:t>首次進入</a:t>
            </a:r>
            <a:r>
              <a:rPr lang="zh-TW" altLang="en-US" sz="2200" dirty="0">
                <a:solidFill>
                  <a:srgbClr val="000000"/>
                </a:solidFill>
                <a:latin typeface="+mn-ea"/>
              </a:rPr>
              <a:t>系統</a:t>
            </a:r>
            <a:r>
              <a:rPr lang="zh-TW" altLang="en-US" sz="2200" dirty="0" smtClean="0">
                <a:solidFill>
                  <a:srgbClr val="000000"/>
                </a:solidFill>
                <a:latin typeface="+mn-ea"/>
              </a:rPr>
              <a:t>須</a:t>
            </a:r>
            <a:r>
              <a:rPr lang="zh-TW" altLang="en-US" sz="2200" dirty="0" smtClean="0">
                <a:solidFill>
                  <a:srgbClr val="FF0000"/>
                </a:solidFill>
                <a:latin typeface="+mn-ea"/>
              </a:rPr>
              <a:t>自行設定</a:t>
            </a:r>
            <a:r>
              <a:rPr lang="zh-TW" altLang="en-US" sz="2200" dirty="0" smtClean="0">
                <a:solidFill>
                  <a:srgbClr val="000000"/>
                </a:solidFill>
                <a:latin typeface="+mn-ea"/>
              </a:rPr>
              <a:t>通行碼</a:t>
            </a:r>
            <a:endParaRPr lang="en-US" altLang="zh-TW" sz="2200" dirty="0" smtClean="0">
              <a:solidFill>
                <a:srgbClr val="000000"/>
              </a:solidFill>
              <a:latin typeface="+mn-ea"/>
            </a:endParaRPr>
          </a:p>
          <a:p>
            <a:pPr>
              <a:lnSpc>
                <a:spcPct val="150000"/>
              </a:lnSpc>
              <a:buFontTx/>
              <a:buBlip>
                <a:blip r:embed="rId3"/>
              </a:buBlip>
            </a:pPr>
            <a:r>
              <a:rPr lang="zh-TW" altLang="en-US" sz="2200" dirty="0" smtClean="0">
                <a:latin typeface="+mn-ea"/>
              </a:rPr>
              <a:t>登錄低收入戶，或低收入戶身分資格資料、繳寄相關文件</a:t>
            </a:r>
            <a:r>
              <a:rPr lang="en-US" altLang="zh-TW" sz="2200" dirty="0" smtClean="0">
                <a:latin typeface="+mn-ea"/>
              </a:rPr>
              <a:t>(</a:t>
            </a:r>
            <a:r>
              <a:rPr lang="zh-TW" altLang="en-US" sz="2200" dirty="0" smtClean="0">
                <a:latin typeface="+mn-ea"/>
              </a:rPr>
              <a:t>至本委員會審查</a:t>
            </a:r>
            <a:r>
              <a:rPr lang="en-US" altLang="zh-TW" sz="2200" dirty="0" smtClean="0">
                <a:latin typeface="+mn-ea"/>
              </a:rPr>
              <a:t>)</a:t>
            </a:r>
            <a:endParaRPr lang="en-US" altLang="zh-TW" sz="2200" dirty="0">
              <a:latin typeface="+mn-ea"/>
            </a:endParaRPr>
          </a:p>
          <a:p>
            <a:pPr>
              <a:lnSpc>
                <a:spcPct val="150000"/>
              </a:lnSpc>
              <a:buFontTx/>
              <a:buBlip>
                <a:blip r:embed="rId3"/>
              </a:buBlip>
            </a:pPr>
            <a:r>
              <a:rPr lang="zh-TW" altLang="zh-TW" sz="2200" dirty="0">
                <a:latin typeface="+mn-ea"/>
              </a:rPr>
              <a:t>未於規定時間內登錄身分或身分審查未通過者，均以</a:t>
            </a:r>
            <a:r>
              <a:rPr lang="zh-TW" altLang="zh-TW" sz="2200" dirty="0">
                <a:solidFill>
                  <a:srgbClr val="FF0000"/>
                </a:solidFill>
                <a:latin typeface="+mn-ea"/>
              </a:rPr>
              <a:t>一般生</a:t>
            </a:r>
            <a:r>
              <a:rPr lang="zh-TW" altLang="zh-TW" sz="2200" dirty="0">
                <a:latin typeface="+mn-ea"/>
              </a:rPr>
              <a:t>身分繳費</a:t>
            </a:r>
            <a:endParaRPr lang="en-US" altLang="zh-TW" sz="2200" dirty="0">
              <a:latin typeface="+mn-ea"/>
            </a:endParaRPr>
          </a:p>
          <a:p>
            <a:pPr>
              <a:lnSpc>
                <a:spcPct val="150000"/>
              </a:lnSpc>
              <a:buFontTx/>
              <a:buBlip>
                <a:blip r:embed="rId3"/>
              </a:buBlip>
            </a:pPr>
            <a:r>
              <a:rPr lang="zh-TW" altLang="zh-TW" sz="2200" dirty="0">
                <a:latin typeface="+mn-ea"/>
              </a:rPr>
              <a:t>本項審查結果僅與考生之</a:t>
            </a:r>
            <a:r>
              <a:rPr lang="zh-TW" altLang="zh-TW" sz="2200" dirty="0">
                <a:solidFill>
                  <a:srgbClr val="FF0000"/>
                </a:solidFill>
                <a:latin typeface="+mn-ea"/>
              </a:rPr>
              <a:t>報名費</a:t>
            </a:r>
            <a:r>
              <a:rPr lang="zh-TW" altLang="zh-TW" sz="2200" dirty="0">
                <a:latin typeface="+mn-ea"/>
              </a:rPr>
              <a:t>與</a:t>
            </a:r>
            <a:r>
              <a:rPr lang="zh-TW" altLang="zh-TW" sz="2200" dirty="0">
                <a:solidFill>
                  <a:srgbClr val="FF0000"/>
                </a:solidFill>
                <a:latin typeface="+mn-ea"/>
              </a:rPr>
              <a:t>指定項目甄審費</a:t>
            </a:r>
            <a:r>
              <a:rPr lang="zh-TW" altLang="zh-TW" sz="2200" dirty="0">
                <a:latin typeface="+mn-ea"/>
              </a:rPr>
              <a:t>優待身分有關</a:t>
            </a:r>
            <a:endParaRPr lang="zh-TW" altLang="en-US" sz="2200" dirty="0">
              <a:latin typeface="+mn-ea"/>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1EB94C3A-B0A6-49B1-98B2-B33B8AA9FEF5}" type="slidenum">
              <a:rPr lang="en-US" altLang="zh-TW" sz="1400" smtClean="0">
                <a:latin typeface="+mn-ea"/>
                <a:ea typeface="+mn-ea"/>
              </a:rPr>
              <a:pPr>
                <a:spcBef>
                  <a:spcPct val="0"/>
                </a:spcBef>
                <a:buFontTx/>
                <a:buNone/>
              </a:pPr>
              <a:t>34</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464" name="Rectangle 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30" name="圓角矩形 29"/>
          <p:cNvSpPr/>
          <p:nvPr/>
        </p:nvSpPr>
        <p:spPr>
          <a:xfrm>
            <a:off x="571499" y="1484784"/>
            <a:ext cx="2428875"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smtClean="0">
                <a:latin typeface="+mn-ea"/>
                <a:ea typeface="+mn-ea"/>
                <a:cs typeface="華康中黑體" pitchFamily="49" charset="-120"/>
              </a:rPr>
              <a:t>繳費身分審查</a:t>
            </a:r>
            <a:endParaRPr lang="zh-TW" altLang="en-US" sz="2800" kern="0" dirty="0">
              <a:latin typeface="+mn-ea"/>
              <a:ea typeface="+mn-ea"/>
              <a:cs typeface="華康中黑體" pitchFamily="49" charset="-120"/>
            </a:endParaRPr>
          </a:p>
        </p:txBody>
      </p:sp>
      <p:grpSp>
        <p:nvGrpSpPr>
          <p:cNvPr id="2" name="群組 1"/>
          <p:cNvGrpSpPr/>
          <p:nvPr/>
        </p:nvGrpSpPr>
        <p:grpSpPr>
          <a:xfrm>
            <a:off x="5988125" y="214313"/>
            <a:ext cx="3084438" cy="1432422"/>
            <a:chOff x="5988125" y="214313"/>
            <a:chExt cx="3084438" cy="1432422"/>
          </a:xfrm>
        </p:grpSpPr>
        <p:grpSp>
          <p:nvGrpSpPr>
            <p:cNvPr id="24" name="群組 7"/>
            <p:cNvGrpSpPr>
              <a:grpSpLocks/>
            </p:cNvGrpSpPr>
            <p:nvPr/>
          </p:nvGrpSpPr>
          <p:grpSpPr bwMode="auto">
            <a:xfrm>
              <a:off x="6462713" y="214313"/>
              <a:ext cx="2609850" cy="1431925"/>
              <a:chOff x="6690632" y="1068877"/>
              <a:chExt cx="2609942" cy="1217115"/>
            </a:xfrm>
          </p:grpSpPr>
          <p:cxnSp>
            <p:nvCxnSpPr>
              <p:cNvPr id="25" name="直線單箭頭接點 8"/>
              <p:cNvCxnSpPr>
                <a:cxnSpLocks noChangeShapeType="1"/>
                <a:endCxn id="3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26" name="圓角矩形 25"/>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29" name="圓角矩形 28"/>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31" name="圓角矩形 3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32" name="圓角矩形 3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33" name="圓角矩形 3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34" name="直線單箭頭接點 14"/>
              <p:cNvCxnSpPr>
                <a:cxnSpLocks noChangeShapeType="1"/>
                <a:stCxn id="26" idx="3"/>
                <a:endCxn id="2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35" name="直線單箭頭接點 15"/>
              <p:cNvCxnSpPr>
                <a:cxnSpLocks noChangeShapeType="1"/>
                <a:stCxn id="29" idx="3"/>
                <a:endCxn id="3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36" name="直線單箭頭接點 16"/>
              <p:cNvCxnSpPr>
                <a:cxnSpLocks noChangeShapeType="1"/>
                <a:stCxn id="31" idx="3"/>
                <a:endCxn id="3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37" name="直線單箭頭接點 17"/>
              <p:cNvCxnSpPr>
                <a:cxnSpLocks noChangeShapeType="1"/>
                <a:stCxn id="32" idx="3"/>
                <a:endCxn id="3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38" name="圓角矩形 3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21" name="圓角矩形 20"/>
            <p:cNvSpPr/>
            <p:nvPr/>
          </p:nvSpPr>
          <p:spPr bwMode="auto">
            <a:xfrm>
              <a:off x="5988125" y="217985"/>
              <a:ext cx="357187" cy="1428750"/>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bg1"/>
                  </a:solidFill>
                  <a:latin typeface="+mn-ea"/>
                </a:rPr>
                <a:t>繳費身分審查</a:t>
              </a:r>
              <a:endParaRPr lang="zh-TW" altLang="en-US" sz="1400" dirty="0">
                <a:solidFill>
                  <a:schemeClr val="bg1"/>
                </a:solidFill>
                <a:latin typeface="+mn-ea"/>
              </a:endParaRPr>
            </a:p>
          </p:txBody>
        </p:sp>
        <p:cxnSp>
          <p:nvCxnSpPr>
            <p:cNvPr id="22"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8260056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90550"/>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19459" name="Rectangle 3"/>
          <p:cNvSpPr>
            <a:spLocks noGrp="1" noChangeArrowheads="1"/>
          </p:cNvSpPr>
          <p:nvPr>
            <p:ph idx="1"/>
          </p:nvPr>
        </p:nvSpPr>
        <p:spPr>
          <a:xfrm>
            <a:off x="571499" y="2063666"/>
            <a:ext cx="8322469" cy="3957622"/>
          </a:xfrm>
        </p:spPr>
        <p:txBody>
          <a:bodyPr/>
          <a:lstStyle/>
          <a:p>
            <a:pPr>
              <a:lnSpc>
                <a:spcPct val="150000"/>
              </a:lnSpc>
              <a:spcBef>
                <a:spcPts val="0"/>
              </a:spcBef>
              <a:buBlip>
                <a:blip r:embed="rId3"/>
              </a:buBlip>
            </a:pPr>
            <a:r>
              <a:rPr lang="zh-TW" altLang="en-US" sz="1800" dirty="0" smtClean="0">
                <a:solidFill>
                  <a:srgbClr val="000000"/>
                </a:solidFill>
                <a:latin typeface="+mn-ea"/>
              </a:rPr>
              <a:t>首次進入</a:t>
            </a:r>
            <a:r>
              <a:rPr lang="zh-TW" altLang="en-US" sz="1800" dirty="0">
                <a:solidFill>
                  <a:srgbClr val="000000"/>
                </a:solidFill>
                <a:latin typeface="+mn-ea"/>
              </a:rPr>
              <a:t>系統</a:t>
            </a:r>
            <a:r>
              <a:rPr lang="zh-TW" altLang="en-US" sz="1800" dirty="0" smtClean="0">
                <a:solidFill>
                  <a:srgbClr val="000000"/>
                </a:solidFill>
                <a:latin typeface="+mn-ea"/>
              </a:rPr>
              <a:t>須</a:t>
            </a:r>
            <a:r>
              <a:rPr lang="zh-TW" altLang="en-US" sz="1800" dirty="0" smtClean="0">
                <a:solidFill>
                  <a:srgbClr val="FF0000"/>
                </a:solidFill>
                <a:latin typeface="+mn-ea"/>
              </a:rPr>
              <a:t>自行設定</a:t>
            </a:r>
            <a:r>
              <a:rPr lang="zh-TW" altLang="en-US" sz="1800" dirty="0" smtClean="0">
                <a:solidFill>
                  <a:srgbClr val="000000"/>
                </a:solidFill>
                <a:latin typeface="+mn-ea"/>
              </a:rPr>
              <a:t>通行碼</a:t>
            </a:r>
            <a:endParaRPr lang="en-US" altLang="zh-TW" sz="1800" dirty="0" smtClean="0">
              <a:solidFill>
                <a:srgbClr val="000000"/>
              </a:solidFill>
              <a:latin typeface="+mn-ea"/>
            </a:endParaRPr>
          </a:p>
          <a:p>
            <a:pPr>
              <a:lnSpc>
                <a:spcPct val="150000"/>
              </a:lnSpc>
              <a:spcBef>
                <a:spcPts val="0"/>
              </a:spcBef>
              <a:buBlip>
                <a:blip r:embed="rId3"/>
              </a:buBlip>
            </a:pPr>
            <a:r>
              <a:rPr lang="zh-TW" altLang="en-US" sz="1800" dirty="0" smtClean="0">
                <a:latin typeface="Times New Roman" panose="02020603050405020304" pitchFamily="18" charset="0"/>
                <a:cs typeface="Times New Roman" panose="02020603050405020304" pitchFamily="18" charset="0"/>
              </a:rPr>
              <a:t>繳交</a:t>
            </a:r>
            <a:r>
              <a:rPr lang="zh-TW" altLang="en-US" sz="1800" dirty="0">
                <a:latin typeface="Times New Roman" panose="02020603050405020304" pitchFamily="18" charset="0"/>
                <a:cs typeface="Times New Roman" panose="02020603050405020304" pitchFamily="18" charset="0"/>
              </a:rPr>
              <a:t>報名</a:t>
            </a:r>
            <a:r>
              <a:rPr lang="zh-TW" altLang="en-US" sz="1800" dirty="0" smtClean="0">
                <a:latin typeface="Times New Roman" panose="02020603050405020304" pitchFamily="18" charset="0"/>
                <a:cs typeface="Times New Roman" panose="02020603050405020304" pitchFamily="18" charset="0"/>
              </a:rPr>
              <a:t>費</a:t>
            </a:r>
            <a:r>
              <a:rPr lang="en-US" altLang="zh-TW" sz="1800" dirty="0" smtClean="0">
                <a:latin typeface="Times New Roman" panose="02020603050405020304" pitchFamily="18" charset="0"/>
                <a:cs typeface="Times New Roman" panose="02020603050405020304" pitchFamily="18" charset="0"/>
              </a:rPr>
              <a:t>(200</a:t>
            </a:r>
            <a:r>
              <a:rPr lang="zh-TW" altLang="en-US" sz="1800" dirty="0" smtClean="0">
                <a:latin typeface="Times New Roman" panose="02020603050405020304" pitchFamily="18" charset="0"/>
                <a:cs typeface="Times New Roman" panose="02020603050405020304" pitchFamily="18" charset="0"/>
              </a:rPr>
              <a:t>元</a:t>
            </a:r>
            <a:r>
              <a:rPr lang="en-US" altLang="zh-TW" sz="1800" dirty="0" smtClean="0">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依系統產生帳號，至金融機構繳交，不可合併繳費！                   </a:t>
            </a:r>
            <a:r>
              <a:rPr lang="en-US" altLang="zh-TW" sz="1800" b="1" dirty="0">
                <a:solidFill>
                  <a:srgbClr val="FF0000"/>
                </a:solidFill>
                <a:latin typeface="Times New Roman" panose="02020603050405020304" pitchFamily="18" charset="0"/>
                <a:cs typeface="Times New Roman" panose="02020603050405020304" pitchFamily="18" charset="0"/>
              </a:rPr>
              <a:t>※ </a:t>
            </a:r>
            <a:r>
              <a:rPr lang="en-US" altLang="zh-TW" sz="1800" b="1" dirty="0" smtClean="0">
                <a:solidFill>
                  <a:srgbClr val="FF0000"/>
                </a:solidFill>
                <a:latin typeface="Times New Roman" panose="02020603050405020304" pitchFamily="18" charset="0"/>
                <a:cs typeface="Times New Roman" panose="02020603050405020304" pitchFamily="18" charset="0"/>
              </a:rPr>
              <a:t>105.5.9</a:t>
            </a:r>
            <a:r>
              <a:rPr lang="zh-TW" altLang="en-US" sz="1800" b="1" dirty="0" smtClean="0">
                <a:solidFill>
                  <a:srgbClr val="FF0000"/>
                </a:solidFill>
                <a:latin typeface="Times New Roman" panose="02020603050405020304" pitchFamily="18" charset="0"/>
                <a:cs typeface="Times New Roman" panose="02020603050405020304" pitchFamily="18" charset="0"/>
              </a:rPr>
              <a:t> </a:t>
            </a:r>
            <a:r>
              <a:rPr lang="en-US" altLang="zh-TW" sz="1800" b="1" dirty="0" smtClean="0">
                <a:solidFill>
                  <a:srgbClr val="FF0000"/>
                </a:solidFill>
                <a:latin typeface="Times New Roman" panose="02020603050405020304" pitchFamily="18" charset="0"/>
                <a:cs typeface="Times New Roman" panose="02020603050405020304" pitchFamily="18" charset="0"/>
              </a:rPr>
              <a:t>24:00</a:t>
            </a:r>
            <a:r>
              <a:rPr lang="zh-TW" altLang="en-US" sz="1800" b="1" dirty="0" smtClean="0">
                <a:solidFill>
                  <a:srgbClr val="FF0000"/>
                </a:solidFill>
                <a:latin typeface="Times New Roman" panose="02020603050405020304" pitchFamily="18" charset="0"/>
                <a:cs typeface="Times New Roman" panose="02020603050405020304" pitchFamily="18" charset="0"/>
              </a:rPr>
              <a:t>前</a:t>
            </a:r>
            <a:endParaRPr lang="en-US" altLang="zh-TW" sz="1800" b="1" dirty="0">
              <a:solidFill>
                <a:srgbClr val="FF0000"/>
              </a:solidFill>
              <a:latin typeface="Times New Roman" panose="02020603050405020304" pitchFamily="18" charset="0"/>
              <a:cs typeface="Times New Roman" panose="02020603050405020304" pitchFamily="18" charset="0"/>
            </a:endParaRPr>
          </a:p>
          <a:p>
            <a:pPr marL="898525" indent="-361950">
              <a:spcBef>
                <a:spcPts val="0"/>
              </a:spcBef>
              <a:buFontTx/>
              <a:buNone/>
              <a:defRPr/>
            </a:pPr>
            <a:r>
              <a:rPr lang="en-US" altLang="zh-TW" sz="1800" dirty="0" smtClean="0">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經本委員會審核通過之低</a:t>
            </a:r>
            <a:r>
              <a:rPr lang="zh-TW" altLang="en-US" sz="1800" dirty="0">
                <a:latin typeface="Times New Roman" panose="02020603050405020304" pitchFamily="18" charset="0"/>
                <a:cs typeface="Times New Roman" panose="02020603050405020304" pitchFamily="18" charset="0"/>
              </a:rPr>
              <a:t>收入戶考生免繳報名費</a:t>
            </a:r>
            <a:endParaRPr lang="en-US" altLang="zh-TW" sz="1800" dirty="0">
              <a:latin typeface="Times New Roman" panose="02020603050405020304" pitchFamily="18" charset="0"/>
              <a:cs typeface="Times New Roman" panose="02020603050405020304" pitchFamily="18" charset="0"/>
            </a:endParaRPr>
          </a:p>
          <a:p>
            <a:pPr marL="898525" indent="-361950">
              <a:spcBef>
                <a:spcPts val="0"/>
              </a:spcBef>
              <a:buFontTx/>
              <a:buNone/>
              <a:defRPr/>
            </a:pPr>
            <a:r>
              <a:rPr lang="en-US" altLang="zh-TW" sz="1800" dirty="0" smtClean="0">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經本委員會審核通過之</a:t>
            </a:r>
            <a:r>
              <a:rPr lang="zh-TW" altLang="en-US" sz="1800" dirty="0" smtClean="0">
                <a:latin typeface="Times New Roman" panose="02020603050405020304" pitchFamily="18" charset="0"/>
                <a:cs typeface="Times New Roman" panose="02020603050405020304" pitchFamily="18" charset="0"/>
              </a:rPr>
              <a:t>中</a:t>
            </a:r>
            <a:r>
              <a:rPr lang="zh-TW" altLang="en-US" sz="1800" dirty="0">
                <a:latin typeface="Times New Roman" panose="02020603050405020304" pitchFamily="18" charset="0"/>
                <a:cs typeface="Times New Roman" panose="02020603050405020304" pitchFamily="18" charset="0"/>
              </a:rPr>
              <a:t>低收入戶生考生報名費減免</a:t>
            </a:r>
            <a:r>
              <a:rPr lang="en-US" altLang="zh-TW" sz="1800" dirty="0">
                <a:latin typeface="Times New Roman" panose="02020603050405020304" pitchFamily="18" charset="0"/>
                <a:cs typeface="Times New Roman" panose="02020603050405020304" pitchFamily="18" charset="0"/>
              </a:rPr>
              <a:t>30</a:t>
            </a:r>
            <a:r>
              <a:rPr lang="en-US" altLang="zh-TW" sz="1800" dirty="0" smtClean="0">
                <a:latin typeface="Times New Roman" panose="02020603050405020304" pitchFamily="18" charset="0"/>
                <a:cs typeface="Times New Roman" panose="02020603050405020304" pitchFamily="18" charset="0"/>
              </a:rPr>
              <a:t>%(140</a:t>
            </a:r>
            <a:r>
              <a:rPr lang="zh-TW" altLang="en-US" sz="1800" dirty="0">
                <a:latin typeface="Times New Roman" panose="02020603050405020304" pitchFamily="18" charset="0"/>
                <a:cs typeface="Times New Roman" panose="02020603050405020304" pitchFamily="18" charset="0"/>
              </a:rPr>
              <a:t>元</a:t>
            </a:r>
            <a:r>
              <a:rPr lang="en-US" altLang="zh-TW" sz="1800" dirty="0">
                <a:latin typeface="Times New Roman" panose="02020603050405020304" pitchFamily="18" charset="0"/>
                <a:cs typeface="Times New Roman" panose="02020603050405020304" pitchFamily="18" charset="0"/>
              </a:rPr>
              <a:t>)</a:t>
            </a:r>
          </a:p>
          <a:p>
            <a:pPr>
              <a:lnSpc>
                <a:spcPct val="150000"/>
              </a:lnSpc>
              <a:spcBef>
                <a:spcPts val="0"/>
              </a:spcBef>
              <a:buBlip>
                <a:blip r:embed="rId3"/>
              </a:buBlip>
            </a:pPr>
            <a:r>
              <a:rPr lang="zh-TW" altLang="en-US" sz="1800" dirty="0" smtClean="0">
                <a:latin typeface="+mn-ea"/>
              </a:rPr>
              <a:t>依據</a:t>
            </a:r>
            <a:r>
              <a:rPr lang="zh-TW" altLang="en-US" sz="1800" dirty="0">
                <a:latin typeface="+mn-ea"/>
              </a:rPr>
              <a:t>「中等以上學校技藝技能優良學生甄審及保送入學</a:t>
            </a:r>
            <a:r>
              <a:rPr lang="zh-TW" altLang="en-US" sz="1800" dirty="0" smtClean="0">
                <a:latin typeface="+mn-ea"/>
              </a:rPr>
              <a:t>辦法」，</a:t>
            </a:r>
            <a:r>
              <a:rPr lang="zh-TW" altLang="en-US" sz="1800" b="1" dirty="0">
                <a:latin typeface="+mn-ea"/>
              </a:rPr>
              <a:t>自</a:t>
            </a:r>
            <a:r>
              <a:rPr lang="en-US" altLang="zh-TW" sz="1800" b="1" dirty="0">
                <a:latin typeface="+mn-ea"/>
              </a:rPr>
              <a:t>103</a:t>
            </a:r>
            <a:r>
              <a:rPr lang="zh-TW" altLang="en-US" sz="1800" b="1" dirty="0">
                <a:latin typeface="+mn-ea"/>
              </a:rPr>
              <a:t>學年度</a:t>
            </a:r>
            <a:r>
              <a:rPr lang="zh-TW" altLang="en-US" sz="1800" b="1" dirty="0" smtClean="0">
                <a:latin typeface="+mn-ea"/>
              </a:rPr>
              <a:t>起</a:t>
            </a:r>
            <a:r>
              <a:rPr lang="zh-TW" altLang="en-US" sz="1800" b="1" dirty="0" smtClean="0">
                <a:solidFill>
                  <a:srgbClr val="FF0000"/>
                </a:solidFill>
                <a:latin typeface="+mn-ea"/>
              </a:rPr>
              <a:t>免</a:t>
            </a:r>
            <a:r>
              <a:rPr lang="zh-TW" altLang="en-US" sz="1800" b="1" dirty="0">
                <a:solidFill>
                  <a:srgbClr val="FF0000"/>
                </a:solidFill>
                <a:latin typeface="+mn-ea"/>
              </a:rPr>
              <a:t>附</a:t>
            </a:r>
            <a:r>
              <a:rPr lang="zh-TW" altLang="en-US" sz="1800" b="1" dirty="0">
                <a:latin typeface="+mn-ea"/>
              </a:rPr>
              <a:t>在學學業平均成績證明書</a:t>
            </a:r>
            <a:endParaRPr lang="en-US" altLang="zh-TW" sz="1800" dirty="0" smtClean="0">
              <a:latin typeface="+mn-ea"/>
            </a:endParaRPr>
          </a:p>
          <a:p>
            <a:pPr>
              <a:lnSpc>
                <a:spcPct val="150000"/>
              </a:lnSpc>
              <a:spcBef>
                <a:spcPts val="0"/>
              </a:spcBef>
              <a:buFontTx/>
              <a:buBlip>
                <a:blip r:embed="rId3"/>
              </a:buBlip>
            </a:pPr>
            <a:r>
              <a:rPr lang="zh-TW" altLang="en-US" sz="1800" dirty="0" smtClean="0">
                <a:latin typeface="+mn-ea"/>
              </a:rPr>
              <a:t>登錄資格資料、繳寄相關文件</a:t>
            </a:r>
            <a:r>
              <a:rPr lang="en-US" altLang="zh-TW" sz="1800" dirty="0" smtClean="0">
                <a:latin typeface="+mn-ea"/>
              </a:rPr>
              <a:t>(</a:t>
            </a:r>
            <a:r>
              <a:rPr lang="zh-TW" altLang="en-US" sz="1800" dirty="0" smtClean="0">
                <a:latin typeface="+mn-ea"/>
              </a:rPr>
              <a:t>至本委員會審查</a:t>
            </a:r>
            <a:r>
              <a:rPr lang="en-US" altLang="zh-TW" sz="1800" dirty="0" smtClean="0">
                <a:latin typeface="+mn-ea"/>
              </a:rPr>
              <a:t>)</a:t>
            </a:r>
            <a:endParaRPr lang="zh-TW" altLang="en-US" sz="1800" dirty="0" smtClean="0">
              <a:latin typeface="+mn-ea"/>
            </a:endParaRPr>
          </a:p>
          <a:p>
            <a:pPr>
              <a:lnSpc>
                <a:spcPct val="150000"/>
              </a:lnSpc>
              <a:spcBef>
                <a:spcPts val="0"/>
              </a:spcBef>
              <a:buFontTx/>
              <a:buBlip>
                <a:blip r:embed="rId3"/>
              </a:buBlip>
            </a:pPr>
            <a:r>
              <a:rPr lang="zh-TW" altLang="en-US" sz="1800" dirty="0" smtClean="0">
                <a:latin typeface="+mn-ea"/>
              </a:rPr>
              <a:t>優待加分比例依競賽項目名稱及其優待加分標準處理</a:t>
            </a:r>
          </a:p>
          <a:p>
            <a:pPr>
              <a:lnSpc>
                <a:spcPct val="150000"/>
              </a:lnSpc>
              <a:spcBef>
                <a:spcPts val="0"/>
              </a:spcBef>
              <a:buFontTx/>
              <a:buBlip>
                <a:blip r:embed="rId3"/>
              </a:buBlip>
            </a:pPr>
            <a:r>
              <a:rPr lang="zh-TW" altLang="en-US" sz="1800" dirty="0" smtClean="0">
                <a:latin typeface="+mn-ea"/>
              </a:rPr>
              <a:t>全國性各項技藝技能競賽依簡章規定辦理</a:t>
            </a:r>
            <a:r>
              <a:rPr lang="en-US" altLang="zh-TW" sz="1800" dirty="0" smtClean="0">
                <a:latin typeface="+mn-ea"/>
              </a:rPr>
              <a:t>(</a:t>
            </a:r>
            <a:r>
              <a:rPr lang="zh-TW" altLang="en-US" sz="1800" dirty="0" smtClean="0">
                <a:latin typeface="+mn-ea"/>
              </a:rPr>
              <a:t>均正面表列</a:t>
            </a:r>
            <a:r>
              <a:rPr lang="en-US" altLang="zh-TW" sz="1800" dirty="0" smtClean="0">
                <a:latin typeface="+mn-ea"/>
              </a:rPr>
              <a:t>)</a:t>
            </a:r>
            <a:endParaRPr lang="zh-TW" altLang="en-US" sz="1800" dirty="0" smtClean="0">
              <a:latin typeface="+mn-ea"/>
            </a:endParaRPr>
          </a:p>
          <a:p>
            <a:pPr>
              <a:lnSpc>
                <a:spcPct val="150000"/>
              </a:lnSpc>
              <a:spcBef>
                <a:spcPts val="0"/>
              </a:spcBef>
              <a:buFontTx/>
              <a:buBlip>
                <a:blip r:embed="rId3"/>
              </a:buBlip>
            </a:pPr>
            <a:r>
              <a:rPr lang="zh-TW" altLang="en-US" sz="1800" dirty="0" smtClean="0">
                <a:latin typeface="+mn-ea"/>
              </a:rPr>
              <a:t>其他國際性特殊技藝技能競賽，召開技術會議審查</a:t>
            </a:r>
            <a:endParaRPr lang="zh-TW" altLang="en-US" sz="1800" b="1" dirty="0" smtClean="0">
              <a:latin typeface="+mn-ea"/>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1EB94C3A-B0A6-49B1-98B2-B33B8AA9FEF5}" type="slidenum">
              <a:rPr lang="en-US" altLang="zh-TW" sz="1400" smtClean="0">
                <a:latin typeface="+mn-ea"/>
                <a:ea typeface="+mn-ea"/>
              </a:rPr>
              <a:pPr>
                <a:spcBef>
                  <a:spcPct val="0"/>
                </a:spcBef>
                <a:buFontTx/>
                <a:buNone/>
              </a:pPr>
              <a:t>35</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464" name="Rectangle 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30" name="圓角矩形 29"/>
          <p:cNvSpPr/>
          <p:nvPr/>
        </p:nvSpPr>
        <p:spPr>
          <a:xfrm>
            <a:off x="571499" y="1124744"/>
            <a:ext cx="2428875" cy="105560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20000"/>
              </a:spcBef>
            </a:pPr>
            <a:r>
              <a:rPr lang="zh-TW" altLang="en-US" sz="2800" kern="0" dirty="0" smtClean="0">
                <a:latin typeface="+mn-ea"/>
                <a:ea typeface="+mn-ea"/>
                <a:cs typeface="華康中黑體" pitchFamily="49" charset="-120"/>
              </a:rPr>
              <a:t>繳交報名費及資格</a:t>
            </a:r>
            <a:r>
              <a:rPr lang="zh-TW" altLang="en-US" sz="2800" kern="0" dirty="0">
                <a:latin typeface="+mn-ea"/>
                <a:ea typeface="+mn-ea"/>
                <a:cs typeface="華康中黑體" pitchFamily="49" charset="-120"/>
              </a:rPr>
              <a:t>審查</a:t>
            </a:r>
          </a:p>
        </p:txBody>
      </p:sp>
      <p:grpSp>
        <p:nvGrpSpPr>
          <p:cNvPr id="21" name="群組 20"/>
          <p:cNvGrpSpPr/>
          <p:nvPr/>
        </p:nvGrpSpPr>
        <p:grpSpPr>
          <a:xfrm>
            <a:off x="5988125" y="214313"/>
            <a:ext cx="3084438" cy="1432422"/>
            <a:chOff x="5988125" y="214313"/>
            <a:chExt cx="3084438" cy="1432422"/>
          </a:xfrm>
        </p:grpSpPr>
        <p:grpSp>
          <p:nvGrpSpPr>
            <p:cNvPr id="22" name="群組 7"/>
            <p:cNvGrpSpPr>
              <a:grpSpLocks/>
            </p:cNvGrpSpPr>
            <p:nvPr/>
          </p:nvGrpSpPr>
          <p:grpSpPr bwMode="auto">
            <a:xfrm>
              <a:off x="6462713" y="214313"/>
              <a:ext cx="2609850" cy="1431925"/>
              <a:chOff x="6690632" y="1068877"/>
              <a:chExt cx="2609942" cy="1217115"/>
            </a:xfrm>
          </p:grpSpPr>
          <p:cxnSp>
            <p:nvCxnSpPr>
              <p:cNvPr id="2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39" name="圓角矩形 38"/>
              <p:cNvSpPr/>
              <p:nvPr/>
            </p:nvSpPr>
            <p:spPr bwMode="auto">
              <a:xfrm>
                <a:off x="6690632"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0" name="圓角矩形 39"/>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3" name="圓角矩形 4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23" name="圓角矩形 22"/>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繳費身分審查</a:t>
              </a:r>
              <a:endParaRPr lang="zh-TW" altLang="en-US" sz="1400" dirty="0">
                <a:solidFill>
                  <a:schemeClr val="tx1"/>
                </a:solidFill>
                <a:latin typeface="+mn-ea"/>
              </a:endParaRPr>
            </a:p>
          </p:txBody>
        </p:sp>
        <p:cxnSp>
          <p:nvCxnSpPr>
            <p:cNvPr id="2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80530866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0" name="Group 64"/>
          <p:cNvGraphicFramePr>
            <a:graphicFrameLocks noGrp="1"/>
          </p:cNvGraphicFramePr>
          <p:nvPr>
            <p:extLst/>
          </p:nvPr>
        </p:nvGraphicFramePr>
        <p:xfrm>
          <a:off x="107504" y="1558925"/>
          <a:ext cx="8928992" cy="4535485"/>
        </p:xfrm>
        <a:graphic>
          <a:graphicData uri="http://schemas.openxmlformats.org/drawingml/2006/table">
            <a:tbl>
              <a:tblPr/>
              <a:tblGrid>
                <a:gridCol w="2628925"/>
                <a:gridCol w="2893988"/>
                <a:gridCol w="1389855"/>
                <a:gridCol w="2016224"/>
              </a:tblGrid>
              <a:tr h="620549">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ea typeface="+mn-ea"/>
                        </a:rPr>
                        <a:t>競賽、證照名稱</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ea typeface="+mn-ea"/>
                        </a:rPr>
                        <a:t>主辦單位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mn-ea"/>
                          <a:ea typeface="+mn-ea"/>
                        </a:rPr>
                        <a:t>競賽優勝名次</a:t>
                      </a:r>
                    </a:p>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mn-ea"/>
                          <a:ea typeface="+mn-ea"/>
                        </a:rPr>
                        <a:t>或證照等級</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mn-ea"/>
                          <a:ea typeface="+mn-ea"/>
                          <a:cs typeface="+mn-cs"/>
                        </a:rPr>
                        <a:t>優待加分</a:t>
                      </a:r>
                      <a:endParaRPr kumimoji="1" lang="en-US" altLang="zh-TW" sz="2000" b="0" i="0" u="none" strike="noStrike" kern="1200" cap="none" normalizeH="0" baseline="0" dirty="0" smtClean="0">
                        <a:ln>
                          <a:noFill/>
                        </a:ln>
                        <a:solidFill>
                          <a:schemeClr val="tx1"/>
                        </a:solidFill>
                        <a:effectLst/>
                        <a:latin typeface="+mn-ea"/>
                        <a:ea typeface="+mn-ea"/>
                        <a:cs typeface="+mn-cs"/>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mn-ea"/>
                          <a:ea typeface="+mn-ea"/>
                          <a:cs typeface="+mn-cs"/>
                        </a:rPr>
                        <a:t>百分比</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06306">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國際展能節職業技能競賽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國際科技展覽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國際技能競賽組織</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國際奧林匹克殘障聯合會</a:t>
                      </a:r>
                    </a:p>
                    <a:p>
                      <a:pPr marL="0" marR="0" lvl="0" indent="0" algn="l" defTabSz="914400" rtl="0" eaLnBrk="0" fontAlgn="base" latinLnBrk="0" hangingPunct="0">
                        <a:lnSpc>
                          <a:spcPct val="8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mn-ea"/>
                          <a:ea typeface="+mn-ea"/>
                        </a:rPr>
                        <a:t>(</a:t>
                      </a:r>
                      <a:r>
                        <a:rPr kumimoji="1" lang="zh-TW" altLang="en-US" sz="1300" b="0" i="0" u="none" strike="noStrike" cap="none" normalizeH="0" baseline="0" dirty="0" smtClean="0">
                          <a:ln>
                            <a:noFill/>
                          </a:ln>
                          <a:solidFill>
                            <a:schemeClr val="tx1"/>
                          </a:solidFill>
                          <a:effectLst/>
                          <a:latin typeface="+mn-ea"/>
                          <a:ea typeface="+mn-ea"/>
                        </a:rPr>
                        <a:t>由國立臺灣科學教育館推薦參加</a:t>
                      </a:r>
                      <a:r>
                        <a:rPr kumimoji="1" lang="en-US" altLang="zh-TW" sz="1300" b="0" i="0" u="none" strike="noStrike" cap="none" normalizeH="0" baseline="0" dirty="0" smtClean="0">
                          <a:ln>
                            <a:noFill/>
                          </a:ln>
                          <a:solidFill>
                            <a:schemeClr val="tx1"/>
                          </a:solidFill>
                          <a:effectLst/>
                          <a:latin typeface="+mn-ea"/>
                          <a:ea typeface="+mn-ea"/>
                        </a:rPr>
                        <a:t>)</a:t>
                      </a:r>
                      <a:endParaRPr kumimoji="1" lang="zh-TW" altLang="en-US" sz="1300" b="0" i="0" u="none" strike="noStrike" cap="none" normalizeH="0" baseline="0" dirty="0" smtClean="0">
                        <a:ln>
                          <a:noFill/>
                        </a:ln>
                        <a:solidFill>
                          <a:schemeClr val="tx1"/>
                        </a:solidFill>
                        <a:effectLst/>
                        <a:latin typeface="+mn-ea"/>
                        <a:ea typeface="+mn-ea"/>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1-3</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mn-ea"/>
                          <a:ea typeface="+mn-ea"/>
                        </a:rPr>
                        <a:t>增加甄審實得總分</a:t>
                      </a:r>
                      <a:r>
                        <a:rPr kumimoji="1" lang="en-US" altLang="zh-TW" sz="1400" b="0" i="0" u="none" strike="noStrike" cap="none" normalizeH="0" baseline="0" dirty="0" smtClean="0">
                          <a:ln>
                            <a:noFill/>
                          </a:ln>
                          <a:solidFill>
                            <a:schemeClr val="tx1"/>
                          </a:solidFill>
                          <a:effectLst/>
                          <a:latin typeface="+mn-ea"/>
                          <a:ea typeface="+mn-ea"/>
                        </a:rPr>
                        <a:t>55%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032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mn-ea"/>
                          <a:ea typeface="+mn-ea"/>
                        </a:rPr>
                        <a:t>優勝</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50%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1556">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國際展能節職業技能競賽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lang="zh-TW" altLang="zh-TW" sz="1200" kern="1200" dirty="0" smtClean="0">
                          <a:solidFill>
                            <a:schemeClr val="tx1"/>
                          </a:solidFill>
                          <a:effectLst/>
                          <a:latin typeface="+mn-lt"/>
                          <a:ea typeface="+mn-ea"/>
                          <a:cs typeface="+mn-cs"/>
                        </a:rPr>
                        <a:t>勞動部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國際技能競賽中華民國委員會</a:t>
                      </a:r>
                      <a:r>
                        <a:rPr lang="en-US" altLang="zh-TW" sz="1200" kern="1200" dirty="0" smtClean="0">
                          <a:solidFill>
                            <a:schemeClr val="tx1"/>
                          </a:solidFill>
                          <a:effectLst/>
                          <a:latin typeface="+mn-lt"/>
                          <a:ea typeface="+mn-ea"/>
                          <a:cs typeface="+mn-cs"/>
                        </a:rPr>
                        <a:t>)</a:t>
                      </a:r>
                    </a:p>
                    <a:p>
                      <a:pPr marL="0" marR="0" lvl="0" indent="0" algn="l" defTabSz="914400" rtl="0" eaLnBrk="1" fontAlgn="base" latinLnBrk="0" hangingPunct="1">
                        <a:lnSpc>
                          <a:spcPct val="80000"/>
                        </a:lnSpc>
                        <a:spcBef>
                          <a:spcPct val="0"/>
                        </a:spcBef>
                        <a:spcAft>
                          <a:spcPct val="0"/>
                        </a:spcAft>
                        <a:buClrTx/>
                        <a:buSzTx/>
                        <a:buFontTx/>
                        <a:buNone/>
                        <a:tabLst/>
                      </a:pPr>
                      <a:r>
                        <a:rPr lang="zh-TW" altLang="zh-TW" sz="1500" kern="1200" dirty="0" smtClean="0">
                          <a:solidFill>
                            <a:schemeClr val="tx1"/>
                          </a:solidFill>
                          <a:effectLst/>
                          <a:latin typeface="+mn-lt"/>
                          <a:ea typeface="+mn-ea"/>
                          <a:cs typeface="+mn-cs"/>
                        </a:rPr>
                        <a:t>勞動部</a:t>
                      </a:r>
                      <a:r>
                        <a:rPr lang="en-US" altLang="zh-TW" sz="1500" kern="1200" dirty="0" smtClean="0">
                          <a:solidFill>
                            <a:schemeClr val="tx1"/>
                          </a:solidFill>
                          <a:effectLst/>
                          <a:latin typeface="+mn-lt"/>
                          <a:ea typeface="+mn-ea"/>
                          <a:cs typeface="+mn-cs"/>
                        </a:rPr>
                        <a:t>(</a:t>
                      </a:r>
                      <a:r>
                        <a:rPr lang="zh-TW" altLang="en-US" sz="1500" kern="1200" dirty="0" smtClean="0">
                          <a:solidFill>
                            <a:schemeClr val="tx1"/>
                          </a:solidFill>
                          <a:effectLst/>
                          <a:latin typeface="+mn-lt"/>
                          <a:ea typeface="+mn-ea"/>
                          <a:cs typeface="+mn-cs"/>
                        </a:rPr>
                        <a:t>原</a:t>
                      </a:r>
                      <a:r>
                        <a:rPr lang="zh-TW" altLang="zh-TW" sz="1500" kern="1200" dirty="0" smtClean="0">
                          <a:solidFill>
                            <a:schemeClr val="tx1"/>
                          </a:solidFill>
                          <a:effectLst/>
                          <a:latin typeface="+mn-lt"/>
                          <a:ea typeface="+mn-ea"/>
                          <a:cs typeface="+mn-cs"/>
                        </a:rPr>
                        <a:t>行政院勞工委員會</a:t>
                      </a:r>
                      <a:r>
                        <a:rPr lang="en-US" altLang="zh-TW" sz="1500" kern="1200" dirty="0" smtClean="0">
                          <a:solidFill>
                            <a:schemeClr val="tx1"/>
                          </a:solidFill>
                          <a:effectLst/>
                          <a:latin typeface="+mn-lt"/>
                          <a:ea typeface="+mn-ea"/>
                          <a:cs typeface="+mn-cs"/>
                        </a:rPr>
                        <a:t>)</a:t>
                      </a:r>
                      <a:endParaRPr kumimoji="1" lang="zh-TW" altLang="en-US" sz="1500" b="0" i="0" u="none" strike="noStrike" cap="none" normalizeH="0" baseline="0" dirty="0" smtClean="0">
                        <a:ln>
                          <a:noFill/>
                        </a:ln>
                        <a:solidFill>
                          <a:schemeClr val="tx1"/>
                        </a:solidFill>
                        <a:effectLst/>
                        <a:latin typeface="+mn-ea"/>
                        <a:ea typeface="+mn-ea"/>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正</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備</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取國手</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45%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rowSpan="4">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全國技能競賽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全國身心障礙者技能競賽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l" defTabSz="914400" rtl="0" eaLnBrk="1" fontAlgn="base" latinLnBrk="0" hangingPunct="1">
                        <a:lnSpc>
                          <a:spcPct val="80000"/>
                        </a:lnSpc>
                        <a:spcBef>
                          <a:spcPct val="0"/>
                        </a:spcBef>
                        <a:spcAft>
                          <a:spcPct val="0"/>
                        </a:spcAft>
                        <a:buClrTx/>
                        <a:buSzTx/>
                        <a:buFontTx/>
                        <a:buNone/>
                        <a:tabLst/>
                      </a:pPr>
                      <a:r>
                        <a:rPr lang="zh-TW" altLang="zh-TW" sz="1200" kern="1200" dirty="0" smtClean="0">
                          <a:solidFill>
                            <a:schemeClr val="tx1"/>
                          </a:solidFill>
                          <a:effectLst/>
                          <a:latin typeface="+mn-lt"/>
                          <a:ea typeface="+mn-ea"/>
                          <a:cs typeface="+mn-cs"/>
                        </a:rPr>
                        <a:t>勞動部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國際技能競賽中華民國委員會</a:t>
                      </a:r>
                      <a:r>
                        <a:rPr lang="en-US" altLang="zh-TW" sz="1200" kern="1200" dirty="0" smtClean="0">
                          <a:solidFill>
                            <a:schemeClr val="tx1"/>
                          </a:solidFill>
                          <a:effectLst/>
                          <a:latin typeface="+mn-lt"/>
                          <a:ea typeface="+mn-ea"/>
                          <a:cs typeface="+mn-cs"/>
                        </a:rPr>
                        <a:t>)</a:t>
                      </a:r>
                    </a:p>
                    <a:p>
                      <a:pPr marL="0" marR="0" lvl="0" indent="0" algn="l" defTabSz="914400" rtl="0" eaLnBrk="1" fontAlgn="base" latinLnBrk="0" hangingPunct="1">
                        <a:lnSpc>
                          <a:spcPct val="80000"/>
                        </a:lnSpc>
                        <a:spcBef>
                          <a:spcPct val="0"/>
                        </a:spcBef>
                        <a:spcAft>
                          <a:spcPct val="0"/>
                        </a:spcAft>
                        <a:buClrTx/>
                        <a:buSzTx/>
                        <a:buFontTx/>
                        <a:buNone/>
                        <a:tabLst/>
                      </a:pPr>
                      <a:r>
                        <a:rPr lang="zh-TW" altLang="zh-TW" sz="1500" kern="1200" dirty="0" smtClean="0">
                          <a:solidFill>
                            <a:schemeClr val="tx1"/>
                          </a:solidFill>
                          <a:effectLst/>
                          <a:latin typeface="+mn-lt"/>
                          <a:ea typeface="+mn-ea"/>
                          <a:cs typeface="+mn-cs"/>
                        </a:rPr>
                        <a:t>勞動部</a:t>
                      </a:r>
                      <a:r>
                        <a:rPr lang="en-US" altLang="zh-TW" sz="1500" kern="1200" dirty="0" smtClean="0">
                          <a:solidFill>
                            <a:schemeClr val="tx1"/>
                          </a:solidFill>
                          <a:effectLst/>
                          <a:latin typeface="+mn-lt"/>
                          <a:ea typeface="+mn-ea"/>
                          <a:cs typeface="+mn-cs"/>
                        </a:rPr>
                        <a:t>(</a:t>
                      </a:r>
                      <a:r>
                        <a:rPr lang="zh-TW" altLang="en-US" sz="1500" kern="1200" dirty="0" smtClean="0">
                          <a:solidFill>
                            <a:schemeClr val="tx1"/>
                          </a:solidFill>
                          <a:effectLst/>
                          <a:latin typeface="+mn-lt"/>
                          <a:ea typeface="+mn-ea"/>
                          <a:cs typeface="+mn-cs"/>
                        </a:rPr>
                        <a:t>原</a:t>
                      </a:r>
                      <a:r>
                        <a:rPr lang="zh-TW" altLang="zh-TW" sz="1500" kern="1200" dirty="0" smtClean="0">
                          <a:solidFill>
                            <a:schemeClr val="tx1"/>
                          </a:solidFill>
                          <a:effectLst/>
                          <a:latin typeface="+mn-lt"/>
                          <a:ea typeface="+mn-ea"/>
                          <a:cs typeface="+mn-cs"/>
                        </a:rPr>
                        <a:t>行政院勞工委員會</a:t>
                      </a:r>
                      <a:r>
                        <a:rPr lang="en-US" altLang="zh-TW" sz="1500" kern="1200" dirty="0" smtClean="0">
                          <a:solidFill>
                            <a:schemeClr val="tx1"/>
                          </a:solidFill>
                          <a:effectLst/>
                          <a:latin typeface="+mn-lt"/>
                          <a:ea typeface="+mn-ea"/>
                          <a:cs typeface="+mn-cs"/>
                        </a:rPr>
                        <a:t>)</a:t>
                      </a:r>
                      <a:endParaRPr kumimoji="1" lang="zh-TW" altLang="en-US" sz="1500" b="0" i="0" u="none" strike="noStrike" cap="none" normalizeH="0" baseline="0" dirty="0" smtClean="0">
                        <a:ln>
                          <a:noFill/>
                        </a:ln>
                        <a:solidFill>
                          <a:schemeClr val="tx1"/>
                        </a:solidFill>
                        <a:effectLst/>
                        <a:latin typeface="+mn-ea"/>
                        <a:ea typeface="+mn-ea"/>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1</a:t>
                      </a:r>
                      <a:r>
                        <a:rPr kumimoji="1" lang="zh-TW" altLang="en-US" sz="1500" b="0" i="0" u="none" strike="noStrike" cap="none" normalizeH="0" baseline="0" dirty="0" smtClean="0">
                          <a:ln>
                            <a:noFill/>
                          </a:ln>
                          <a:solidFill>
                            <a:schemeClr val="tx1"/>
                          </a:solidFill>
                          <a:effectLst/>
                          <a:latin typeface="+mn-ea"/>
                          <a:ea typeface="+mn-ea"/>
                        </a:rPr>
                        <a:t>名</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金牌</a:t>
                      </a:r>
                      <a:r>
                        <a:rPr kumimoji="1" lang="en-US" altLang="zh-TW" sz="1500" b="0" i="0" u="none" strike="noStrike" cap="none" normalizeH="0" baseline="0" dirty="0" smtClean="0">
                          <a:ln>
                            <a:noFill/>
                          </a:ln>
                          <a:solidFill>
                            <a:schemeClr val="tx1"/>
                          </a:solidFill>
                          <a:effectLst/>
                          <a:latin typeface="+mn-ea"/>
                          <a:ea typeface="+mn-ea"/>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40%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2</a:t>
                      </a:r>
                      <a:r>
                        <a:rPr kumimoji="1" lang="zh-TW" altLang="en-US" sz="1500" b="0" i="0" u="none" strike="noStrike" cap="none" normalizeH="0" baseline="0" dirty="0" smtClean="0">
                          <a:ln>
                            <a:noFill/>
                          </a:ln>
                          <a:solidFill>
                            <a:schemeClr val="tx1"/>
                          </a:solidFill>
                          <a:effectLst/>
                          <a:latin typeface="+mn-ea"/>
                          <a:ea typeface="+mn-ea"/>
                        </a:rPr>
                        <a:t>名</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銀牌</a:t>
                      </a:r>
                      <a:r>
                        <a:rPr kumimoji="1" lang="en-US" altLang="zh-TW" sz="1500" b="0" i="0" u="none" strike="noStrike" cap="none" normalizeH="0" baseline="0" dirty="0" smtClean="0">
                          <a:ln>
                            <a:noFill/>
                          </a:ln>
                          <a:solidFill>
                            <a:schemeClr val="tx1"/>
                          </a:solidFill>
                          <a:effectLst/>
                          <a:latin typeface="+mn-ea"/>
                          <a:ea typeface="+mn-ea"/>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35%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3</a:t>
                      </a:r>
                      <a:r>
                        <a:rPr kumimoji="1" lang="zh-TW" altLang="en-US" sz="1500" b="0" i="0" u="none" strike="noStrike" cap="none" normalizeH="0" baseline="0" dirty="0" smtClean="0">
                          <a:ln>
                            <a:noFill/>
                          </a:ln>
                          <a:solidFill>
                            <a:schemeClr val="tx1"/>
                          </a:solidFill>
                          <a:effectLst/>
                          <a:latin typeface="+mn-ea"/>
                          <a:ea typeface="+mn-ea"/>
                        </a:rPr>
                        <a:t>名</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銅牌</a:t>
                      </a:r>
                      <a:r>
                        <a:rPr kumimoji="1" lang="en-US" altLang="zh-TW" sz="1500" b="0" i="0" u="none" strike="noStrike" cap="none" normalizeH="0" baseline="0" dirty="0" smtClean="0">
                          <a:ln>
                            <a:noFill/>
                          </a:ln>
                          <a:solidFill>
                            <a:schemeClr val="tx1"/>
                          </a:solidFill>
                          <a:effectLst/>
                          <a:latin typeface="+mn-ea"/>
                          <a:ea typeface="+mn-ea"/>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4</a:t>
                      </a:r>
                      <a:r>
                        <a:rPr kumimoji="1" lang="zh-TW" altLang="en-US" sz="1500" b="0" i="0" u="none" strike="noStrike" cap="none" normalizeH="0" baseline="0" dirty="0" smtClean="0">
                          <a:ln>
                            <a:noFill/>
                          </a:ln>
                          <a:solidFill>
                            <a:schemeClr val="tx1"/>
                          </a:solidFill>
                          <a:effectLst/>
                          <a:latin typeface="+mn-ea"/>
                          <a:ea typeface="+mn-ea"/>
                        </a:rPr>
                        <a:t>、</a:t>
                      </a:r>
                      <a:r>
                        <a:rPr kumimoji="1" lang="en-US" altLang="zh-TW" sz="1500" b="0" i="0" u="none" strike="noStrike" cap="none" normalizeH="0" baseline="0" dirty="0" smtClean="0">
                          <a:ln>
                            <a:noFill/>
                          </a:ln>
                          <a:solidFill>
                            <a:schemeClr val="tx1"/>
                          </a:solidFill>
                          <a:effectLst/>
                          <a:latin typeface="+mn-ea"/>
                          <a:ea typeface="+mn-ea"/>
                        </a:rPr>
                        <a:t>5</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rowSpan="5">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全國高級中等學校技藝競賽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rowSpan="5">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教育部</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第</a:t>
                      </a:r>
                      <a:r>
                        <a:rPr kumimoji="1" lang="en-US" altLang="zh-TW" sz="1500" b="0" i="0" u="none" strike="noStrike" cap="none" normalizeH="0" baseline="0" dirty="0" smtClean="0">
                          <a:ln>
                            <a:noFill/>
                          </a:ln>
                          <a:solidFill>
                            <a:srgbClr val="FFFF00"/>
                          </a:solidFill>
                          <a:effectLst/>
                          <a:latin typeface="+mn-ea"/>
                          <a:ea typeface="+mn-ea"/>
                        </a:rPr>
                        <a:t>1-3</a:t>
                      </a:r>
                      <a:r>
                        <a:rPr kumimoji="1" lang="zh-TW" altLang="en-US" sz="1500" b="0" i="0" u="none" strike="noStrike" cap="none" normalizeH="0" baseline="0" dirty="0" smtClean="0">
                          <a:ln>
                            <a:noFill/>
                          </a:ln>
                          <a:solidFill>
                            <a:srgbClr val="FFFF00"/>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rgbClr val="FFFF00"/>
                          </a:solidFill>
                          <a:effectLst/>
                          <a:latin typeface="+mn-ea"/>
                          <a:ea typeface="+mn-ea"/>
                          <a:cs typeface="+mn-cs"/>
                        </a:rPr>
                        <a:t>增加甄審</a:t>
                      </a:r>
                      <a:r>
                        <a:rPr kumimoji="1" lang="zh-TW" altLang="en-US" sz="1400" b="0" i="0" u="none" strike="noStrike" cap="none" normalizeH="0" baseline="0" dirty="0" smtClean="0">
                          <a:ln>
                            <a:noFill/>
                          </a:ln>
                          <a:solidFill>
                            <a:srgbClr val="FFFF00"/>
                          </a:solidFill>
                          <a:effectLst/>
                          <a:latin typeface="+mn-ea"/>
                          <a:ea typeface="+mn-ea"/>
                        </a:rPr>
                        <a:t>實得總分</a:t>
                      </a:r>
                      <a:r>
                        <a:rPr kumimoji="1" lang="en-US" altLang="zh-TW" sz="1400" b="0" i="0" u="none" strike="noStrike" kern="1200" cap="none" normalizeH="0" baseline="0" dirty="0" smtClean="0">
                          <a:ln>
                            <a:noFill/>
                          </a:ln>
                          <a:solidFill>
                            <a:srgbClr val="FFFF00"/>
                          </a:solidFill>
                          <a:effectLst/>
                          <a:latin typeface="+mn-ea"/>
                          <a:ea typeface="+mn-ea"/>
                          <a:cs typeface="+mn-cs"/>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第</a:t>
                      </a:r>
                      <a:r>
                        <a:rPr kumimoji="1" lang="en-US" altLang="zh-TW" sz="1500" b="0" i="0" u="none" strike="noStrike" cap="none" normalizeH="0" baseline="0" dirty="0" smtClean="0">
                          <a:ln>
                            <a:noFill/>
                          </a:ln>
                          <a:solidFill>
                            <a:srgbClr val="FFFF00"/>
                          </a:solidFill>
                          <a:effectLst/>
                          <a:latin typeface="+mn-ea"/>
                          <a:ea typeface="+mn-ea"/>
                        </a:rPr>
                        <a:t>4-15</a:t>
                      </a:r>
                      <a:r>
                        <a:rPr kumimoji="1" lang="zh-TW" altLang="en-US" sz="1500" b="0" i="0" u="none" strike="noStrike" cap="none" normalizeH="0" baseline="0" dirty="0" smtClean="0">
                          <a:ln>
                            <a:noFill/>
                          </a:ln>
                          <a:solidFill>
                            <a:srgbClr val="FFFF00"/>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rgbClr val="FFFF00"/>
                          </a:solidFill>
                          <a:effectLst/>
                          <a:latin typeface="+mn-ea"/>
                          <a:ea typeface="+mn-ea"/>
                          <a:cs typeface="+mn-cs"/>
                        </a:rPr>
                        <a:t>增加甄審</a:t>
                      </a:r>
                      <a:r>
                        <a:rPr kumimoji="1" lang="zh-TW" altLang="en-US" sz="1400" b="0" i="0" u="none" strike="noStrike" cap="none" normalizeH="0" baseline="0" dirty="0" smtClean="0">
                          <a:ln>
                            <a:noFill/>
                          </a:ln>
                          <a:solidFill>
                            <a:srgbClr val="FFFF00"/>
                          </a:solidFill>
                          <a:effectLst/>
                          <a:latin typeface="+mn-ea"/>
                          <a:ea typeface="+mn-ea"/>
                        </a:rPr>
                        <a:t>實得總分</a:t>
                      </a:r>
                      <a:r>
                        <a:rPr kumimoji="1" lang="en-US" altLang="zh-TW" sz="1400" b="0" i="0" u="none" strike="noStrike" kern="1200" cap="none" normalizeH="0" baseline="0" dirty="0" smtClean="0">
                          <a:ln>
                            <a:noFill/>
                          </a:ln>
                          <a:solidFill>
                            <a:srgbClr val="FFFF00"/>
                          </a:solidFill>
                          <a:effectLst/>
                          <a:latin typeface="+mn-ea"/>
                          <a:ea typeface="+mn-ea"/>
                          <a:cs typeface="+mn-cs"/>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第</a:t>
                      </a:r>
                      <a:r>
                        <a:rPr kumimoji="1" lang="en-US" altLang="zh-TW" sz="1500" b="0" i="0" u="none" strike="noStrike" cap="none" normalizeH="0" baseline="0" dirty="0" smtClean="0">
                          <a:ln>
                            <a:noFill/>
                          </a:ln>
                          <a:solidFill>
                            <a:srgbClr val="FFFF00"/>
                          </a:solidFill>
                          <a:effectLst/>
                          <a:latin typeface="+mn-ea"/>
                          <a:ea typeface="+mn-ea"/>
                        </a:rPr>
                        <a:t>16-30</a:t>
                      </a:r>
                      <a:r>
                        <a:rPr kumimoji="1" lang="zh-TW" altLang="en-US" sz="1500" b="0" i="0" u="none" strike="noStrike" cap="none" normalizeH="0" baseline="0" dirty="0" smtClean="0">
                          <a:ln>
                            <a:noFill/>
                          </a:ln>
                          <a:solidFill>
                            <a:srgbClr val="FFFF00"/>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rgbClr val="FFFF00"/>
                          </a:solidFill>
                          <a:effectLst/>
                          <a:latin typeface="+mn-ea"/>
                          <a:ea typeface="+mn-ea"/>
                          <a:cs typeface="+mn-cs"/>
                        </a:rPr>
                        <a:t>增加甄審</a:t>
                      </a:r>
                      <a:r>
                        <a:rPr kumimoji="1" lang="zh-TW" altLang="en-US" sz="1400" b="0" i="0" u="none" strike="noStrike" cap="none" normalizeH="0" baseline="0" dirty="0" smtClean="0">
                          <a:ln>
                            <a:noFill/>
                          </a:ln>
                          <a:solidFill>
                            <a:srgbClr val="FFFF00"/>
                          </a:solidFill>
                          <a:effectLst/>
                          <a:latin typeface="+mn-ea"/>
                          <a:ea typeface="+mn-ea"/>
                        </a:rPr>
                        <a:t>實得總分</a:t>
                      </a:r>
                      <a:r>
                        <a:rPr kumimoji="1" lang="en-US" altLang="zh-TW" sz="1400" b="0" i="0" u="none" strike="noStrike" kern="1200" cap="none" normalizeH="0" baseline="0" dirty="0" smtClean="0">
                          <a:ln>
                            <a:noFill/>
                          </a:ln>
                          <a:solidFill>
                            <a:srgbClr val="FFFF00"/>
                          </a:solidFill>
                          <a:effectLst/>
                          <a:latin typeface="+mn-ea"/>
                          <a:ea typeface="+mn-ea"/>
                          <a:cs typeface="+mn-cs"/>
                        </a:rPr>
                        <a:t>20%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第</a:t>
                      </a:r>
                      <a:r>
                        <a:rPr kumimoji="1" lang="en-US" altLang="zh-TW" sz="1500" b="0" i="0" u="none" strike="noStrike" cap="none" normalizeH="0" baseline="0" dirty="0" smtClean="0">
                          <a:ln>
                            <a:noFill/>
                          </a:ln>
                          <a:solidFill>
                            <a:srgbClr val="FFFF00"/>
                          </a:solidFill>
                          <a:effectLst/>
                          <a:latin typeface="+mn-ea"/>
                          <a:ea typeface="+mn-ea"/>
                        </a:rPr>
                        <a:t>31-50</a:t>
                      </a:r>
                      <a:r>
                        <a:rPr kumimoji="1" lang="zh-TW" altLang="en-US" sz="1500" b="0" i="0" u="none" strike="noStrike" cap="none" normalizeH="0" baseline="0" dirty="0" smtClean="0">
                          <a:ln>
                            <a:noFill/>
                          </a:ln>
                          <a:solidFill>
                            <a:srgbClr val="FFFF00"/>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rgbClr val="FFFF00"/>
                          </a:solidFill>
                          <a:effectLst/>
                          <a:latin typeface="+mn-ea"/>
                          <a:ea typeface="+mn-ea"/>
                          <a:cs typeface="+mn-cs"/>
                        </a:rPr>
                        <a:t>增加甄審</a:t>
                      </a:r>
                      <a:r>
                        <a:rPr kumimoji="1" lang="zh-TW" altLang="en-US" sz="1400" b="0" i="0" u="none" strike="noStrike" cap="none" normalizeH="0" baseline="0" dirty="0" smtClean="0">
                          <a:ln>
                            <a:noFill/>
                          </a:ln>
                          <a:solidFill>
                            <a:srgbClr val="FFFF00"/>
                          </a:solidFill>
                          <a:effectLst/>
                          <a:latin typeface="+mn-ea"/>
                          <a:ea typeface="+mn-ea"/>
                        </a:rPr>
                        <a:t>實得總分</a:t>
                      </a:r>
                      <a:r>
                        <a:rPr kumimoji="1" lang="en-US" altLang="zh-TW" sz="1400" b="0" i="0" u="none" strike="noStrike" kern="1200" cap="none" normalizeH="0" baseline="0" dirty="0" smtClean="0">
                          <a:ln>
                            <a:noFill/>
                          </a:ln>
                          <a:solidFill>
                            <a:srgbClr val="FFFF00"/>
                          </a:solidFill>
                          <a:effectLst/>
                          <a:latin typeface="+mn-ea"/>
                          <a:ea typeface="+mn-ea"/>
                          <a:cs typeface="+mn-cs"/>
                        </a:rPr>
                        <a:t>15%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rgbClr val="FFFF00"/>
                          </a:solidFill>
                          <a:effectLst/>
                          <a:latin typeface="+mn-ea"/>
                          <a:ea typeface="+mn-ea"/>
                        </a:rPr>
                        <a:t>第</a:t>
                      </a:r>
                      <a:r>
                        <a:rPr kumimoji="1" lang="en-US" altLang="zh-TW" sz="1500" b="0" i="0" u="none" strike="noStrike" cap="none" normalizeH="0" baseline="0" dirty="0" smtClean="0">
                          <a:ln>
                            <a:noFill/>
                          </a:ln>
                          <a:solidFill>
                            <a:srgbClr val="FFFF00"/>
                          </a:solidFill>
                          <a:effectLst/>
                          <a:latin typeface="+mn-ea"/>
                          <a:ea typeface="+mn-ea"/>
                        </a:rPr>
                        <a:t>51-76</a:t>
                      </a:r>
                      <a:r>
                        <a:rPr kumimoji="1" lang="zh-TW" altLang="en-US" sz="1500" b="0" i="0" u="none" strike="noStrike" cap="none" normalizeH="0" baseline="0" dirty="0" smtClean="0">
                          <a:ln>
                            <a:noFill/>
                          </a:ln>
                          <a:solidFill>
                            <a:srgbClr val="FFFF00"/>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rgbClr val="FFFF00"/>
                          </a:solidFill>
                          <a:effectLst/>
                          <a:latin typeface="+mn-ea"/>
                          <a:ea typeface="+mn-ea"/>
                          <a:cs typeface="+mn-cs"/>
                        </a:rPr>
                        <a:t>增加甄審</a:t>
                      </a:r>
                      <a:r>
                        <a:rPr kumimoji="1" lang="zh-TW" altLang="en-US" sz="1400" b="0" i="0" u="none" strike="noStrike" cap="none" normalizeH="0" baseline="0" dirty="0" smtClean="0">
                          <a:ln>
                            <a:noFill/>
                          </a:ln>
                          <a:solidFill>
                            <a:srgbClr val="FFFF00"/>
                          </a:solidFill>
                          <a:effectLst/>
                          <a:latin typeface="+mn-ea"/>
                          <a:ea typeface="+mn-ea"/>
                        </a:rPr>
                        <a:t>實得總分</a:t>
                      </a:r>
                      <a:r>
                        <a:rPr kumimoji="1" lang="en-US" altLang="zh-TW" sz="1400" b="0" i="0" u="none" strike="noStrike" kern="1200" cap="none" normalizeH="0" baseline="0" dirty="0" smtClean="0">
                          <a:ln>
                            <a:noFill/>
                          </a:ln>
                          <a:solidFill>
                            <a:srgbClr val="FFFF00"/>
                          </a:solidFill>
                          <a:effectLst/>
                          <a:latin typeface="+mn-ea"/>
                          <a:ea typeface="+mn-ea"/>
                          <a:cs typeface="+mn-cs"/>
                        </a:rPr>
                        <a:t>10%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r>
            </a:tbl>
          </a:graphicData>
        </a:graphic>
      </p:graphicFrame>
      <p:sp>
        <p:nvSpPr>
          <p:cNvPr id="21562" name="Rectangle 83"/>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21563"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A19016BB-7238-4BAC-B903-C2ED68CF41E7}" type="slidenum">
              <a:rPr lang="en-US" altLang="zh-TW" sz="1400" smtClean="0">
                <a:latin typeface="+mn-ea"/>
                <a:ea typeface="+mn-ea"/>
              </a:rPr>
              <a:pPr>
                <a:spcBef>
                  <a:spcPct val="0"/>
                </a:spcBef>
                <a:buFontTx/>
                <a:buNone/>
              </a:pPr>
              <a:t>36</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Rectangle 4"/>
          <p:cNvSpPr txBox="1">
            <a:spLocks noChangeArrowheads="1"/>
          </p:cNvSpPr>
          <p:nvPr/>
        </p:nvSpPr>
        <p:spPr bwMode="auto">
          <a:xfrm>
            <a:off x="357188" y="981075"/>
            <a:ext cx="8402637" cy="614363"/>
          </a:xfrm>
          <a:prstGeom prst="rect">
            <a:avLst/>
          </a:prstGeom>
          <a:noFill/>
          <a:ln w="9525">
            <a:noFill/>
            <a:miter lim="800000"/>
            <a:headEnd/>
            <a:tailEnd/>
          </a:ln>
        </p:spPr>
        <p:txBody>
          <a:bodyPr anchor="ctr"/>
          <a:lstStyle/>
          <a:p>
            <a:pPr algn="ctr">
              <a:defRPr/>
            </a:pPr>
            <a:r>
              <a:rPr lang="zh-TW" altLang="en-US" sz="2000" kern="0" dirty="0">
                <a:latin typeface="+mn-ea"/>
                <a:ea typeface="+mn-ea"/>
                <a:cs typeface="華康中黑體" pitchFamily="49" charset="-120"/>
              </a:rPr>
              <a:t>技優甄審競賽優勝名次或證照等級優待加分標準表</a:t>
            </a:r>
          </a:p>
        </p:txBody>
      </p:sp>
    </p:spTree>
    <p:extLst>
      <p:ext uri="{BB962C8B-B14F-4D97-AF65-F5344CB8AC3E}">
        <p14:creationId xmlns:p14="http://schemas.microsoft.com/office/powerpoint/2010/main" xmlns="" val="479483152"/>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04" name="Group 56"/>
          <p:cNvGraphicFramePr>
            <a:graphicFrameLocks noGrp="1"/>
          </p:cNvGraphicFramePr>
          <p:nvPr>
            <p:extLst/>
          </p:nvPr>
        </p:nvGraphicFramePr>
        <p:xfrm>
          <a:off x="323850" y="1484313"/>
          <a:ext cx="8569325" cy="4597400"/>
        </p:xfrm>
        <a:graphic>
          <a:graphicData uri="http://schemas.openxmlformats.org/drawingml/2006/table">
            <a:tbl>
              <a:tblPr/>
              <a:tblGrid>
                <a:gridCol w="672324"/>
                <a:gridCol w="1416526"/>
                <a:gridCol w="2064215"/>
                <a:gridCol w="1781108"/>
                <a:gridCol w="2635152"/>
              </a:tblGrid>
              <a:tr h="498475">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競賽、證照名稱</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主辦單位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競賽優勝名次</a:t>
                      </a: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或證照等級</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甄審優待加分</a:t>
                      </a:r>
                      <a:endParaRPr kumimoji="1" lang="en-US" altLang="zh-TW"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百分比</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2575">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全國中小學科學展覽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臺灣國際科學展覽會</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hMerge="1">
                  <a:txBody>
                    <a:bodyPr/>
                    <a:lstStyle/>
                    <a:p>
                      <a:endParaRPr lang="zh-TW" altLang="en-US"/>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國立臺灣科學教育館</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第</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第</a:t>
                      </a:r>
                      <a:r>
                        <a:rPr kumimoji="1" lang="en-US" altLang="zh-TW"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2</a:t>
                      </a: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en-US" altLang="zh-TW"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3</a:t>
                      </a: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佳作</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9900">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中央各級機關及直轄市政府主辦之全國性各項技藝技能競賽</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中央各級機關或直轄市政府</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第</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1-3</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990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其餘得獎者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領有技術士證者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algn="just">
                        <a:spcAft>
                          <a:spcPts val="0"/>
                        </a:spcAft>
                      </a:pPr>
                      <a:r>
                        <a:rPr kumimoji="1" lang="zh-TW" sz="16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勞動</a:t>
                      </a:r>
                      <a:r>
                        <a:rPr kumimoji="1" 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部</a:t>
                      </a:r>
                      <a:r>
                        <a:rPr kumimoji="1" lang="en-US" alt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原</a:t>
                      </a:r>
                      <a:r>
                        <a:rPr kumimoji="1" 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行政院</a:t>
                      </a:r>
                      <a:r>
                        <a:rPr kumimoji="1" lang="zh-TW" sz="16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勞工</a:t>
                      </a:r>
                      <a:r>
                        <a:rPr kumimoji="1" 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委員會</a:t>
                      </a:r>
                      <a:r>
                        <a:rPr kumimoji="1" lang="en-US" alt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1" lang="zh-TW" sz="16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甲級技術士證</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gridSpan="2" vMerge="1">
                  <a:txBody>
                    <a:bodyPr/>
                    <a:lstStyle/>
                    <a:p>
                      <a:endParaRPr lang="zh-TW" altLang="en-US"/>
                    </a:p>
                  </a:txBody>
                  <a:tcPr/>
                </a:tc>
                <a:tc hMerge="1" vMerge="1">
                  <a:txBody>
                    <a:bodyPr/>
                    <a:lstStyle/>
                    <a:p>
                      <a:endParaRPr lang="zh-TW" altLang="en-US"/>
                    </a:p>
                  </a:txBody>
                  <a:tcPr/>
                </a:tc>
                <a:tc vMerge="1">
                  <a:txBody>
                    <a:bodyPr/>
                    <a:lstStyle/>
                    <a:p>
                      <a:pPr algn="just">
                        <a:spcAft>
                          <a:spcPts val="0"/>
                        </a:spcAft>
                      </a:pPr>
                      <a:endParaRPr lang="zh-TW" sz="1200" kern="100" dirty="0">
                        <a:effectLst/>
                        <a:latin typeface="Times New Roman"/>
                        <a:ea typeface="新細明體"/>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rgbClr val="FFFF00"/>
                          </a:solidFill>
                          <a:effectLst/>
                          <a:latin typeface="Times New Roman" panose="02020603050405020304" pitchFamily="18" charset="0"/>
                          <a:ea typeface="+mn-ea"/>
                          <a:cs typeface="Times New Roman" panose="02020603050405020304" pitchFamily="18" charset="0"/>
                        </a:rPr>
                        <a:t>乙級技術士證</a:t>
                      </a:r>
                    </a:p>
                  </a:txBody>
                  <a:tcPr marL="91437" marR="91437"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lumOff val="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rgbClr val="FFFF00"/>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rgbClr val="FFFF00"/>
                          </a:solidFill>
                          <a:effectLst/>
                          <a:latin typeface="Times New Roman" panose="02020603050405020304" pitchFamily="18" charset="0"/>
                          <a:ea typeface="+mn-ea"/>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lumOff val="5000"/>
                      </a:schemeClr>
                    </a:solidFill>
                  </a:tcPr>
                </a:tc>
              </a:tr>
              <a:tr h="5222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其他參加國際性特殊技藝技能競賽</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獲相關競賽優勝名次</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由本委員會依相關資料認定</a:t>
                      </a:r>
                      <a:r>
                        <a:rPr kumimoji="1" lang="en-US" altLang="zh-TW"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1" lang="zh-TW" altLang="en-US"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74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備註</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F79"/>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中央各級機關或直轄市政府主辦，經本委員會認可之全國性各項技藝技能競賽，請參閱簡章第</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頁競賽加分項目。</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在資格審查前，若相關辦法或實施要點有所修訂時，概以教育部最新公告為準。</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2578" name="Rectangle 83"/>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22579"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FFD38B69-5667-405A-8F94-A5E2231D9198}" type="slidenum">
              <a:rPr lang="en-US" altLang="zh-TW" sz="1400" smtClean="0">
                <a:latin typeface="+mn-ea"/>
                <a:ea typeface="+mn-ea"/>
              </a:rPr>
              <a:pPr>
                <a:spcBef>
                  <a:spcPct val="0"/>
                </a:spcBef>
                <a:buFontTx/>
                <a:buNone/>
              </a:pPr>
              <a:t>37</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Rectangle 4"/>
          <p:cNvSpPr txBox="1">
            <a:spLocks noChangeArrowheads="1"/>
          </p:cNvSpPr>
          <p:nvPr/>
        </p:nvSpPr>
        <p:spPr bwMode="auto">
          <a:xfrm>
            <a:off x="357188" y="908050"/>
            <a:ext cx="8402637" cy="614363"/>
          </a:xfrm>
          <a:prstGeom prst="rect">
            <a:avLst/>
          </a:prstGeom>
          <a:noFill/>
          <a:ln w="9525">
            <a:noFill/>
            <a:miter lim="800000"/>
            <a:headEnd/>
            <a:tailEnd/>
          </a:ln>
        </p:spPr>
        <p:txBody>
          <a:bodyPr anchor="ctr"/>
          <a:lstStyle/>
          <a:p>
            <a:pPr algn="ctr">
              <a:defRPr/>
            </a:pPr>
            <a:r>
              <a:rPr lang="zh-TW" altLang="en-US" sz="2000" kern="0" dirty="0">
                <a:latin typeface="+mn-ea"/>
                <a:ea typeface="+mn-ea"/>
                <a:cs typeface="華康中黑體" pitchFamily="49" charset="-120"/>
              </a:rPr>
              <a:t>技優甄審競賽優勝名次或證照等級優待加分標準表</a:t>
            </a:r>
          </a:p>
        </p:txBody>
      </p:sp>
    </p:spTree>
    <p:extLst>
      <p:ext uri="{BB962C8B-B14F-4D97-AF65-F5344CB8AC3E}">
        <p14:creationId xmlns:p14="http://schemas.microsoft.com/office/powerpoint/2010/main" xmlns="" val="1205649613"/>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3"/>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20483" name="Rectangle 80"/>
          <p:cNvSpPr>
            <a:spLocks noGrp="1" noChangeArrowheads="1"/>
          </p:cNvSpPr>
          <p:nvPr>
            <p:ph type="body" sz="half" idx="1"/>
          </p:nvPr>
        </p:nvSpPr>
        <p:spPr>
          <a:xfrm>
            <a:off x="395288" y="1125538"/>
            <a:ext cx="8497887" cy="719137"/>
          </a:xfrm>
        </p:spPr>
        <p:txBody>
          <a:bodyPr/>
          <a:lstStyle/>
          <a:p>
            <a:pPr marL="0" indent="0" eaLnBrk="1" hangingPunct="1">
              <a:buFontTx/>
              <a:buNone/>
            </a:pPr>
            <a:r>
              <a:rPr lang="zh-TW" altLang="en-US" sz="2000" dirty="0" smtClean="0">
                <a:latin typeface="+mn-ea"/>
              </a:rPr>
              <a:t>資格：</a:t>
            </a:r>
            <a:r>
              <a:rPr lang="zh-TW" altLang="zh-TW" sz="2000" dirty="0" smtClean="0">
                <a:latin typeface="+mn-ea"/>
              </a:rPr>
              <a:t>凡高級中等學校畢</a:t>
            </a:r>
            <a:r>
              <a:rPr lang="en-US" altLang="zh-TW" sz="2000" dirty="0" smtClean="0">
                <a:latin typeface="+mn-ea"/>
              </a:rPr>
              <a:t>(</a:t>
            </a:r>
            <a:r>
              <a:rPr lang="zh-TW" altLang="zh-TW" sz="2000" dirty="0" smtClean="0">
                <a:latin typeface="+mn-ea"/>
              </a:rPr>
              <a:t>結</a:t>
            </a:r>
            <a:r>
              <a:rPr lang="en-US" altLang="zh-TW" sz="2000" dirty="0" smtClean="0">
                <a:latin typeface="+mn-ea"/>
              </a:rPr>
              <a:t>)</a:t>
            </a:r>
            <a:r>
              <a:rPr lang="zh-TW" altLang="zh-TW" sz="2000" dirty="0" smtClean="0">
                <a:latin typeface="+mn-ea"/>
              </a:rPr>
              <a:t>業生或具同等學力之學生</a:t>
            </a:r>
            <a:r>
              <a:rPr lang="zh-TW" altLang="en-US" sz="2000" dirty="0" smtClean="0">
                <a:latin typeface="+mn-ea"/>
              </a:rPr>
              <a:t>且獲得下列</a:t>
            </a:r>
            <a:r>
              <a:rPr lang="zh-TW" altLang="en-US" sz="2000" dirty="0" smtClean="0">
                <a:solidFill>
                  <a:srgbClr val="FF0000"/>
                </a:solidFill>
                <a:latin typeface="+mn-ea"/>
              </a:rPr>
              <a:t>競賽或證照</a:t>
            </a:r>
            <a:r>
              <a:rPr lang="zh-TW" altLang="en-US" sz="2000" dirty="0" smtClean="0">
                <a:latin typeface="+mn-ea"/>
              </a:rPr>
              <a:t>之一者</a:t>
            </a:r>
          </a:p>
        </p:txBody>
      </p:sp>
      <p:sp>
        <p:nvSpPr>
          <p:cNvPr id="20484"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4AD45BE-BE40-44F0-AB03-6430C16FE89C}" type="slidenum">
              <a:rPr lang="en-US" altLang="zh-TW" sz="1400" smtClean="0">
                <a:latin typeface="+mn-ea"/>
                <a:ea typeface="+mn-ea"/>
              </a:rPr>
              <a:pPr>
                <a:spcBef>
                  <a:spcPct val="0"/>
                </a:spcBef>
                <a:buFontTx/>
                <a:buNone/>
              </a:pPr>
              <a:t>38</a:t>
            </a:fld>
            <a:endParaRPr lang="en-US" altLang="zh-TW" sz="1400" smtClean="0">
              <a:latin typeface="+mn-ea"/>
              <a:ea typeface="+mn-ea"/>
            </a:endParaRPr>
          </a:p>
        </p:txBody>
      </p:sp>
      <p:sp>
        <p:nvSpPr>
          <p:cNvPr id="6" name="橢圓 5"/>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aphicFrame>
        <p:nvGraphicFramePr>
          <p:cNvPr id="51434" name="Group 234"/>
          <p:cNvGraphicFramePr>
            <a:graphicFrameLocks noGrp="1"/>
          </p:cNvGraphicFramePr>
          <p:nvPr>
            <p:extLst>
              <p:ext uri="{D42A27DB-BD31-4B8C-83A1-F6EECF244321}">
                <p14:modId xmlns:p14="http://schemas.microsoft.com/office/powerpoint/2010/main" xmlns="" val="2061572505"/>
              </p:ext>
            </p:extLst>
          </p:nvPr>
        </p:nvGraphicFramePr>
        <p:xfrm>
          <a:off x="239713" y="1916113"/>
          <a:ext cx="8632825" cy="4633687"/>
        </p:xfrm>
        <a:graphic>
          <a:graphicData uri="http://schemas.openxmlformats.org/drawingml/2006/table">
            <a:tbl>
              <a:tblPr/>
              <a:tblGrid>
                <a:gridCol w="920750"/>
                <a:gridCol w="3279775"/>
                <a:gridCol w="901700"/>
                <a:gridCol w="3530600"/>
              </a:tblGrid>
              <a:tr h="3353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r>
              <a:tr h="8230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國際科技展覽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8</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人工智慧單晶片電腦鼠暨機器人國內及國際邀請賽</a:t>
                      </a:r>
                      <a:endPar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華康中黑體" pitchFamily="49" charset="-120"/>
                          <a:ea typeface="華康中黑體" pitchFamily="49"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華康中黑體" pitchFamily="49" charset="-120"/>
                          <a:ea typeface="華康中黑體" pitchFamily="49" charset="-120"/>
                        </a:rPr>
                        <a:t>全國身心障礙者技能競賽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9</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全國學生美術比賽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全國中小學科學展覽會、</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臺灣國際科學展覽會</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FF00"/>
                          </a:solidFill>
                          <a:effectLst/>
                          <a:latin typeface="華康中黑體" pitchFamily="49" charset="-120"/>
                          <a:ea typeface="華康中黑體" pitchFamily="49" charset="-120"/>
                        </a:rPr>
                        <a:t>10</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normalizeH="0" baseline="0" dirty="0" smtClean="0">
                          <a:ln>
                            <a:noFill/>
                          </a:ln>
                          <a:solidFill>
                            <a:srgbClr val="FFFF00"/>
                          </a:solidFill>
                          <a:effectLst/>
                          <a:latin typeface="華康中黑體" pitchFamily="49" charset="-120"/>
                          <a:ea typeface="華康中黑體" pitchFamily="49" charset="-120"/>
                          <a:cs typeface="+mn-cs"/>
                        </a:rPr>
                        <a:t>全國技能競賽分區</a:t>
                      </a:r>
                      <a:r>
                        <a:rPr kumimoji="1" lang="en-US" altLang="zh-TW" sz="1600" b="0" i="0" u="none" strike="noStrike" kern="1200" cap="none" normalizeH="0" baseline="0" dirty="0" smtClean="0">
                          <a:ln>
                            <a:noFill/>
                          </a:ln>
                          <a:solidFill>
                            <a:srgbClr val="FFFF00"/>
                          </a:solidFill>
                          <a:effectLst/>
                          <a:latin typeface="華康中黑體" pitchFamily="49" charset="-120"/>
                          <a:ea typeface="華康中黑體" pitchFamily="49" charset="-120"/>
                          <a:cs typeface="+mn-cs"/>
                        </a:rPr>
                        <a:t>(</a:t>
                      </a:r>
                      <a:r>
                        <a:rPr kumimoji="1" lang="zh-TW" altLang="en-US" sz="1600" b="0" i="0" u="none" strike="noStrike" kern="1200" cap="none" normalizeH="0" baseline="0" dirty="0" smtClean="0">
                          <a:ln>
                            <a:noFill/>
                          </a:ln>
                          <a:solidFill>
                            <a:srgbClr val="FFFF00"/>
                          </a:solidFill>
                          <a:effectLst/>
                          <a:latin typeface="華康中黑體" pitchFamily="49" charset="-120"/>
                          <a:ea typeface="華康中黑體" pitchFamily="49" charset="-120"/>
                          <a:cs typeface="+mn-cs"/>
                        </a:rPr>
                        <a:t>北、中、南區</a:t>
                      </a:r>
                      <a:r>
                        <a:rPr kumimoji="1" lang="en-US" altLang="zh-TW" sz="1600" b="0" i="0" u="none" strike="noStrike" kern="1200" cap="none" normalizeH="0" baseline="0" dirty="0" smtClean="0">
                          <a:ln>
                            <a:noFill/>
                          </a:ln>
                          <a:solidFill>
                            <a:srgbClr val="FFFF00"/>
                          </a:solidFill>
                          <a:effectLst/>
                          <a:latin typeface="華康中黑體" pitchFamily="49" charset="-120"/>
                          <a:ea typeface="華康中黑體" pitchFamily="49" charset="-120"/>
                          <a:cs typeface="+mn-cs"/>
                        </a:rPr>
                        <a:t>)</a:t>
                      </a:r>
                      <a:r>
                        <a:rPr kumimoji="1" lang="zh-TW" altLang="en-US" sz="1600" b="0" i="0" u="none" strike="noStrike" kern="1200" cap="none" normalizeH="0" baseline="0" dirty="0" smtClean="0">
                          <a:ln>
                            <a:noFill/>
                          </a:ln>
                          <a:solidFill>
                            <a:srgbClr val="FFFF00"/>
                          </a:solidFill>
                          <a:effectLst/>
                          <a:latin typeface="華康中黑體" pitchFamily="49" charset="-120"/>
                          <a:ea typeface="華康中黑體" pitchFamily="49" charset="-120"/>
                          <a:cs typeface="+mn-cs"/>
                        </a:rPr>
                        <a:t>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5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FF00"/>
                          </a:solidFill>
                          <a:effectLst/>
                          <a:latin typeface="華康中黑體" pitchFamily="49" charset="-120"/>
                          <a:ea typeface="華康中黑體" pitchFamily="49" charset="-120"/>
                        </a:rPr>
                        <a:t>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rgbClr val="FFFF00"/>
                          </a:solidFill>
                          <a:effectLst/>
                          <a:latin typeface="華康中黑體" pitchFamily="49" charset="-120"/>
                          <a:ea typeface="華康中黑體" pitchFamily="49" charset="-120"/>
                        </a:rPr>
                        <a:t>全國高級中等學校技藝競賽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FF00"/>
                          </a:solidFill>
                          <a:effectLst/>
                          <a:latin typeface="華康中黑體" pitchFamily="49" charset="-120"/>
                          <a:ea typeface="華康中黑體" pitchFamily="49" charset="-120"/>
                        </a:rPr>
                        <a:t>(</a:t>
                      </a:r>
                      <a:r>
                        <a:rPr kumimoji="1" lang="zh-TW" altLang="en-US" sz="1600" b="0" i="0" u="none" strike="noStrike" cap="none" normalizeH="0" baseline="0" dirty="0" smtClean="0">
                          <a:ln>
                            <a:noFill/>
                          </a:ln>
                          <a:solidFill>
                            <a:srgbClr val="FFFF00"/>
                          </a:solidFill>
                          <a:effectLst/>
                          <a:latin typeface="華康中黑體" pitchFamily="49" charset="-120"/>
                          <a:ea typeface="華康中黑體" pitchFamily="49" charset="-120"/>
                        </a:rPr>
                        <a:t>在甄審名額以內名次者</a:t>
                      </a:r>
                      <a:r>
                        <a:rPr kumimoji="1" lang="en-US" altLang="zh-TW" sz="1600" b="0" i="0" u="none" strike="noStrike" cap="none" normalizeH="0" baseline="0" dirty="0" smtClean="0">
                          <a:ln>
                            <a:noFill/>
                          </a:ln>
                          <a:solidFill>
                            <a:srgbClr val="FFFF00"/>
                          </a:solidFill>
                          <a:effectLst/>
                          <a:latin typeface="華康中黑體" pitchFamily="49" charset="-120"/>
                          <a:ea typeface="華康中黑體" pitchFamily="49" charset="-120"/>
                        </a:rPr>
                        <a:t>)</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全國高職學生專題暨創意製作競賽決賽</a:t>
                      </a:r>
                      <a:endPar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FF00"/>
                          </a:solidFill>
                          <a:effectLst/>
                          <a:latin typeface="華康中黑體" pitchFamily="49" charset="-120"/>
                          <a:ea typeface="華康中黑體" pitchFamily="49" charset="-120"/>
                        </a:rPr>
                        <a:t>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rgbClr val="FFFF00"/>
                          </a:solidFill>
                          <a:effectLst/>
                          <a:latin typeface="華康中黑體" pitchFamily="49" charset="-120"/>
                          <a:ea typeface="華康中黑體" pitchFamily="49" charset="-120"/>
                        </a:rPr>
                        <a:t>甲級</a:t>
                      </a:r>
                      <a:r>
                        <a:rPr kumimoji="1" lang="en-US" altLang="zh-TW" sz="1600" b="0" i="0" u="none" strike="noStrike" cap="none" normalizeH="0" baseline="0" dirty="0" smtClean="0">
                          <a:ln>
                            <a:noFill/>
                          </a:ln>
                          <a:solidFill>
                            <a:srgbClr val="FFFF00"/>
                          </a:solidFill>
                          <a:effectLst/>
                          <a:latin typeface="華康中黑體" pitchFamily="49" charset="-120"/>
                          <a:ea typeface="華康中黑體" pitchFamily="49" charset="-120"/>
                        </a:rPr>
                        <a:t>/</a:t>
                      </a:r>
                      <a:r>
                        <a:rPr kumimoji="1" lang="zh-TW" altLang="en-US" sz="1600" b="0" i="0" u="none" strike="noStrike" cap="none" normalizeH="0" baseline="0" dirty="0" smtClean="0">
                          <a:ln>
                            <a:noFill/>
                          </a:ln>
                          <a:solidFill>
                            <a:srgbClr val="FFFF00"/>
                          </a:solidFill>
                          <a:effectLst/>
                          <a:latin typeface="華康中黑體" pitchFamily="49" charset="-120"/>
                          <a:ea typeface="華康中黑體" pitchFamily="49" charset="-120"/>
                        </a:rPr>
                        <a:t>乙級技術士證</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12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全國學生舞蹈比賽</a:t>
                      </a:r>
                      <a:r>
                        <a:rPr kumimoji="1" lang="zh-TW" altLang="zh-TW"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rPr>
                        <a:t>個人賽決賽</a:t>
                      </a:r>
                      <a:endParaRPr kumimoji="1" lang="zh-TW" altLang="en-US"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6</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全國高職學生團隊技術創造力培訓與競賽活動</a:t>
                      </a:r>
                      <a:endPar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全國學生音樂比賽</a:t>
                      </a:r>
                      <a:r>
                        <a:rPr kumimoji="1" lang="zh-TW" altLang="zh-TW"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rPr>
                        <a:t>個人賽決賽</a:t>
                      </a:r>
                      <a:endParaRPr kumimoji="1" lang="zh-TW" altLang="en-US"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7</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全國高中職智慧鐵人創意競賽暨國際邀請賽決賽</a:t>
                      </a:r>
                      <a:endPar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其他參加國際性特殊技藝技能競賽</a:t>
                      </a: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須通過本會審查</a:t>
                      </a: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endPar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1994091746"/>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82612"/>
          </a:xfrm>
        </p:spPr>
        <p:txBody>
          <a:bodyPr/>
          <a:lstStyle/>
          <a:p>
            <a:pPr eaLnBrk="1" hangingPunct="1"/>
            <a:r>
              <a:rPr lang="zh-TW" altLang="en-US" dirty="0" smtClean="0">
                <a:solidFill>
                  <a:schemeClr val="tx1"/>
                </a:solidFill>
                <a:latin typeface="+mn-ea"/>
                <a:ea typeface="+mn-ea"/>
              </a:rPr>
              <a:t>技優</a:t>
            </a:r>
            <a:r>
              <a:rPr lang="zh-TW" altLang="en-US" sz="4000" dirty="0" smtClean="0">
                <a:solidFill>
                  <a:srgbClr val="002060"/>
                </a:solidFill>
                <a:latin typeface="+mn-ea"/>
                <a:ea typeface="+mn-ea"/>
              </a:rPr>
              <a:t>甄審</a:t>
            </a:r>
            <a:r>
              <a:rPr lang="zh-TW" altLang="en-US" dirty="0" smtClean="0">
                <a:solidFill>
                  <a:schemeClr val="tx1"/>
                </a:solidFill>
                <a:latin typeface="+mn-ea"/>
                <a:ea typeface="+mn-ea"/>
              </a:rPr>
              <a:t>入學招生作業流程</a:t>
            </a:r>
          </a:p>
        </p:txBody>
      </p:sp>
      <p:sp>
        <p:nvSpPr>
          <p:cNvPr id="62467" name="Rectangle 3"/>
          <p:cNvSpPr>
            <a:spLocks noGrp="1" noChangeArrowheads="1"/>
          </p:cNvSpPr>
          <p:nvPr>
            <p:ph idx="1"/>
          </p:nvPr>
        </p:nvSpPr>
        <p:spPr>
          <a:xfrm>
            <a:off x="571500" y="2130425"/>
            <a:ext cx="8503915" cy="4322763"/>
          </a:xfrm>
        </p:spPr>
        <p:txBody>
          <a:bodyPr/>
          <a:lstStyle/>
          <a:p>
            <a:pPr marL="542925" indent="-542925">
              <a:buAutoNum type="arabicParenBoth"/>
              <a:defRPr/>
            </a:pPr>
            <a:r>
              <a:rPr lang="zh-TW" altLang="en-US" sz="2200" dirty="0" smtClean="0">
                <a:latin typeface="Times New Roman" panose="02020603050405020304" pitchFamily="18" charset="0"/>
                <a:cs typeface="Times New Roman" panose="02020603050405020304" pitchFamily="18" charset="0"/>
              </a:rPr>
              <a:t>上網選填校系</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組學程志願並完成「確定送出」</a:t>
            </a:r>
            <a:endParaRPr lang="en-US" altLang="zh-TW" sz="2200" dirty="0" smtClean="0">
              <a:latin typeface="Times New Roman" panose="02020603050405020304" pitchFamily="18" charset="0"/>
              <a:cs typeface="Times New Roman" panose="02020603050405020304" pitchFamily="18" charset="0"/>
            </a:endParaRPr>
          </a:p>
          <a:p>
            <a:pPr marL="0" indent="0">
              <a:buNone/>
              <a:defRPr/>
            </a:pPr>
            <a:r>
              <a:rPr lang="zh-TW" altLang="en-US" sz="2200" b="1" dirty="0">
                <a:solidFill>
                  <a:srgbClr val="FF0000"/>
                </a:solidFill>
                <a:latin typeface="Times New Roman" panose="02020603050405020304" pitchFamily="18" charset="0"/>
                <a:cs typeface="Times New Roman" panose="02020603050405020304" pitchFamily="18" charset="0"/>
              </a:rPr>
              <a:t> </a:t>
            </a:r>
            <a:r>
              <a:rPr lang="zh-TW" altLang="en-US" sz="2200" b="1" dirty="0" smtClean="0">
                <a:solidFill>
                  <a:srgbClr val="FF0000"/>
                </a:solidFill>
                <a:latin typeface="Times New Roman" panose="02020603050405020304" pitchFamily="18" charset="0"/>
                <a:cs typeface="Times New Roman" panose="02020603050405020304" pitchFamily="18" charset="0"/>
              </a:rPr>
              <a:t>       </a:t>
            </a:r>
            <a:r>
              <a:rPr lang="en-US" altLang="zh-TW" sz="2200" b="1" dirty="0" smtClean="0">
                <a:solidFill>
                  <a:srgbClr val="FF0000"/>
                </a:solidFill>
                <a:latin typeface="Times New Roman" panose="02020603050405020304" pitchFamily="18" charset="0"/>
                <a:cs typeface="Times New Roman" panose="02020603050405020304" pitchFamily="18" charset="0"/>
              </a:rPr>
              <a:t>※105.5.24  17:00</a:t>
            </a:r>
            <a:r>
              <a:rPr lang="zh-TW" altLang="en-US" sz="2200" b="1" dirty="0" smtClean="0">
                <a:solidFill>
                  <a:srgbClr val="FF0000"/>
                </a:solidFill>
                <a:latin typeface="Times New Roman" panose="02020603050405020304" pitchFamily="18" charset="0"/>
                <a:cs typeface="Times New Roman" panose="02020603050405020304" pitchFamily="18" charset="0"/>
              </a:rPr>
              <a:t>前</a:t>
            </a:r>
          </a:p>
          <a:p>
            <a:pPr marL="315913" indent="-315913">
              <a:buFontTx/>
              <a:buNone/>
              <a:defRPr/>
            </a:pPr>
            <a:r>
              <a:rPr lang="en-US" altLang="zh-TW" sz="2200" dirty="0" smtClean="0">
                <a:latin typeface="Times New Roman" panose="02020603050405020304" pitchFamily="18" charset="0"/>
                <a:cs typeface="Times New Roman" panose="02020603050405020304" pitchFamily="18" charset="0"/>
              </a:rPr>
              <a:t>(2)</a:t>
            </a:r>
            <a:r>
              <a:rPr lang="zh-TW" altLang="en-US" sz="2200" dirty="0" smtClean="0">
                <a:latin typeface="Times New Roman" panose="02020603050405020304" pitchFamily="18" charset="0"/>
                <a:cs typeface="Times New Roman" panose="02020603050405020304" pitchFamily="18" charset="0"/>
              </a:rPr>
              <a:t>繳交各校指定項目甄審費及</a:t>
            </a:r>
            <a:r>
              <a:rPr lang="zh-TW" altLang="en-US" sz="2200" dirty="0">
                <a:latin typeface="Times New Roman" panose="02020603050405020304" pitchFamily="18" charset="0"/>
                <a:cs typeface="Times New Roman" panose="02020603050405020304" pitchFamily="18" charset="0"/>
              </a:rPr>
              <a:t>繳寄</a:t>
            </a:r>
            <a:r>
              <a:rPr lang="zh-TW" altLang="en-US" sz="2200" dirty="0" smtClean="0">
                <a:latin typeface="Times New Roman" panose="02020603050405020304" pitchFamily="18" charset="0"/>
                <a:cs typeface="Times New Roman" panose="02020603050405020304" pitchFamily="18" charset="0"/>
              </a:rPr>
              <a:t>資料</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至</a:t>
            </a:r>
            <a:r>
              <a:rPr lang="zh-TW" altLang="en-US" sz="2200" dirty="0">
                <a:latin typeface="Times New Roman" panose="02020603050405020304" pitchFamily="18" charset="0"/>
                <a:cs typeface="Times New Roman" panose="02020603050405020304" pitchFamily="18" charset="0"/>
              </a:rPr>
              <a:t>甄審</a:t>
            </a:r>
            <a:r>
              <a:rPr lang="zh-TW" altLang="en-US" sz="2200" dirty="0" smtClean="0">
                <a:latin typeface="Times New Roman" panose="02020603050405020304" pitchFamily="18" charset="0"/>
                <a:cs typeface="Times New Roman" panose="02020603050405020304" pitchFamily="18" charset="0"/>
              </a:rPr>
              <a:t>學校</a:t>
            </a:r>
            <a:r>
              <a:rPr lang="en-US" altLang="zh-TW" sz="2200" dirty="0" smtClean="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
            </a:r>
            <a:br>
              <a:rPr lang="en-US" altLang="zh-TW" sz="2200" dirty="0">
                <a:latin typeface="Times New Roman" panose="02020603050405020304" pitchFamily="18" charset="0"/>
                <a:cs typeface="Times New Roman" panose="02020603050405020304" pitchFamily="18" charset="0"/>
              </a:rPr>
            </a:br>
            <a:r>
              <a:rPr lang="zh-TW" altLang="en-US" sz="2200" dirty="0" smtClean="0">
                <a:latin typeface="Times New Roman" panose="02020603050405020304" pitchFamily="18" charset="0"/>
                <a:cs typeface="Times New Roman" panose="02020603050405020304" pitchFamily="18" charset="0"/>
              </a:rPr>
              <a:t>費用：</a:t>
            </a:r>
            <a:r>
              <a:rPr lang="en-US" altLang="zh-TW" sz="2200" dirty="0" smtClean="0">
                <a:latin typeface="Times New Roman" panose="02020603050405020304" pitchFamily="18" charset="0"/>
                <a:cs typeface="Times New Roman" panose="02020603050405020304" pitchFamily="18" charset="0"/>
              </a:rPr>
              <a:t>1</a:t>
            </a:r>
            <a:r>
              <a:rPr lang="zh-TW" altLang="en-US" sz="2200" dirty="0" smtClean="0">
                <a:latin typeface="Times New Roman" panose="02020603050405020304" pitchFamily="18" charset="0"/>
                <a:cs typeface="Times New Roman" panose="02020603050405020304" pitchFamily="18" charset="0"/>
              </a:rPr>
              <a:t>項</a:t>
            </a:r>
            <a:r>
              <a:rPr lang="en-US" altLang="zh-TW" sz="2200" dirty="0" smtClean="0">
                <a:latin typeface="Times New Roman" panose="02020603050405020304" pitchFamily="18" charset="0"/>
                <a:cs typeface="Times New Roman" panose="02020603050405020304" pitchFamily="18" charset="0"/>
              </a:rPr>
              <a:t>500</a:t>
            </a:r>
            <a:r>
              <a:rPr lang="zh-TW" altLang="en-US" sz="2200" dirty="0" smtClean="0">
                <a:latin typeface="Times New Roman" panose="02020603050405020304" pitchFamily="18" charset="0"/>
                <a:cs typeface="Times New Roman" panose="02020603050405020304" pitchFamily="18" charset="0"/>
              </a:rPr>
              <a:t>元、</a:t>
            </a:r>
            <a:r>
              <a:rPr lang="en-US" altLang="zh-TW" sz="2200" dirty="0" smtClean="0">
                <a:latin typeface="Times New Roman" panose="02020603050405020304" pitchFamily="18" charset="0"/>
                <a:cs typeface="Times New Roman" panose="02020603050405020304" pitchFamily="18" charset="0"/>
              </a:rPr>
              <a:t>2</a:t>
            </a:r>
            <a:r>
              <a:rPr lang="zh-TW" altLang="en-US" sz="2200" dirty="0" smtClean="0">
                <a:latin typeface="Times New Roman" panose="02020603050405020304" pitchFamily="18" charset="0"/>
                <a:cs typeface="Times New Roman" panose="02020603050405020304" pitchFamily="18" charset="0"/>
              </a:rPr>
              <a:t>項以上</a:t>
            </a:r>
            <a:r>
              <a:rPr lang="en-US" altLang="zh-TW" sz="2200" dirty="0" smtClean="0">
                <a:latin typeface="Times New Roman" panose="02020603050405020304" pitchFamily="18" charset="0"/>
                <a:cs typeface="Times New Roman" panose="02020603050405020304" pitchFamily="18" charset="0"/>
              </a:rPr>
              <a:t>750</a:t>
            </a:r>
            <a:r>
              <a:rPr lang="zh-TW" altLang="en-US" sz="2200" dirty="0" smtClean="0">
                <a:latin typeface="Times New Roman" panose="02020603050405020304" pitchFamily="18" charset="0"/>
                <a:cs typeface="Times New Roman" panose="02020603050405020304" pitchFamily="18" charset="0"/>
              </a:rPr>
              <a:t>元  </a:t>
            </a:r>
            <a:r>
              <a:rPr lang="en-US" altLang="zh-TW" sz="2200" dirty="0" smtClean="0">
                <a:latin typeface="Times New Roman" panose="02020603050405020304" pitchFamily="18" charset="0"/>
                <a:cs typeface="Times New Roman" panose="02020603050405020304" pitchFamily="18" charset="0"/>
              </a:rPr>
              <a:t>  </a:t>
            </a:r>
            <a:r>
              <a:rPr lang="en-US" altLang="zh-TW" sz="2200" b="1" dirty="0" smtClean="0">
                <a:solidFill>
                  <a:srgbClr val="FF0000"/>
                </a:solidFill>
                <a:latin typeface="Times New Roman" panose="02020603050405020304" pitchFamily="18" charset="0"/>
                <a:cs typeface="Times New Roman" panose="02020603050405020304" pitchFamily="18" charset="0"/>
              </a:rPr>
              <a:t>※105.5.25(</a:t>
            </a:r>
            <a:r>
              <a:rPr lang="zh-TW" altLang="en-US" sz="2200" b="1" dirty="0" smtClean="0">
                <a:solidFill>
                  <a:srgbClr val="FF0000"/>
                </a:solidFill>
                <a:latin typeface="Times New Roman" panose="02020603050405020304" pitchFamily="18" charset="0"/>
                <a:cs typeface="Times New Roman" panose="02020603050405020304" pitchFamily="18" charset="0"/>
              </a:rPr>
              <a:t>郵戳為憑</a:t>
            </a:r>
            <a:r>
              <a:rPr lang="en-US" altLang="zh-TW" sz="2200" b="1" dirty="0" smtClean="0">
                <a:solidFill>
                  <a:srgbClr val="FF0000"/>
                </a:solidFill>
                <a:latin typeface="Times New Roman" panose="02020603050405020304" pitchFamily="18" charset="0"/>
                <a:cs typeface="Times New Roman" panose="02020603050405020304" pitchFamily="18" charset="0"/>
              </a:rPr>
              <a:t>)</a:t>
            </a:r>
            <a:r>
              <a:rPr lang="en-US" altLang="zh-TW" sz="2200" dirty="0" smtClean="0">
                <a:latin typeface="Times New Roman" panose="02020603050405020304" pitchFamily="18" charset="0"/>
                <a:cs typeface="Times New Roman" panose="02020603050405020304" pitchFamily="18" charset="0"/>
              </a:rPr>
              <a:t/>
            </a:r>
            <a:br>
              <a:rPr lang="en-US" altLang="zh-TW" sz="2200" dirty="0" smtClean="0">
                <a:latin typeface="Times New Roman" panose="02020603050405020304" pitchFamily="18" charset="0"/>
                <a:cs typeface="Times New Roman" panose="02020603050405020304" pitchFamily="18" charset="0"/>
              </a:rPr>
            </a:b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低收入戶考生免繳報名費</a:t>
            </a:r>
            <a:r>
              <a:rPr lang="en-US" altLang="zh-TW" sz="2200" dirty="0" smtClean="0">
                <a:latin typeface="Times New Roman" panose="02020603050405020304" pitchFamily="18" charset="0"/>
                <a:cs typeface="Times New Roman" panose="02020603050405020304" pitchFamily="18" charset="0"/>
              </a:rPr>
              <a:t/>
            </a:r>
            <a:br>
              <a:rPr lang="en-US" altLang="zh-TW" sz="2200" dirty="0" smtClean="0">
                <a:latin typeface="Times New Roman" panose="02020603050405020304" pitchFamily="18" charset="0"/>
                <a:cs typeface="Times New Roman" panose="02020603050405020304" pitchFamily="18" charset="0"/>
              </a:rPr>
            </a:b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中低收入戶生考生</a:t>
            </a:r>
            <a:r>
              <a:rPr lang="en-US" altLang="zh-TW" sz="2200" dirty="0" smtClean="0">
                <a:latin typeface="Times New Roman" panose="02020603050405020304" pitchFamily="18" charset="0"/>
                <a:cs typeface="Times New Roman" panose="02020603050405020304" pitchFamily="18" charset="0"/>
              </a:rPr>
              <a:t>1</a:t>
            </a:r>
            <a:r>
              <a:rPr lang="zh-TW" altLang="en-US" sz="2200" dirty="0" smtClean="0">
                <a:latin typeface="Times New Roman" panose="02020603050405020304" pitchFamily="18" charset="0"/>
                <a:cs typeface="Times New Roman" panose="02020603050405020304" pitchFamily="18" charset="0"/>
              </a:rPr>
              <a:t>項</a:t>
            </a:r>
            <a:r>
              <a:rPr lang="en-US" altLang="zh-TW" sz="2200" dirty="0" smtClean="0">
                <a:latin typeface="Times New Roman" panose="02020603050405020304" pitchFamily="18" charset="0"/>
                <a:cs typeface="Times New Roman" panose="02020603050405020304" pitchFamily="18" charset="0"/>
              </a:rPr>
              <a:t>200</a:t>
            </a:r>
            <a:r>
              <a:rPr lang="zh-TW" altLang="en-US" sz="2200" dirty="0" smtClean="0">
                <a:latin typeface="Times New Roman" panose="02020603050405020304" pitchFamily="18" charset="0"/>
                <a:cs typeface="Times New Roman" panose="02020603050405020304" pitchFamily="18" charset="0"/>
              </a:rPr>
              <a:t>元、</a:t>
            </a:r>
            <a:r>
              <a:rPr lang="en-US" altLang="zh-TW" sz="2200" dirty="0" smtClean="0">
                <a:latin typeface="Times New Roman" panose="02020603050405020304" pitchFamily="18" charset="0"/>
                <a:cs typeface="Times New Roman" panose="02020603050405020304" pitchFamily="18" charset="0"/>
              </a:rPr>
              <a:t>2</a:t>
            </a:r>
            <a:r>
              <a:rPr lang="zh-TW" altLang="en-US" sz="2200" dirty="0" smtClean="0">
                <a:latin typeface="Times New Roman" panose="02020603050405020304" pitchFamily="18" charset="0"/>
                <a:cs typeface="Times New Roman" panose="02020603050405020304" pitchFamily="18" charset="0"/>
              </a:rPr>
              <a:t>項以上</a:t>
            </a:r>
            <a:r>
              <a:rPr lang="en-US" altLang="zh-TW" sz="2200" dirty="0" smtClean="0">
                <a:latin typeface="Times New Roman" panose="02020603050405020304" pitchFamily="18" charset="0"/>
                <a:cs typeface="Times New Roman" panose="02020603050405020304" pitchFamily="18" charset="0"/>
              </a:rPr>
              <a:t>300</a:t>
            </a:r>
            <a:r>
              <a:rPr lang="zh-TW" altLang="en-US" sz="2200" dirty="0" smtClean="0">
                <a:latin typeface="Times New Roman" panose="02020603050405020304" pitchFamily="18" charset="0"/>
                <a:cs typeface="Times New Roman" panose="02020603050405020304" pitchFamily="18" charset="0"/>
              </a:rPr>
              <a:t>元</a:t>
            </a:r>
            <a:r>
              <a:rPr lang="en-US" altLang="zh-TW" sz="2000" dirty="0" smtClean="0">
                <a:latin typeface="Times New Roman" panose="02020603050405020304" pitchFamily="18" charset="0"/>
                <a:cs typeface="Times New Roman" panose="02020603050405020304" pitchFamily="18" charset="0"/>
              </a:rPr>
              <a:t/>
            </a:r>
            <a:br>
              <a:rPr lang="en-US" altLang="zh-TW" sz="2000" dirty="0" smtClean="0">
                <a:latin typeface="Times New Roman" panose="02020603050405020304" pitchFamily="18" charset="0"/>
                <a:cs typeface="Times New Roman" panose="02020603050405020304" pitchFamily="18" charset="0"/>
              </a:rPr>
            </a:br>
            <a:endParaRPr lang="zh-TW" altLang="en-US" sz="2000" b="1" dirty="0" smtClean="0">
              <a:solidFill>
                <a:srgbClr val="FF0000"/>
              </a:solidFill>
              <a:latin typeface="Times New Roman" panose="02020603050405020304" pitchFamily="18" charset="0"/>
              <a:cs typeface="Times New Roman" panose="02020603050405020304" pitchFamily="18" charset="0"/>
            </a:endParaRPr>
          </a:p>
        </p:txBody>
      </p:sp>
      <p:sp>
        <p:nvSpPr>
          <p:cNvPr id="23556" name="投影片編號版面配置區 3"/>
          <p:cNvSpPr>
            <a:spLocks noGrp="1"/>
          </p:cNvSpPr>
          <p:nvPr>
            <p:ph type="sldNum" sz="quarter" idx="12"/>
          </p:nvPr>
        </p:nvSpPr>
        <p:spPr>
          <a:xfrm>
            <a:off x="6553200" y="5957888"/>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24E5998-39C5-4B9A-BE5D-5A600EA57CE8}" type="slidenum">
              <a:rPr lang="en-US" altLang="zh-TW" sz="1400" smtClean="0">
                <a:latin typeface="+mn-ea"/>
                <a:ea typeface="+mn-ea"/>
              </a:rPr>
              <a:pPr>
                <a:spcBef>
                  <a:spcPct val="0"/>
                </a:spcBef>
                <a:buFontTx/>
                <a:buNone/>
              </a:pPr>
              <a:t>39</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3559" name="矩形 13"/>
          <p:cNvSpPr>
            <a:spLocks noChangeArrowheads="1"/>
          </p:cNvSpPr>
          <p:nvPr/>
        </p:nvSpPr>
        <p:spPr bwMode="auto">
          <a:xfrm>
            <a:off x="2987675" y="1691516"/>
            <a:ext cx="6156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1800" dirty="0" smtClean="0">
                <a:solidFill>
                  <a:srgbClr val="339933"/>
                </a:solidFill>
                <a:latin typeface="+mn-ea"/>
                <a:ea typeface="+mn-ea"/>
              </a:rPr>
              <a:t>通過</a:t>
            </a:r>
            <a:r>
              <a:rPr lang="zh-TW" altLang="en-US" sz="2000" dirty="0" smtClean="0">
                <a:solidFill>
                  <a:srgbClr val="222268"/>
                </a:solidFill>
                <a:latin typeface="+mn-ea"/>
                <a:ea typeface="+mn-ea"/>
              </a:rPr>
              <a:t>資格審查考生</a:t>
            </a:r>
            <a:r>
              <a:rPr lang="zh-TW" altLang="en-US" sz="1800" dirty="0" smtClean="0">
                <a:solidFill>
                  <a:srgbClr val="339933"/>
                </a:solidFill>
                <a:latin typeface="+mn-ea"/>
                <a:ea typeface="+mn-ea"/>
              </a:rPr>
              <a:t>，</a:t>
            </a:r>
            <a:r>
              <a:rPr lang="zh-TW" altLang="en-US" sz="1800" dirty="0">
                <a:solidFill>
                  <a:srgbClr val="339933"/>
                </a:solidFill>
                <a:latin typeface="+mn-ea"/>
                <a:ea typeface="+mn-ea"/>
              </a:rPr>
              <a:t>須完成下列步驟</a:t>
            </a:r>
            <a:r>
              <a:rPr lang="zh-TW" altLang="en-US" sz="2000" dirty="0">
                <a:solidFill>
                  <a:srgbClr val="222268"/>
                </a:solidFill>
                <a:latin typeface="+mn-ea"/>
                <a:ea typeface="+mn-ea"/>
              </a:rPr>
              <a:t>方完成報名</a:t>
            </a:r>
          </a:p>
        </p:txBody>
      </p:sp>
      <p:sp>
        <p:nvSpPr>
          <p:cNvPr id="23560" name="圓角矩形 16"/>
          <p:cNvSpPr>
            <a:spLocks noChangeArrowheads="1"/>
          </p:cNvSpPr>
          <p:nvPr/>
        </p:nvSpPr>
        <p:spPr bwMode="auto">
          <a:xfrm>
            <a:off x="571500" y="1557338"/>
            <a:ext cx="2428875" cy="578882"/>
          </a:xfrm>
          <a:prstGeom prst="roundRect">
            <a:avLst>
              <a:gd name="adj" fmla="val 16667"/>
            </a:avLst>
          </a:prstGeom>
          <a:ln>
            <a:noFill/>
          </a:ln>
          <a:extLst/>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smtClean="0">
                <a:latin typeface="+mn-ea"/>
                <a:cs typeface="華康中黑體" pitchFamily="49" charset="-120"/>
              </a:rPr>
              <a:t>網路報名</a:t>
            </a:r>
            <a:endParaRPr lang="zh-TW" altLang="en-US" sz="2800" kern="0" dirty="0">
              <a:latin typeface="+mn-ea"/>
              <a:cs typeface="華康中黑體" pitchFamily="49" charset="-120"/>
            </a:endParaRPr>
          </a:p>
        </p:txBody>
      </p:sp>
      <p:grpSp>
        <p:nvGrpSpPr>
          <p:cNvPr id="49" name="群組 48"/>
          <p:cNvGrpSpPr/>
          <p:nvPr/>
        </p:nvGrpSpPr>
        <p:grpSpPr>
          <a:xfrm>
            <a:off x="5988125" y="214313"/>
            <a:ext cx="3084438" cy="1432422"/>
            <a:chOff x="5988125" y="214313"/>
            <a:chExt cx="3084438" cy="1432422"/>
          </a:xfrm>
        </p:grpSpPr>
        <p:grpSp>
          <p:nvGrpSpPr>
            <p:cNvPr id="50" name="群組 7"/>
            <p:cNvGrpSpPr>
              <a:grpSpLocks/>
            </p:cNvGrpSpPr>
            <p:nvPr/>
          </p:nvGrpSpPr>
          <p:grpSpPr bwMode="auto">
            <a:xfrm>
              <a:off x="6462713" y="214313"/>
              <a:ext cx="2609850" cy="1431925"/>
              <a:chOff x="6690632" y="1068877"/>
              <a:chExt cx="2609942" cy="1217115"/>
            </a:xfrm>
          </p:grpSpPr>
          <p:cxnSp>
            <p:nvCxnSpPr>
              <p:cNvPr id="53" name="直線單箭頭接點 8"/>
              <p:cNvCxnSpPr>
                <a:cxnSpLocks noChangeShapeType="1"/>
                <a:endCxn id="63"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54" name="圓角矩形 53"/>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55" name="圓角矩形 54"/>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網路報名</a:t>
                </a:r>
              </a:p>
            </p:txBody>
          </p:sp>
          <p:sp>
            <p:nvSpPr>
              <p:cNvPr id="56" name="圓角矩形 55"/>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57" name="圓角矩形 56"/>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58" name="圓角矩形 57"/>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59" name="直線單箭頭接點 14"/>
              <p:cNvCxnSpPr>
                <a:cxnSpLocks noChangeShapeType="1"/>
                <a:stCxn id="54" idx="3"/>
                <a:endCxn id="55"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60" name="直線單箭頭接點 15"/>
              <p:cNvCxnSpPr>
                <a:cxnSpLocks noChangeShapeType="1"/>
                <a:stCxn id="55" idx="3"/>
                <a:endCxn id="56"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61" name="直線單箭頭接點 16"/>
              <p:cNvCxnSpPr>
                <a:cxnSpLocks noChangeShapeType="1"/>
                <a:stCxn id="56" idx="3"/>
                <a:endCxn id="57"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62" name="直線單箭頭接點 17"/>
              <p:cNvCxnSpPr>
                <a:cxnSpLocks noChangeShapeType="1"/>
                <a:stCxn id="57" idx="3"/>
                <a:endCxn id="58"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63" name="圓角矩形 62"/>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51" name="圓角矩形 50"/>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繳費身分審查</a:t>
              </a:r>
              <a:endParaRPr lang="zh-TW" altLang="en-US" sz="1400" dirty="0">
                <a:solidFill>
                  <a:schemeClr val="tx1"/>
                </a:solidFill>
                <a:latin typeface="+mn-ea"/>
              </a:endParaRPr>
            </a:p>
          </p:txBody>
        </p:sp>
        <p:cxnSp>
          <p:nvCxnSpPr>
            <p:cNvPr id="52"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9127465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編號版面配置區 2"/>
          <p:cNvSpPr>
            <a:spLocks noGrp="1"/>
          </p:cNvSpPr>
          <p:nvPr>
            <p:ph type="sldNum" sz="quarter" idx="12"/>
          </p:nvPr>
        </p:nvSpPr>
        <p:spPr>
          <a:noFill/>
        </p:spPr>
        <p:txBody>
          <a:bodyPr/>
          <a:lstStyle/>
          <a:p>
            <a:fld id="{BEEC1B92-B4F1-4455-B54F-AFAA9348FDB1}" type="slidenum">
              <a:rPr lang="zh-TW" altLang="en-US" smtClean="0">
                <a:latin typeface="+mn-ea"/>
                <a:ea typeface="+mn-ea"/>
              </a:rPr>
              <a:pPr/>
              <a:t>4</a:t>
            </a:fld>
            <a:endParaRPr lang="en-US" altLang="zh-TW" smtClean="0">
              <a:latin typeface="+mn-ea"/>
              <a:ea typeface="+mn-ea"/>
            </a:endParaRPr>
          </a:p>
        </p:txBody>
      </p:sp>
      <p:sp>
        <p:nvSpPr>
          <p:cNvPr id="5" name="矩形 4"/>
          <p:cNvSpPr/>
          <p:nvPr/>
        </p:nvSpPr>
        <p:spPr>
          <a:xfrm>
            <a:off x="1403648" y="908720"/>
            <a:ext cx="5314275" cy="1246495"/>
          </a:xfrm>
          <a:prstGeom prst="rect">
            <a:avLst/>
          </a:prstGeom>
        </p:spPr>
        <p:txBody>
          <a:bodyPr wrap="none">
            <a:spAutoFit/>
          </a:bodyPr>
          <a:lstStyle/>
          <a:p>
            <a:pPr marL="0" lvl="1" eaLnBrk="0" hangingPunct="0">
              <a:lnSpc>
                <a:spcPct val="150000"/>
              </a:lnSpc>
              <a:defRPr/>
            </a:pPr>
            <a:r>
              <a:rPr lang="zh-TW" altLang="en-US" sz="5000" dirty="0">
                <a:solidFill>
                  <a:srgbClr val="FF0000"/>
                </a:solidFill>
                <a:latin typeface="標楷體" pitchFamily="65" charset="-120"/>
                <a:ea typeface="標楷體" pitchFamily="65" charset="-120"/>
                <a:cs typeface="+mj-cs"/>
              </a:rPr>
              <a:t>貳</a:t>
            </a:r>
            <a:r>
              <a:rPr lang="zh-TW" altLang="en-US" sz="5000" dirty="0" smtClean="0">
                <a:solidFill>
                  <a:srgbClr val="FF0000"/>
                </a:solidFill>
                <a:latin typeface="標楷體" pitchFamily="65" charset="-120"/>
                <a:ea typeface="標楷體" pitchFamily="65" charset="-120"/>
                <a:cs typeface="+mj-cs"/>
              </a:rPr>
              <a:t>、</a:t>
            </a:r>
            <a:r>
              <a:rPr lang="zh-TW" altLang="en-US" sz="5000" dirty="0">
                <a:solidFill>
                  <a:srgbClr val="FF0000"/>
                </a:solidFill>
                <a:latin typeface="標楷體" pitchFamily="65" charset="-120"/>
                <a:ea typeface="標楷體" pitchFamily="65" charset="-120"/>
                <a:cs typeface="+mj-cs"/>
              </a:rPr>
              <a:t>招生作業流程</a:t>
            </a:r>
            <a:endParaRPr lang="en-US" altLang="zh-TW" sz="5000" dirty="0">
              <a:solidFill>
                <a:srgbClr val="FF0000"/>
              </a:solidFill>
              <a:latin typeface="標楷體" pitchFamily="65" charset="-120"/>
              <a:ea typeface="標楷體" pitchFamily="65" charset="-120"/>
              <a:cs typeface="+mj-cs"/>
            </a:endParaRPr>
          </a:p>
        </p:txBody>
      </p:sp>
      <p:sp>
        <p:nvSpPr>
          <p:cNvPr id="4" name="矩形 3"/>
          <p:cNvSpPr/>
          <p:nvPr/>
        </p:nvSpPr>
        <p:spPr>
          <a:xfrm>
            <a:off x="1079104" y="2420888"/>
            <a:ext cx="7093296" cy="2308324"/>
          </a:xfrm>
          <a:prstGeom prst="rect">
            <a:avLst/>
          </a:prstGeom>
        </p:spPr>
        <p:txBody>
          <a:bodyPr wrap="square">
            <a:spAutoFit/>
          </a:bodyPr>
          <a:lstStyle/>
          <a:p>
            <a:pPr marL="0" lvl="1" eaLnBrk="0" hangingPunct="0">
              <a:lnSpc>
                <a:spcPct val="150000"/>
              </a:lnSpc>
              <a:defRPr/>
            </a:pPr>
            <a:r>
              <a:rPr lang="en-US" altLang="zh-TW" sz="2400" dirty="0" smtClean="0">
                <a:solidFill>
                  <a:srgbClr val="FF0000"/>
                </a:solidFill>
                <a:latin typeface="標楷體" pitchFamily="65" charset="-120"/>
                <a:ea typeface="標楷體" pitchFamily="65" charset="-120"/>
                <a:cs typeface="+mj-cs"/>
              </a:rPr>
              <a:t>1.</a:t>
            </a:r>
            <a:r>
              <a:rPr lang="zh-TW" altLang="en-US" sz="2400" dirty="0" smtClean="0">
                <a:solidFill>
                  <a:srgbClr val="FF0000"/>
                </a:solidFill>
                <a:latin typeface="標楷體" pitchFamily="65" charset="-120"/>
                <a:ea typeface="標楷體" pitchFamily="65" charset="-120"/>
                <a:cs typeface="+mj-cs"/>
              </a:rPr>
              <a:t>第一階段：</a:t>
            </a:r>
            <a:r>
              <a:rPr lang="zh-TW" altLang="en-US" sz="2400" b="1" u="sng" dirty="0" smtClean="0">
                <a:solidFill>
                  <a:srgbClr val="FF0000"/>
                </a:solidFill>
                <a:latin typeface="標楷體" pitchFamily="65" charset="-120"/>
                <a:ea typeface="標楷體" pitchFamily="65" charset="-120"/>
                <a:cs typeface="+mj-cs"/>
              </a:rPr>
              <a:t>可填三志願</a:t>
            </a:r>
            <a:r>
              <a:rPr lang="zh-TW" altLang="en-US" sz="2400" dirty="0" smtClean="0">
                <a:solidFill>
                  <a:srgbClr val="FF0000"/>
                </a:solidFill>
                <a:latin typeface="標楷體" pitchFamily="65" charset="-120"/>
                <a:ea typeface="標楷體" pitchFamily="65" charset="-120"/>
                <a:cs typeface="+mj-cs"/>
              </a:rPr>
              <a:t>，依統測各科目原始級分　</a:t>
            </a:r>
            <a:endParaRPr lang="en-US" altLang="zh-TW" sz="2400" dirty="0" smtClean="0">
              <a:solidFill>
                <a:srgbClr val="FF0000"/>
              </a:solidFill>
              <a:latin typeface="標楷體" pitchFamily="65" charset="-120"/>
              <a:ea typeface="標楷體" pitchFamily="65" charset="-120"/>
              <a:cs typeface="+mj-cs"/>
            </a:endParaRPr>
          </a:p>
          <a:p>
            <a:pPr marL="0" lvl="1" eaLnBrk="0" hangingPunct="0">
              <a:lnSpc>
                <a:spcPct val="150000"/>
              </a:lnSpc>
              <a:defRPr/>
            </a:pPr>
            <a:r>
              <a:rPr lang="zh-TW" altLang="en-US" sz="2400" dirty="0" smtClean="0">
                <a:solidFill>
                  <a:srgbClr val="FF0000"/>
                </a:solidFill>
                <a:latin typeface="標楷體" pitchFamily="65" charset="-120"/>
                <a:ea typeface="標楷體" pitchFamily="65" charset="-120"/>
                <a:cs typeface="+mj-cs"/>
              </a:rPr>
              <a:t>　　　　　　，進行倍率篩選。</a:t>
            </a:r>
            <a:endParaRPr lang="en-US" altLang="zh-TW" sz="2400" dirty="0" smtClean="0">
              <a:solidFill>
                <a:srgbClr val="FF0000"/>
              </a:solidFill>
              <a:latin typeface="標楷體" pitchFamily="65" charset="-120"/>
              <a:ea typeface="標楷體" pitchFamily="65" charset="-120"/>
              <a:cs typeface="+mj-cs"/>
            </a:endParaRPr>
          </a:p>
          <a:p>
            <a:pPr marL="0" lvl="1" eaLnBrk="0" hangingPunct="0">
              <a:lnSpc>
                <a:spcPct val="150000"/>
              </a:lnSpc>
              <a:defRPr/>
            </a:pPr>
            <a:r>
              <a:rPr lang="en-US" altLang="zh-TW" sz="2400" dirty="0" smtClean="0">
                <a:solidFill>
                  <a:srgbClr val="FF0000"/>
                </a:solidFill>
                <a:latin typeface="標楷體" pitchFamily="65" charset="-120"/>
                <a:ea typeface="標楷體" pitchFamily="65" charset="-120"/>
                <a:cs typeface="+mj-cs"/>
              </a:rPr>
              <a:t>2.</a:t>
            </a:r>
            <a:r>
              <a:rPr lang="zh-TW" altLang="en-US" sz="2400" dirty="0" smtClean="0">
                <a:solidFill>
                  <a:srgbClr val="FF0000"/>
                </a:solidFill>
                <a:latin typeface="標楷體" pitchFamily="65" charset="-120"/>
                <a:ea typeface="標楷體" pitchFamily="65" charset="-120"/>
                <a:cs typeface="+mj-cs"/>
              </a:rPr>
              <a:t>第二階段：繳交</a:t>
            </a:r>
            <a:r>
              <a:rPr lang="zh-TW" altLang="en-US" sz="2400" b="1" u="sng" dirty="0" smtClean="0">
                <a:solidFill>
                  <a:srgbClr val="FF0000"/>
                </a:solidFill>
                <a:latin typeface="標楷體" pitchFamily="65" charset="-120"/>
                <a:ea typeface="標楷體" pitchFamily="65" charset="-120"/>
                <a:cs typeface="+mj-cs"/>
              </a:rPr>
              <a:t>考生資料袋及報名表</a:t>
            </a:r>
            <a:r>
              <a:rPr lang="zh-TW" altLang="en-US" sz="2400" dirty="0" smtClean="0">
                <a:solidFill>
                  <a:srgbClr val="FF0000"/>
                </a:solidFill>
                <a:latin typeface="標楷體" pitchFamily="65" charset="-120"/>
                <a:ea typeface="標楷體" pitchFamily="65" charset="-120"/>
                <a:cs typeface="+mj-cs"/>
              </a:rPr>
              <a:t>，並依各校</a:t>
            </a:r>
            <a:endParaRPr lang="en-US" altLang="zh-TW" sz="2400" dirty="0" smtClean="0">
              <a:solidFill>
                <a:srgbClr val="FF0000"/>
              </a:solidFill>
              <a:latin typeface="標楷體" pitchFamily="65" charset="-120"/>
              <a:ea typeface="標楷體" pitchFamily="65" charset="-120"/>
              <a:cs typeface="+mj-cs"/>
            </a:endParaRPr>
          </a:p>
          <a:p>
            <a:pPr marL="0" lvl="1" eaLnBrk="0" hangingPunct="0">
              <a:lnSpc>
                <a:spcPct val="150000"/>
              </a:lnSpc>
              <a:defRPr/>
            </a:pPr>
            <a:r>
              <a:rPr lang="zh-TW" altLang="en-US" sz="2400" dirty="0" smtClean="0">
                <a:solidFill>
                  <a:srgbClr val="FF0000"/>
                </a:solidFill>
                <a:latin typeface="標楷體" pitchFamily="65" charset="-120"/>
                <a:ea typeface="標楷體" pitchFamily="65" charset="-120"/>
                <a:cs typeface="+mj-cs"/>
              </a:rPr>
              <a:t>　　　　　　規定之甄試項目辦理。</a:t>
            </a:r>
            <a:endParaRPr lang="en-US" altLang="zh-TW" sz="2400" dirty="0">
              <a:solidFill>
                <a:srgbClr val="FF0000"/>
              </a:solidFill>
              <a:latin typeface="標楷體" pitchFamily="65" charset="-120"/>
              <a:ea typeface="標楷體" pitchFamily="65" charset="-120"/>
              <a:cs typeface="+mj-cs"/>
            </a:endParaRPr>
          </a:p>
        </p:txBody>
      </p:sp>
    </p:spTree>
    <p:extLst>
      <p:ext uri="{BB962C8B-B14F-4D97-AF65-F5344CB8AC3E}">
        <p14:creationId xmlns:p14="http://schemas.microsoft.com/office/powerpoint/2010/main" xmlns="" val="3743678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274638"/>
            <a:ext cx="8229600" cy="582612"/>
          </a:xfrm>
        </p:spPr>
        <p:txBody>
          <a:bodyPr/>
          <a:lstStyle/>
          <a:p>
            <a:pPr eaLnBrk="1" hangingPunct="1"/>
            <a:r>
              <a:rPr lang="zh-TW" altLang="en-US" dirty="0" smtClean="0">
                <a:solidFill>
                  <a:schemeClr val="tx1"/>
                </a:solidFill>
                <a:latin typeface="+mn-ea"/>
                <a:ea typeface="+mn-ea"/>
              </a:rPr>
              <a:t>技優</a:t>
            </a:r>
            <a:r>
              <a:rPr lang="zh-TW" altLang="en-US" sz="4000" dirty="0" smtClean="0">
                <a:solidFill>
                  <a:srgbClr val="002060"/>
                </a:solidFill>
                <a:latin typeface="+mn-ea"/>
                <a:ea typeface="+mn-ea"/>
              </a:rPr>
              <a:t>甄審</a:t>
            </a:r>
            <a:r>
              <a:rPr lang="zh-TW" altLang="en-US" dirty="0" smtClean="0">
                <a:solidFill>
                  <a:schemeClr val="tx1"/>
                </a:solidFill>
                <a:latin typeface="+mn-ea"/>
                <a:ea typeface="+mn-ea"/>
              </a:rPr>
              <a:t>入學招生作業流程</a:t>
            </a:r>
          </a:p>
        </p:txBody>
      </p:sp>
      <p:sp>
        <p:nvSpPr>
          <p:cNvPr id="24581" name="Rectangle 3"/>
          <p:cNvSpPr>
            <a:spLocks noGrp="1" noChangeArrowheads="1"/>
          </p:cNvSpPr>
          <p:nvPr>
            <p:ph idx="1"/>
          </p:nvPr>
        </p:nvSpPr>
        <p:spPr>
          <a:xfrm>
            <a:off x="86965" y="1365238"/>
            <a:ext cx="8949531" cy="4440026"/>
          </a:xfrm>
        </p:spPr>
        <p:txBody>
          <a:bodyPr/>
          <a:lstStyle/>
          <a:p>
            <a:pPr algn="just" eaLnBrk="1" hangingPunct="1">
              <a:buFontTx/>
              <a:buBlip>
                <a:blip r:embed="rId3"/>
              </a:buBlip>
            </a:pPr>
            <a:r>
              <a:rPr lang="zh-TW" altLang="en-US" sz="2800" b="1" u="sng" dirty="0" smtClean="0">
                <a:latin typeface="標楷體" pitchFamily="65" charset="-120"/>
                <a:ea typeface="標楷體" pitchFamily="65" charset="-120"/>
              </a:rPr>
              <a:t>考生至多報名</a:t>
            </a:r>
            <a:r>
              <a:rPr lang="en-US" altLang="zh-TW" sz="2800" b="1" u="sng" dirty="0" smtClean="0">
                <a:solidFill>
                  <a:srgbClr val="FF0000"/>
                </a:solidFill>
                <a:latin typeface="標楷體" pitchFamily="65" charset="-120"/>
                <a:ea typeface="標楷體" pitchFamily="65" charset="-120"/>
                <a:cs typeface="Times New Roman" panose="02020603050405020304" pitchFamily="18" charset="0"/>
              </a:rPr>
              <a:t>5</a:t>
            </a:r>
            <a:r>
              <a:rPr lang="zh-TW" altLang="en-US" sz="2800" b="1" u="sng" dirty="0" smtClean="0">
                <a:solidFill>
                  <a:srgbClr val="FF0000"/>
                </a:solidFill>
                <a:latin typeface="標楷體" pitchFamily="65" charset="-120"/>
                <a:ea typeface="標楷體" pitchFamily="65" charset="-120"/>
              </a:rPr>
              <a:t>個</a:t>
            </a:r>
            <a:r>
              <a:rPr lang="zh-TW" altLang="en-US" sz="2800" b="1" u="sng" dirty="0" smtClean="0">
                <a:latin typeface="標楷體" pitchFamily="65" charset="-120"/>
                <a:ea typeface="標楷體" pitchFamily="65" charset="-120"/>
              </a:rPr>
              <a:t>校系科組、學程</a:t>
            </a:r>
            <a:endParaRPr lang="en-US" altLang="zh-TW" sz="2800" b="1" u="sng" dirty="0" smtClean="0">
              <a:latin typeface="標楷體" pitchFamily="65" charset="-120"/>
              <a:ea typeface="標楷體" pitchFamily="65" charset="-120"/>
            </a:endParaRPr>
          </a:p>
          <a:p>
            <a:pPr marL="400050" lvl="1" indent="0" algn="just" eaLnBrk="1" hangingPunct="1">
              <a:buNone/>
            </a:pPr>
            <a:r>
              <a:rPr lang="zh-TW" altLang="en-US" sz="1800" dirty="0" smtClean="0">
                <a:latin typeface="+mn-ea"/>
              </a:rPr>
              <a:t>有採計競賽職種</a:t>
            </a:r>
            <a:r>
              <a:rPr lang="en-US" altLang="zh-TW" sz="1800" dirty="0" smtClean="0">
                <a:latin typeface="+mn-ea"/>
              </a:rPr>
              <a:t>(</a:t>
            </a:r>
            <a:r>
              <a:rPr lang="zh-TW" altLang="en-US" sz="1800" dirty="0" smtClean="0">
                <a:latin typeface="+mn-ea"/>
              </a:rPr>
              <a:t>類</a:t>
            </a:r>
            <a:r>
              <a:rPr lang="en-US" altLang="zh-TW" sz="1800" dirty="0" smtClean="0">
                <a:latin typeface="+mn-ea"/>
              </a:rPr>
              <a:t>)</a:t>
            </a:r>
            <a:r>
              <a:rPr lang="zh-TW" altLang="en-US" sz="1800" dirty="0" smtClean="0">
                <a:latin typeface="+mn-ea"/>
              </a:rPr>
              <a:t>之招生類別內所有系科組學程皆可報名</a:t>
            </a:r>
            <a:endParaRPr lang="en-US" altLang="zh-TW" sz="1800" dirty="0" smtClean="0">
              <a:latin typeface="+mn-ea"/>
            </a:endParaRPr>
          </a:p>
          <a:p>
            <a:pPr marL="400050" lvl="1" indent="0" algn="just" eaLnBrk="1" hangingPunct="1">
              <a:buNone/>
            </a:pPr>
            <a:r>
              <a:rPr lang="zh-TW" altLang="en-US" sz="1800" dirty="0" smtClean="0">
                <a:latin typeface="+mn-ea"/>
              </a:rPr>
              <a:t>例如：</a:t>
            </a:r>
            <a:endParaRPr lang="en-US" altLang="zh-TW" sz="1800" dirty="0" smtClean="0">
              <a:latin typeface="+mn-ea"/>
            </a:endParaRPr>
          </a:p>
          <a:p>
            <a:pPr marL="400050" lvl="1" indent="0" algn="just" eaLnBrk="1" hangingPunct="1">
              <a:buNone/>
            </a:pPr>
            <a:r>
              <a:rPr lang="zh-TW" altLang="en-US" sz="1800" dirty="0" smtClean="0">
                <a:latin typeface="+mn-ea"/>
              </a:rPr>
              <a:t>某</a:t>
            </a:r>
            <a:r>
              <a:rPr lang="zh-TW" altLang="en-US" sz="1800" dirty="0">
                <a:latin typeface="+mn-ea"/>
              </a:rPr>
              <a:t>生獲得</a:t>
            </a:r>
            <a:r>
              <a:rPr lang="zh-TW" altLang="en-US" sz="1800" dirty="0">
                <a:solidFill>
                  <a:srgbClr val="FF0000"/>
                </a:solidFill>
                <a:latin typeface="Times New Roman" panose="02020603050405020304" pitchFamily="18" charset="0"/>
                <a:cs typeface="Times New Roman" panose="02020603050405020304" pitchFamily="18" charset="0"/>
              </a:rPr>
              <a:t>全國技能競賽</a:t>
            </a:r>
            <a:r>
              <a:rPr lang="zh-TW" altLang="en-US" sz="1800" dirty="0">
                <a:latin typeface="Times New Roman" panose="02020603050405020304" pitchFamily="18" charset="0"/>
                <a:cs typeface="Times New Roman" panose="02020603050405020304" pitchFamily="18" charset="0"/>
              </a:rPr>
              <a:t>「</a:t>
            </a:r>
            <a:r>
              <a:rPr lang="zh-TW" altLang="en-US" sz="1800" dirty="0">
                <a:solidFill>
                  <a:srgbClr val="FF0000"/>
                </a:solidFill>
                <a:latin typeface="Times New Roman" panose="02020603050405020304" pitchFamily="18" charset="0"/>
                <a:cs typeface="Times New Roman" panose="02020603050405020304" pitchFamily="18" charset="0"/>
              </a:rPr>
              <a:t>冷凍空調</a:t>
            </a:r>
            <a:r>
              <a:rPr lang="zh-TW" altLang="en-US" sz="1800" dirty="0">
                <a:latin typeface="Times New Roman" panose="02020603050405020304" pitchFamily="18" charset="0"/>
                <a:cs typeface="Times New Roman" panose="02020603050405020304" pitchFamily="18" charset="0"/>
              </a:rPr>
              <a:t>」職類</a:t>
            </a:r>
            <a:r>
              <a:rPr lang="zh-TW" altLang="en-US" sz="1800" dirty="0">
                <a:solidFill>
                  <a:srgbClr val="FF0000"/>
                </a:solidFill>
                <a:latin typeface="Times New Roman" panose="02020603050405020304" pitchFamily="18" charset="0"/>
                <a:cs typeface="Times New Roman" panose="02020603050405020304" pitchFamily="18" charset="0"/>
              </a:rPr>
              <a:t>第</a:t>
            </a:r>
            <a:r>
              <a:rPr lang="en-US" altLang="zh-TW" sz="1800" dirty="0">
                <a:solidFill>
                  <a:srgbClr val="FF0000"/>
                </a:solidFill>
                <a:latin typeface="Times New Roman" panose="02020603050405020304" pitchFamily="18" charset="0"/>
                <a:cs typeface="Times New Roman" panose="02020603050405020304" pitchFamily="18" charset="0"/>
              </a:rPr>
              <a:t>2</a:t>
            </a:r>
            <a:r>
              <a:rPr lang="zh-TW" altLang="en-US" sz="1800" dirty="0">
                <a:solidFill>
                  <a:srgbClr val="FF0000"/>
                </a:solidFill>
                <a:latin typeface="Times New Roman" panose="02020603050405020304" pitchFamily="18" charset="0"/>
                <a:cs typeface="Times New Roman" panose="02020603050405020304" pitchFamily="18" charset="0"/>
              </a:rPr>
              <a:t>名</a:t>
            </a:r>
            <a:r>
              <a:rPr lang="zh-TW" altLang="en-US" sz="1800" dirty="0">
                <a:latin typeface="Times New Roman" panose="02020603050405020304" pitchFamily="18" charset="0"/>
                <a:cs typeface="Times New Roman" panose="02020603050405020304" pitchFamily="18" charset="0"/>
              </a:rPr>
              <a:t>，因全國技能競賽之</a:t>
            </a:r>
            <a:r>
              <a:rPr lang="zh-TW" altLang="en-US" sz="1800" dirty="0">
                <a:solidFill>
                  <a:srgbClr val="FF0000"/>
                </a:solidFill>
                <a:latin typeface="Times New Roman" panose="02020603050405020304" pitchFamily="18" charset="0"/>
                <a:cs typeface="Times New Roman" panose="02020603050405020304" pitchFamily="18" charset="0"/>
              </a:rPr>
              <a:t>「</a:t>
            </a:r>
            <a:r>
              <a:rPr lang="en-US" altLang="zh-TW" sz="1800" dirty="0">
                <a:solidFill>
                  <a:srgbClr val="FF0000"/>
                </a:solidFill>
                <a:latin typeface="Times New Roman" panose="02020603050405020304" pitchFamily="18" charset="0"/>
                <a:cs typeface="Times New Roman" panose="02020603050405020304" pitchFamily="18" charset="0"/>
              </a:rPr>
              <a:t>10</a:t>
            </a:r>
            <a:r>
              <a:rPr lang="zh-TW" altLang="en-US" sz="1800" dirty="0">
                <a:solidFill>
                  <a:srgbClr val="FF0000"/>
                </a:solidFill>
                <a:latin typeface="Times New Roman" panose="02020603050405020304" pitchFamily="18" charset="0"/>
                <a:cs typeface="Times New Roman" panose="02020603050405020304" pitchFamily="18" charset="0"/>
              </a:rPr>
              <a:t>機械」</a:t>
            </a:r>
            <a:r>
              <a:rPr lang="zh-TW" altLang="en-US" sz="1800" dirty="0">
                <a:latin typeface="Times New Roman" panose="02020603050405020304" pitchFamily="18" charset="0"/>
                <a:cs typeface="Times New Roman" panose="02020603050405020304" pitchFamily="18" charset="0"/>
              </a:rPr>
              <a:t>、</a:t>
            </a:r>
            <a:r>
              <a:rPr lang="zh-TW" altLang="en-US" sz="1800" dirty="0">
                <a:solidFill>
                  <a:srgbClr val="FF0000"/>
                </a:solidFill>
                <a:latin typeface="Times New Roman" panose="02020603050405020304" pitchFamily="18" charset="0"/>
                <a:cs typeface="Times New Roman" panose="02020603050405020304" pitchFamily="18" charset="0"/>
              </a:rPr>
              <a:t>「</a:t>
            </a:r>
            <a:r>
              <a:rPr lang="en-US" altLang="zh-TW" sz="1800" dirty="0">
                <a:solidFill>
                  <a:srgbClr val="FF0000"/>
                </a:solidFill>
                <a:latin typeface="Times New Roman" panose="02020603050405020304" pitchFamily="18" charset="0"/>
                <a:cs typeface="Times New Roman" panose="02020603050405020304" pitchFamily="18" charset="0"/>
              </a:rPr>
              <a:t>20</a:t>
            </a:r>
            <a:r>
              <a:rPr lang="zh-TW" altLang="en-US" sz="1800" dirty="0">
                <a:solidFill>
                  <a:srgbClr val="FF0000"/>
                </a:solidFill>
                <a:latin typeface="Times New Roman" panose="02020603050405020304" pitchFamily="18" charset="0"/>
                <a:cs typeface="Times New Roman" panose="02020603050405020304" pitchFamily="18" charset="0"/>
              </a:rPr>
              <a:t>電機</a:t>
            </a:r>
            <a:r>
              <a:rPr lang="zh-TW" altLang="en-US" sz="1800" dirty="0" smtClean="0">
                <a:solidFill>
                  <a:srgbClr val="FF0000"/>
                </a:solidFill>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a:t>
            </a:r>
            <a:r>
              <a:rPr lang="zh-TW" altLang="en-US" sz="1800" dirty="0" smtClean="0">
                <a:solidFill>
                  <a:srgbClr val="FF0000"/>
                </a:solidFill>
                <a:latin typeface="Times New Roman" panose="02020603050405020304" pitchFamily="18" charset="0"/>
                <a:cs typeface="Times New Roman" panose="02020603050405020304" pitchFamily="18" charset="0"/>
              </a:rPr>
              <a:t>「</a:t>
            </a:r>
            <a:r>
              <a:rPr lang="en-US" altLang="zh-TW" sz="1800" dirty="0" smtClean="0">
                <a:solidFill>
                  <a:srgbClr val="FF0000"/>
                </a:solidFill>
                <a:latin typeface="Times New Roman" panose="02020603050405020304" pitchFamily="18" charset="0"/>
                <a:cs typeface="Times New Roman" panose="02020603050405020304" pitchFamily="18" charset="0"/>
              </a:rPr>
              <a:t>21</a:t>
            </a:r>
            <a:r>
              <a:rPr lang="zh-TW" altLang="en-US" sz="1800" dirty="0">
                <a:solidFill>
                  <a:srgbClr val="FF0000"/>
                </a:solidFill>
                <a:latin typeface="Times New Roman" panose="02020603050405020304" pitchFamily="18" charset="0"/>
                <a:cs typeface="Times New Roman" panose="02020603050405020304" pitchFamily="18" charset="0"/>
              </a:rPr>
              <a:t>冷凍</a:t>
            </a:r>
            <a:r>
              <a:rPr lang="zh-TW" altLang="en-US" sz="1800" dirty="0" smtClean="0">
                <a:solidFill>
                  <a:srgbClr val="FF0000"/>
                </a:solidFill>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 </a:t>
            </a:r>
            <a:r>
              <a:rPr lang="zh-TW" altLang="en-US" sz="1800" dirty="0" smtClean="0">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 </a:t>
            </a:r>
            <a:r>
              <a:rPr lang="zh-TW" altLang="en-US" sz="1800" dirty="0">
                <a:solidFill>
                  <a:srgbClr val="FF0000"/>
                </a:solidFill>
                <a:latin typeface="Times New Roman" panose="02020603050405020304" pitchFamily="18" charset="0"/>
                <a:cs typeface="Times New Roman" panose="02020603050405020304" pitchFamily="18" charset="0"/>
              </a:rPr>
              <a:t>「</a:t>
            </a:r>
            <a:r>
              <a:rPr lang="en-US" altLang="zh-TW" sz="1800" dirty="0">
                <a:solidFill>
                  <a:srgbClr val="FF0000"/>
                </a:solidFill>
                <a:latin typeface="Times New Roman" panose="02020603050405020304" pitchFamily="18" charset="0"/>
                <a:cs typeface="Times New Roman" panose="02020603050405020304" pitchFamily="18" charset="0"/>
              </a:rPr>
              <a:t>25</a:t>
            </a:r>
            <a:r>
              <a:rPr lang="zh-TW" altLang="en-US" sz="1800" dirty="0">
                <a:solidFill>
                  <a:srgbClr val="FF0000"/>
                </a:solidFill>
                <a:latin typeface="Times New Roman" panose="02020603050405020304" pitchFamily="18" charset="0"/>
                <a:cs typeface="Times New Roman" panose="02020603050405020304" pitchFamily="18" charset="0"/>
              </a:rPr>
              <a:t>電子」 </a:t>
            </a:r>
            <a:r>
              <a:rPr lang="zh-TW" altLang="en-US" sz="1800" dirty="0" smtClean="0">
                <a:latin typeface="Times New Roman" panose="02020603050405020304" pitchFamily="18" charset="0"/>
                <a:cs typeface="Times New Roman" panose="02020603050405020304" pitchFamily="18" charset="0"/>
              </a:rPr>
              <a:t>、 </a:t>
            </a:r>
            <a:r>
              <a:rPr lang="zh-TW" altLang="en-US" sz="1800" dirty="0" smtClean="0">
                <a:solidFill>
                  <a:srgbClr val="FF0000"/>
                </a:solidFill>
                <a:latin typeface="Times New Roman" panose="02020603050405020304" pitchFamily="18" charset="0"/>
                <a:cs typeface="Times New Roman" panose="02020603050405020304" pitchFamily="18" charset="0"/>
              </a:rPr>
              <a:t>「</a:t>
            </a:r>
            <a:r>
              <a:rPr lang="en-US" altLang="zh-TW" sz="1800" dirty="0" smtClean="0">
                <a:solidFill>
                  <a:srgbClr val="FF0000"/>
                </a:solidFill>
                <a:latin typeface="Times New Roman" panose="02020603050405020304" pitchFamily="18" charset="0"/>
                <a:cs typeface="Times New Roman" panose="02020603050405020304" pitchFamily="18" charset="0"/>
              </a:rPr>
              <a:t>55</a:t>
            </a:r>
            <a:r>
              <a:rPr lang="zh-TW" altLang="en-US" sz="1800" dirty="0" smtClean="0">
                <a:solidFill>
                  <a:srgbClr val="FF0000"/>
                </a:solidFill>
                <a:latin typeface="Times New Roman" panose="02020603050405020304" pitchFamily="18" charset="0"/>
                <a:cs typeface="Times New Roman" panose="02020603050405020304" pitchFamily="18" charset="0"/>
              </a:rPr>
              <a:t>工程」</a:t>
            </a:r>
            <a:r>
              <a:rPr lang="zh-TW" altLang="en-US" sz="1800" dirty="0" smtClean="0">
                <a:latin typeface="Times New Roman" panose="02020603050405020304" pitchFamily="18" charset="0"/>
                <a:cs typeface="Times New Roman" panose="02020603050405020304" pitchFamily="18" charset="0"/>
              </a:rPr>
              <a:t>及</a:t>
            </a:r>
            <a:r>
              <a:rPr lang="zh-TW" altLang="en-US" sz="1800" dirty="0" smtClean="0">
                <a:solidFill>
                  <a:srgbClr val="FF0000"/>
                </a:solidFill>
                <a:latin typeface="Times New Roman" panose="02020603050405020304" pitchFamily="18" charset="0"/>
                <a:cs typeface="Times New Roman" panose="02020603050405020304" pitchFamily="18" charset="0"/>
              </a:rPr>
              <a:t>「</a:t>
            </a:r>
            <a:r>
              <a:rPr lang="en-US" altLang="zh-TW" sz="1800" dirty="0" smtClean="0">
                <a:solidFill>
                  <a:srgbClr val="FF0000"/>
                </a:solidFill>
                <a:latin typeface="Times New Roman" panose="02020603050405020304" pitchFamily="18" charset="0"/>
                <a:cs typeface="Times New Roman" panose="02020603050405020304" pitchFamily="18" charset="0"/>
              </a:rPr>
              <a:t>56</a:t>
            </a:r>
            <a:r>
              <a:rPr lang="zh-TW" altLang="en-US" sz="1800" dirty="0" smtClean="0">
                <a:solidFill>
                  <a:srgbClr val="FF0000"/>
                </a:solidFill>
                <a:latin typeface="Times New Roman" panose="02020603050405020304" pitchFamily="18" charset="0"/>
                <a:cs typeface="Times New Roman" panose="02020603050405020304" pitchFamily="18" charset="0"/>
              </a:rPr>
              <a:t>管理」</a:t>
            </a:r>
            <a:r>
              <a:rPr lang="zh-TW" altLang="en-US" sz="1800" dirty="0">
                <a:latin typeface="Times New Roman" panose="02020603050405020304" pitchFamily="18" charset="0"/>
                <a:cs typeface="Times New Roman" panose="02020603050405020304" pitchFamily="18" charset="0"/>
              </a:rPr>
              <a:t>等招生類別皆有採計此職類，因此</a:t>
            </a:r>
            <a:r>
              <a:rPr lang="zh-TW" altLang="en-US" sz="1800" dirty="0" smtClean="0">
                <a:latin typeface="Times New Roman" panose="02020603050405020304" pitchFamily="18" charset="0"/>
                <a:cs typeface="Times New Roman" panose="02020603050405020304" pitchFamily="18" charset="0"/>
              </a:rPr>
              <a:t>只要以這幾</a:t>
            </a:r>
            <a:r>
              <a:rPr lang="zh-TW" altLang="en-US" sz="1800" dirty="0">
                <a:latin typeface="Times New Roman" panose="02020603050405020304" pitchFamily="18" charset="0"/>
                <a:cs typeface="Times New Roman" panose="02020603050405020304" pitchFamily="18" charset="0"/>
              </a:rPr>
              <a:t>類招生的系</a:t>
            </a:r>
            <a:r>
              <a:rPr lang="zh-TW" altLang="en-US" sz="1800" dirty="0" smtClean="0">
                <a:latin typeface="Times New Roman" panose="02020603050405020304" pitchFamily="18" charset="0"/>
                <a:cs typeface="Times New Roman" panose="02020603050405020304" pitchFamily="18" charset="0"/>
              </a:rPr>
              <a:t>科</a:t>
            </a:r>
            <a:r>
              <a:rPr lang="en-US" altLang="zh-TW" sz="1800" dirty="0" smtClean="0">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組</a:t>
            </a:r>
            <a:r>
              <a:rPr lang="en-US" altLang="zh-TW" sz="1800" dirty="0" smtClean="0">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學</a:t>
            </a:r>
            <a:r>
              <a:rPr lang="zh-TW" altLang="en-US" sz="1800" dirty="0" smtClean="0">
                <a:latin typeface="Times New Roman" panose="02020603050405020304" pitchFamily="18" charset="0"/>
                <a:cs typeface="Times New Roman" panose="02020603050405020304" pitchFamily="18" charset="0"/>
              </a:rPr>
              <a:t>程，</a:t>
            </a:r>
            <a:r>
              <a:rPr lang="zh-TW" altLang="en-US" sz="1800" dirty="0">
                <a:latin typeface="Times New Roman" panose="02020603050405020304" pitchFamily="18" charset="0"/>
                <a:cs typeface="Times New Roman" panose="02020603050405020304" pitchFamily="18" charset="0"/>
              </a:rPr>
              <a:t>該生皆能</a:t>
            </a:r>
            <a:r>
              <a:rPr lang="zh-TW" altLang="en-US" sz="1800" dirty="0" smtClean="0">
                <a:latin typeface="Times New Roman" panose="02020603050405020304" pitchFamily="18" charset="0"/>
                <a:cs typeface="Times New Roman" panose="02020603050405020304" pitchFamily="18" charset="0"/>
              </a:rPr>
              <a:t>申請</a:t>
            </a:r>
            <a:endParaRPr lang="en-US" altLang="zh-TW" sz="1800" dirty="0" smtClean="0">
              <a:latin typeface="Times New Roman" panose="02020603050405020304" pitchFamily="18" charset="0"/>
              <a:cs typeface="Times New Roman" panose="02020603050405020304" pitchFamily="18" charset="0"/>
            </a:endParaRPr>
          </a:p>
          <a:p>
            <a:pPr marL="342900" lvl="1" indent="-342900" algn="just" eaLnBrk="1" hangingPunct="1">
              <a:buBlip>
                <a:blip r:embed="rId3"/>
              </a:buBlip>
            </a:pPr>
            <a:r>
              <a:rPr lang="zh-TW" altLang="en-US" sz="2400" b="1" u="sng" dirty="0">
                <a:latin typeface="標楷體" pitchFamily="65" charset="-120"/>
                <a:ea typeface="標楷體" pitchFamily="65" charset="-120"/>
                <a:cs typeface="Times New Roman" panose="02020603050405020304" pitchFamily="18" charset="0"/>
              </a:rPr>
              <a:t>各甄審學校得限制考生</a:t>
            </a:r>
            <a:r>
              <a:rPr lang="zh-TW" altLang="en-US" sz="2400" b="1" u="sng" dirty="0">
                <a:solidFill>
                  <a:srgbClr val="FF0000"/>
                </a:solidFill>
                <a:latin typeface="標楷體" pitchFamily="65" charset="-120"/>
                <a:ea typeface="標楷體" pitchFamily="65" charset="-120"/>
                <a:cs typeface="Times New Roman" panose="02020603050405020304" pitchFamily="18" charset="0"/>
              </a:rPr>
              <a:t>僅能選擇該校</a:t>
            </a:r>
            <a:r>
              <a:rPr lang="en-US" altLang="zh-TW" sz="2400" b="1" u="sng" dirty="0">
                <a:solidFill>
                  <a:srgbClr val="FF0000"/>
                </a:solidFill>
                <a:latin typeface="標楷體" pitchFamily="65" charset="-120"/>
                <a:ea typeface="標楷體" pitchFamily="65" charset="-120"/>
                <a:cs typeface="Times New Roman" panose="02020603050405020304" pitchFamily="18" charset="0"/>
              </a:rPr>
              <a:t>1</a:t>
            </a:r>
            <a:r>
              <a:rPr lang="zh-TW" altLang="en-US" sz="2400" b="1" u="sng" dirty="0">
                <a:solidFill>
                  <a:srgbClr val="FF0000"/>
                </a:solidFill>
                <a:latin typeface="標楷體" pitchFamily="65" charset="-120"/>
                <a:ea typeface="標楷體" pitchFamily="65" charset="-120"/>
                <a:cs typeface="+mn-cs"/>
              </a:rPr>
              <a:t>個系科組、學程</a:t>
            </a:r>
            <a:r>
              <a:rPr lang="zh-TW" altLang="en-US" sz="2400" b="1" u="sng" dirty="0">
                <a:latin typeface="標楷體" pitchFamily="65" charset="-120"/>
                <a:ea typeface="標楷體" pitchFamily="65" charset="-120"/>
                <a:cs typeface="+mn-cs"/>
              </a:rPr>
              <a:t>報名</a:t>
            </a:r>
            <a:endParaRPr lang="en-US" altLang="zh-TW" sz="2400" b="1" u="sng" dirty="0">
              <a:latin typeface="標楷體" pitchFamily="65" charset="-120"/>
              <a:ea typeface="標楷體" pitchFamily="65" charset="-120"/>
              <a:cs typeface="+mn-cs"/>
            </a:endParaRPr>
          </a:p>
          <a:p>
            <a:pPr algn="just" eaLnBrk="1" hangingPunct="1">
              <a:buBlip>
                <a:blip r:embed="rId3"/>
              </a:buBlip>
            </a:pPr>
            <a:r>
              <a:rPr lang="zh-TW" altLang="en-US" sz="2400" dirty="0">
                <a:latin typeface="標楷體" pitchFamily="65" charset="-120"/>
                <a:ea typeface="標楷體" pitchFamily="65" charset="-120"/>
              </a:rPr>
              <a:t>考生報名的所有學校之系</a:t>
            </a:r>
            <a:r>
              <a:rPr lang="zh-TW" altLang="en-US" sz="2400" dirty="0" smtClean="0">
                <a:latin typeface="標楷體" pitchFamily="65" charset="-120"/>
                <a:ea typeface="標楷體" pitchFamily="65" charset="-120"/>
              </a:rPr>
              <a:t>科</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組</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a:t>
            </a:r>
            <a:r>
              <a:rPr lang="zh-TW" altLang="en-US" sz="2400" dirty="0">
                <a:latin typeface="標楷體" pitchFamily="65" charset="-120"/>
                <a:ea typeface="標楷體" pitchFamily="65" charset="-120"/>
              </a:rPr>
              <a:t>學程皆必須寄</a:t>
            </a:r>
            <a:r>
              <a:rPr lang="zh-TW" altLang="en-US" sz="2400" dirty="0" smtClean="0">
                <a:latin typeface="標楷體" pitchFamily="65" charset="-120"/>
                <a:ea typeface="標楷體" pitchFamily="65" charset="-120"/>
              </a:rPr>
              <a:t>繳資料</a:t>
            </a:r>
            <a:r>
              <a:rPr lang="zh-TW" altLang="en-US" sz="2400" dirty="0">
                <a:latin typeface="標楷體" pitchFamily="65" charset="-120"/>
                <a:ea typeface="標楷體" pitchFamily="65" charset="-120"/>
              </a:rPr>
              <a:t>：</a:t>
            </a:r>
          </a:p>
          <a:p>
            <a:pPr lvl="1" algn="just" eaLnBrk="1" hangingPunct="1">
              <a:buFontTx/>
              <a:buNone/>
            </a:pPr>
            <a:r>
              <a:rPr lang="en-US" altLang="zh-TW" sz="2400" dirty="0">
                <a:latin typeface="標楷體" pitchFamily="65" charset="-120"/>
                <a:ea typeface="標楷體" pitchFamily="65" charset="-120"/>
                <a:cs typeface="Times New Roman" panose="02020603050405020304" pitchFamily="18" charset="0"/>
              </a:rPr>
              <a:t>1. </a:t>
            </a:r>
            <a:r>
              <a:rPr lang="zh-TW" altLang="en-US" sz="2400" dirty="0">
                <a:latin typeface="標楷體" pitchFamily="65" charset="-120"/>
                <a:ea typeface="標楷體" pitchFamily="65" charset="-120"/>
                <a:cs typeface="Times New Roman" panose="02020603050405020304" pitchFamily="18" charset="0"/>
              </a:rPr>
              <a:t>該校系</a:t>
            </a:r>
            <a:r>
              <a:rPr lang="zh-TW" altLang="en-US" sz="2400" dirty="0" smtClean="0">
                <a:latin typeface="標楷體" pitchFamily="65" charset="-120"/>
                <a:ea typeface="標楷體" pitchFamily="65" charset="-120"/>
                <a:cs typeface="Times New Roman" panose="02020603050405020304" pitchFamily="18" charset="0"/>
              </a:rPr>
              <a:t>科</a:t>
            </a:r>
            <a:r>
              <a:rPr lang="en-US" altLang="zh-TW" sz="2400" dirty="0" smtClean="0">
                <a:latin typeface="標楷體" pitchFamily="65" charset="-120"/>
                <a:ea typeface="標楷體" pitchFamily="65" charset="-120"/>
                <a:cs typeface="Times New Roman" panose="02020603050405020304" pitchFamily="18" charset="0"/>
              </a:rPr>
              <a:t>(</a:t>
            </a:r>
            <a:r>
              <a:rPr lang="zh-TW" altLang="en-US" sz="2400" dirty="0" smtClean="0">
                <a:latin typeface="標楷體" pitchFamily="65" charset="-120"/>
                <a:ea typeface="標楷體" pitchFamily="65" charset="-120"/>
                <a:cs typeface="Times New Roman" panose="02020603050405020304" pitchFamily="18" charset="0"/>
              </a:rPr>
              <a:t>組</a:t>
            </a:r>
            <a:r>
              <a:rPr lang="en-US" altLang="zh-TW" sz="2400" dirty="0" smtClean="0">
                <a:latin typeface="標楷體" pitchFamily="65" charset="-120"/>
                <a:ea typeface="標楷體" pitchFamily="65" charset="-120"/>
                <a:cs typeface="Times New Roman" panose="02020603050405020304" pitchFamily="18" charset="0"/>
              </a:rPr>
              <a:t>)</a:t>
            </a:r>
            <a:r>
              <a:rPr lang="zh-TW" altLang="en-US" sz="2400" dirty="0" smtClean="0">
                <a:latin typeface="標楷體" pitchFamily="65" charset="-120"/>
                <a:ea typeface="標楷體" pitchFamily="65" charset="-120"/>
                <a:cs typeface="Times New Roman" panose="02020603050405020304" pitchFamily="18" charset="0"/>
              </a:rPr>
              <a:t>、</a:t>
            </a:r>
            <a:r>
              <a:rPr lang="zh-TW" altLang="en-US" sz="2400" dirty="0">
                <a:latin typeface="標楷體" pitchFamily="65" charset="-120"/>
                <a:ea typeface="標楷體" pitchFamily="65" charset="-120"/>
                <a:cs typeface="Times New Roman" panose="02020603050405020304" pitchFamily="18" charset="0"/>
              </a:rPr>
              <a:t>學程要求繳交之</a:t>
            </a:r>
            <a:r>
              <a:rPr lang="zh-TW" altLang="en-US" sz="2400" dirty="0" smtClean="0">
                <a:latin typeface="標楷體" pitchFamily="65" charset="-120"/>
                <a:ea typeface="標楷體" pitchFamily="65" charset="-120"/>
                <a:cs typeface="Times New Roman" panose="02020603050405020304" pitchFamily="18" charset="0"/>
              </a:rPr>
              <a:t>資料</a:t>
            </a:r>
            <a:r>
              <a:rPr lang="en-US" altLang="zh-TW" sz="2400" dirty="0" smtClean="0">
                <a:latin typeface="標楷體" pitchFamily="65" charset="-120"/>
                <a:ea typeface="標楷體" pitchFamily="65" charset="-120"/>
                <a:cs typeface="Times New Roman" panose="02020603050405020304" pitchFamily="18" charset="0"/>
              </a:rPr>
              <a:t>(</a:t>
            </a:r>
            <a:r>
              <a:rPr lang="zh-TW" altLang="en-US" sz="2400" dirty="0" smtClean="0">
                <a:latin typeface="標楷體" pitchFamily="65" charset="-120"/>
                <a:ea typeface="標楷體" pitchFamily="65" charset="-120"/>
                <a:cs typeface="Times New Roman" panose="02020603050405020304" pitchFamily="18" charset="0"/>
              </a:rPr>
              <a:t>書面</a:t>
            </a:r>
            <a:r>
              <a:rPr lang="en-US" altLang="zh-TW" sz="2400" dirty="0" smtClean="0">
                <a:latin typeface="標楷體" pitchFamily="65" charset="-120"/>
                <a:ea typeface="標楷體" pitchFamily="65" charset="-120"/>
                <a:cs typeface="Times New Roman" panose="02020603050405020304" pitchFamily="18" charset="0"/>
              </a:rPr>
              <a:t>)</a:t>
            </a:r>
            <a:endParaRPr lang="zh-TW" altLang="en-US" sz="2400" dirty="0">
              <a:latin typeface="標楷體" pitchFamily="65" charset="-120"/>
              <a:ea typeface="標楷體" pitchFamily="65" charset="-120"/>
              <a:cs typeface="Times New Roman" panose="02020603050405020304" pitchFamily="18" charset="0"/>
            </a:endParaRPr>
          </a:p>
          <a:p>
            <a:pPr lvl="1" algn="just" eaLnBrk="1" hangingPunct="1">
              <a:buFontTx/>
              <a:buNone/>
            </a:pPr>
            <a:r>
              <a:rPr lang="en-US" altLang="zh-TW" sz="2400" dirty="0">
                <a:latin typeface="標楷體" pitchFamily="65" charset="-120"/>
                <a:ea typeface="標楷體" pitchFamily="65" charset="-120"/>
                <a:cs typeface="Times New Roman" panose="02020603050405020304" pitchFamily="18" charset="0"/>
              </a:rPr>
              <a:t>2. </a:t>
            </a:r>
            <a:r>
              <a:rPr lang="zh-TW" altLang="en-US" sz="2400" dirty="0">
                <a:latin typeface="標楷體" pitchFamily="65" charset="-120"/>
                <a:ea typeface="標楷體" pitchFamily="65" charset="-120"/>
              </a:rPr>
              <a:t>指定項目甄審費匯款</a:t>
            </a:r>
            <a:r>
              <a:rPr lang="zh-TW" altLang="en-US" sz="2400" dirty="0" smtClean="0">
                <a:latin typeface="標楷體" pitchFamily="65" charset="-120"/>
                <a:ea typeface="標楷體" pitchFamily="65" charset="-120"/>
              </a:rPr>
              <a:t>證明</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劃撥收據</a:t>
            </a:r>
            <a:r>
              <a:rPr lang="en-US" altLang="zh-TW" sz="2400" dirty="0" smtClean="0">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影本</a:t>
            </a:r>
          </a:p>
        </p:txBody>
      </p:sp>
      <p:sp>
        <p:nvSpPr>
          <p:cNvPr id="2458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EF2A6FFD-8A42-4A96-B9AA-292E838F80D4}" type="slidenum">
              <a:rPr lang="en-US" altLang="zh-TW" sz="1400" smtClean="0">
                <a:latin typeface="+mn-ea"/>
                <a:ea typeface="+mn-ea"/>
              </a:rPr>
              <a:pPr>
                <a:spcBef>
                  <a:spcPct val="0"/>
                </a:spcBef>
                <a:buFontTx/>
                <a:buNone/>
              </a:pPr>
              <a:t>40</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pSp>
        <p:nvGrpSpPr>
          <p:cNvPr id="34" name="群組 33"/>
          <p:cNvGrpSpPr/>
          <p:nvPr/>
        </p:nvGrpSpPr>
        <p:grpSpPr>
          <a:xfrm>
            <a:off x="5988125" y="214313"/>
            <a:ext cx="3084438" cy="1432422"/>
            <a:chOff x="5988125" y="214313"/>
            <a:chExt cx="3084438" cy="1432422"/>
          </a:xfrm>
        </p:grpSpPr>
        <p:grpSp>
          <p:nvGrpSpPr>
            <p:cNvPr id="35" name="群組 7"/>
            <p:cNvGrpSpPr>
              <a:grpSpLocks/>
            </p:cNvGrpSpPr>
            <p:nvPr/>
          </p:nvGrpSpPr>
          <p:grpSpPr bwMode="auto">
            <a:xfrm>
              <a:off x="6462713" y="214313"/>
              <a:ext cx="2609850" cy="1431925"/>
              <a:chOff x="6690632" y="1068877"/>
              <a:chExt cx="2609942" cy="1217115"/>
            </a:xfrm>
          </p:grpSpPr>
          <p:cxnSp>
            <p:nvCxnSpPr>
              <p:cNvPr id="3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39" name="圓角矩形 38"/>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0" name="圓角矩形 39"/>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3" name="圓角矩形 4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6" name="圓角矩形 35"/>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繳費身分審查</a:t>
              </a:r>
              <a:endParaRPr lang="zh-TW" altLang="en-US" sz="1400" dirty="0">
                <a:solidFill>
                  <a:schemeClr val="tx1"/>
                </a:solidFill>
                <a:latin typeface="+mn-ea"/>
              </a:endParaRPr>
            </a:p>
          </p:txBody>
        </p:sp>
        <p:cxnSp>
          <p:nvCxnSpPr>
            <p:cNvPr id="3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2721287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82612"/>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27651"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B1FF58F-F357-482A-94CB-18A73832393F}" type="slidenum">
              <a:rPr lang="en-US" altLang="zh-TW" sz="1400" smtClean="0">
                <a:latin typeface="+mn-ea"/>
                <a:ea typeface="+mn-ea"/>
              </a:rPr>
              <a:pPr>
                <a:spcBef>
                  <a:spcPct val="0"/>
                </a:spcBef>
                <a:buFontTx/>
                <a:buNone/>
              </a:pPr>
              <a:t>41</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655" name="矩形 19"/>
          <p:cNvSpPr>
            <a:spLocks noChangeArrowheads="1"/>
          </p:cNvSpPr>
          <p:nvPr/>
        </p:nvSpPr>
        <p:spPr bwMode="auto">
          <a:xfrm>
            <a:off x="820738" y="2466975"/>
            <a:ext cx="814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buFontTx/>
              <a:buNone/>
            </a:pPr>
            <a:r>
              <a:rPr lang="zh-TW" altLang="en-US" sz="2400" dirty="0">
                <a:solidFill>
                  <a:srgbClr val="000000"/>
                </a:solidFill>
                <a:latin typeface="+mn-ea"/>
                <a:ea typeface="+mn-ea"/>
              </a:rPr>
              <a:t>甄審總成績計算：指定項目甄審成績</a:t>
            </a:r>
            <a:r>
              <a:rPr lang="en-US" altLang="zh-TW" sz="2400" dirty="0" smtClean="0">
                <a:solidFill>
                  <a:srgbClr val="000000"/>
                </a:solidFill>
                <a:latin typeface="+mn-ea"/>
                <a:ea typeface="+mn-ea"/>
              </a:rPr>
              <a:t>×(</a:t>
            </a:r>
            <a:r>
              <a:rPr lang="en-US" altLang="zh-TW" sz="2400" dirty="0" smtClean="0">
                <a:solidFill>
                  <a:srgbClr val="000000"/>
                </a:solidFill>
                <a:latin typeface="Times New Roman" panose="02020603050405020304" pitchFamily="18" charset="0"/>
                <a:ea typeface="+mn-ea"/>
                <a:cs typeface="Times New Roman" panose="02020603050405020304" pitchFamily="18" charset="0"/>
              </a:rPr>
              <a:t>1</a:t>
            </a:r>
            <a:r>
              <a:rPr lang="en-US" altLang="zh-TW" sz="2400" dirty="0">
                <a:solidFill>
                  <a:srgbClr val="000000"/>
                </a:solidFill>
                <a:latin typeface="+mn-ea"/>
                <a:ea typeface="+mn-ea"/>
              </a:rPr>
              <a:t>+</a:t>
            </a:r>
            <a:r>
              <a:rPr lang="zh-TW" altLang="en-US" sz="2400" dirty="0">
                <a:solidFill>
                  <a:srgbClr val="000000"/>
                </a:solidFill>
                <a:latin typeface="+mn-ea"/>
                <a:ea typeface="+mn-ea"/>
              </a:rPr>
              <a:t>優待加分比例</a:t>
            </a:r>
            <a:r>
              <a:rPr lang="en-US" altLang="zh-TW" sz="2400" dirty="0">
                <a:solidFill>
                  <a:srgbClr val="000000"/>
                </a:solidFill>
                <a:latin typeface="+mn-ea"/>
                <a:ea typeface="+mn-ea"/>
              </a:rPr>
              <a:t>)</a:t>
            </a:r>
          </a:p>
        </p:txBody>
      </p:sp>
      <p:sp>
        <p:nvSpPr>
          <p:cNvPr id="27656" name="矩形 21"/>
          <p:cNvSpPr>
            <a:spLocks noChangeArrowheads="1"/>
          </p:cNvSpPr>
          <p:nvPr/>
        </p:nvSpPr>
        <p:spPr bwMode="auto">
          <a:xfrm>
            <a:off x="714375" y="3721100"/>
            <a:ext cx="8001011" cy="2298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5113" indent="-265113"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FontTx/>
              <a:buBlip>
                <a:blip r:embed="rId3"/>
              </a:buBlip>
            </a:pPr>
            <a:r>
              <a:rPr lang="zh-TW" altLang="en-US" sz="2600" dirty="0">
                <a:latin typeface="+mn-ea"/>
                <a:ea typeface="+mn-ea"/>
              </a:rPr>
              <a:t>甄審結果由各校</a:t>
            </a:r>
            <a:r>
              <a:rPr lang="zh-TW" altLang="en-US" sz="2600" dirty="0" smtClean="0">
                <a:latin typeface="+mn-ea"/>
                <a:ea typeface="+mn-ea"/>
              </a:rPr>
              <a:t>公告</a:t>
            </a:r>
            <a:endParaRPr lang="en-US" altLang="zh-TW" sz="2600" dirty="0" smtClean="0">
              <a:latin typeface="+mn-ea"/>
              <a:ea typeface="+mn-ea"/>
            </a:endParaRPr>
          </a:p>
          <a:p>
            <a:pPr eaLnBrk="1" hangingPunct="1">
              <a:spcBef>
                <a:spcPts val="800"/>
              </a:spcBef>
              <a:buFontTx/>
              <a:buBlip>
                <a:blip r:embed="rId3"/>
              </a:buBlip>
            </a:pPr>
            <a:r>
              <a:rPr lang="zh-TW" altLang="en-US" sz="2600" dirty="0" smtClean="0">
                <a:latin typeface="+mn-ea"/>
                <a:ea typeface="+mn-ea"/>
              </a:rPr>
              <a:t>各</a:t>
            </a:r>
            <a:r>
              <a:rPr lang="zh-TW" altLang="en-US" sz="2600" dirty="0">
                <a:latin typeface="+mn-ea"/>
                <a:ea typeface="+mn-ea"/>
              </a:rPr>
              <a:t>校系</a:t>
            </a:r>
            <a:r>
              <a:rPr lang="zh-TW" altLang="en-US" sz="2600" dirty="0" smtClean="0">
                <a:latin typeface="+mn-ea"/>
                <a:ea typeface="+mn-ea"/>
              </a:rPr>
              <a:t>科</a:t>
            </a:r>
            <a:r>
              <a:rPr lang="en-US" altLang="zh-TW" sz="2600" dirty="0" smtClean="0">
                <a:latin typeface="+mn-ea"/>
                <a:ea typeface="+mn-ea"/>
              </a:rPr>
              <a:t>(</a:t>
            </a:r>
            <a:r>
              <a:rPr lang="zh-TW" altLang="en-US" sz="2600" dirty="0" smtClean="0">
                <a:latin typeface="+mn-ea"/>
                <a:ea typeface="+mn-ea"/>
              </a:rPr>
              <a:t>組</a:t>
            </a:r>
            <a:r>
              <a:rPr lang="en-US" altLang="zh-TW" sz="2600" dirty="0" smtClean="0">
                <a:latin typeface="+mn-ea"/>
                <a:ea typeface="+mn-ea"/>
              </a:rPr>
              <a:t>)</a:t>
            </a:r>
            <a:r>
              <a:rPr lang="zh-TW" altLang="en-US" sz="2600" dirty="0" smtClean="0">
                <a:latin typeface="+mn-ea"/>
                <a:ea typeface="+mn-ea"/>
              </a:rPr>
              <a:t>學</a:t>
            </a:r>
            <a:r>
              <a:rPr lang="zh-TW" altLang="en-US" sz="2600" dirty="0">
                <a:latin typeface="+mn-ea"/>
                <a:ea typeface="+mn-ea"/>
              </a:rPr>
              <a:t>程得列正備取生或不足額</a:t>
            </a:r>
            <a:r>
              <a:rPr lang="zh-TW" altLang="en-US" sz="2600" dirty="0" smtClean="0">
                <a:latin typeface="+mn-ea"/>
                <a:ea typeface="+mn-ea"/>
              </a:rPr>
              <a:t>錄取</a:t>
            </a:r>
            <a:r>
              <a:rPr lang="en-US" altLang="zh-TW" sz="2600" dirty="0" smtClean="0">
                <a:latin typeface="+mn-ea"/>
                <a:ea typeface="+mn-ea"/>
              </a:rPr>
              <a:t>(</a:t>
            </a:r>
            <a:r>
              <a:rPr lang="zh-TW" altLang="en-US" sz="2600" dirty="0" smtClean="0">
                <a:latin typeface="+mn-ea"/>
                <a:ea typeface="+mn-ea"/>
              </a:rPr>
              <a:t>此時</a:t>
            </a:r>
            <a:r>
              <a:rPr lang="zh-TW" altLang="en-US" sz="2600" dirty="0">
                <a:latin typeface="+mn-ea"/>
                <a:ea typeface="+mn-ea"/>
              </a:rPr>
              <a:t>尚未取得入學</a:t>
            </a:r>
            <a:r>
              <a:rPr lang="zh-TW" altLang="en-US" sz="2600" dirty="0" smtClean="0">
                <a:latin typeface="+mn-ea"/>
                <a:ea typeface="+mn-ea"/>
              </a:rPr>
              <a:t>資格</a:t>
            </a:r>
            <a:r>
              <a:rPr lang="en-US" altLang="zh-TW" sz="2600" dirty="0" smtClean="0">
                <a:latin typeface="+mn-ea"/>
                <a:ea typeface="+mn-ea"/>
              </a:rPr>
              <a:t>)</a:t>
            </a:r>
            <a:endParaRPr lang="en-US" altLang="zh-TW" sz="2600" dirty="0">
              <a:latin typeface="+mn-ea"/>
              <a:ea typeface="+mn-ea"/>
            </a:endParaRPr>
          </a:p>
          <a:p>
            <a:pPr eaLnBrk="1" hangingPunct="1">
              <a:spcBef>
                <a:spcPts val="800"/>
              </a:spcBef>
              <a:buFontTx/>
              <a:buBlip>
                <a:blip r:embed="rId3"/>
              </a:buBlip>
            </a:pPr>
            <a:r>
              <a:rPr lang="zh-TW" altLang="en-US" sz="2600" dirty="0">
                <a:latin typeface="+mn-ea"/>
                <a:ea typeface="+mn-ea"/>
              </a:rPr>
              <a:t>考生登記就讀志願序後，經本委員會統一分發錄取，才取得報到及入學資格</a:t>
            </a:r>
          </a:p>
        </p:txBody>
      </p:sp>
      <p:sp>
        <p:nvSpPr>
          <p:cNvPr id="27657" name="矩形 22"/>
          <p:cNvSpPr>
            <a:spLocks noChangeArrowheads="1"/>
          </p:cNvSpPr>
          <p:nvPr/>
        </p:nvSpPr>
        <p:spPr bwMode="auto">
          <a:xfrm>
            <a:off x="3071813" y="1998663"/>
            <a:ext cx="50006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zh-TW" altLang="en-US" sz="2200" dirty="0">
                <a:solidFill>
                  <a:srgbClr val="339933"/>
                </a:solidFill>
                <a:latin typeface="+mn-ea"/>
                <a:ea typeface="+mn-ea"/>
              </a:rPr>
              <a:t>由各校</a:t>
            </a:r>
            <a:r>
              <a:rPr lang="zh-TW" altLang="en-US" sz="2200" dirty="0" smtClean="0">
                <a:solidFill>
                  <a:srgbClr val="339933"/>
                </a:solidFill>
                <a:latin typeface="+mn-ea"/>
                <a:ea typeface="+mn-ea"/>
              </a:rPr>
              <a:t>評定</a:t>
            </a:r>
            <a:r>
              <a:rPr lang="en-US" altLang="zh-TW" sz="2200" dirty="0" smtClean="0">
                <a:solidFill>
                  <a:srgbClr val="339933"/>
                </a:solidFill>
                <a:latin typeface="+mn-ea"/>
                <a:ea typeface="+mn-ea"/>
              </a:rPr>
              <a:t>(</a:t>
            </a:r>
            <a:r>
              <a:rPr lang="zh-TW" altLang="en-US" sz="2200" dirty="0" smtClean="0">
                <a:solidFill>
                  <a:srgbClr val="339933"/>
                </a:solidFill>
                <a:latin typeface="+mn-ea"/>
                <a:ea typeface="+mn-ea"/>
              </a:rPr>
              <a:t>不得</a:t>
            </a:r>
            <a:r>
              <a:rPr lang="zh-TW" altLang="en-US" sz="2200" dirty="0">
                <a:solidFill>
                  <a:srgbClr val="339933"/>
                </a:solidFill>
                <a:latin typeface="+mn-ea"/>
                <a:ea typeface="+mn-ea"/>
              </a:rPr>
              <a:t>為筆試</a:t>
            </a:r>
            <a:r>
              <a:rPr lang="en-US" altLang="zh-TW" sz="2200" dirty="0">
                <a:solidFill>
                  <a:srgbClr val="339933"/>
                </a:solidFill>
                <a:latin typeface="+mn-ea"/>
                <a:ea typeface="+mn-ea"/>
              </a:rPr>
              <a:t>) </a:t>
            </a:r>
            <a:endParaRPr lang="zh-TW" altLang="en-US" sz="2200" dirty="0">
              <a:solidFill>
                <a:srgbClr val="339933"/>
              </a:solidFill>
              <a:latin typeface="+mn-ea"/>
              <a:ea typeface="+mn-ea"/>
            </a:endParaRPr>
          </a:p>
        </p:txBody>
      </p:sp>
      <p:sp>
        <p:nvSpPr>
          <p:cNvPr id="24" name="圓角矩形 23"/>
          <p:cNvSpPr/>
          <p:nvPr/>
        </p:nvSpPr>
        <p:spPr>
          <a:xfrm>
            <a:off x="571500" y="1801813"/>
            <a:ext cx="2428875" cy="57943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指定項目甄審</a:t>
            </a:r>
            <a:endParaRPr lang="en-US" altLang="zh-TW" sz="2800" kern="0" dirty="0">
              <a:latin typeface="+mn-ea"/>
              <a:ea typeface="+mn-ea"/>
              <a:cs typeface="華康中黑體" pitchFamily="49" charset="-120"/>
            </a:endParaRPr>
          </a:p>
        </p:txBody>
      </p:sp>
      <p:sp>
        <p:nvSpPr>
          <p:cNvPr id="26" name="圓角矩形 25"/>
          <p:cNvSpPr/>
          <p:nvPr/>
        </p:nvSpPr>
        <p:spPr>
          <a:xfrm>
            <a:off x="630238" y="3143250"/>
            <a:ext cx="2428875"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甄審結果公告</a:t>
            </a:r>
          </a:p>
        </p:txBody>
      </p:sp>
      <p:grpSp>
        <p:nvGrpSpPr>
          <p:cNvPr id="37" name="群組 36"/>
          <p:cNvGrpSpPr/>
          <p:nvPr/>
        </p:nvGrpSpPr>
        <p:grpSpPr>
          <a:xfrm>
            <a:off x="5988125" y="214313"/>
            <a:ext cx="3084438" cy="1432422"/>
            <a:chOff x="5988125" y="214313"/>
            <a:chExt cx="3084438" cy="1432422"/>
          </a:xfrm>
        </p:grpSpPr>
        <p:grpSp>
          <p:nvGrpSpPr>
            <p:cNvPr id="38" name="群組 7"/>
            <p:cNvGrpSpPr>
              <a:grpSpLocks/>
            </p:cNvGrpSpPr>
            <p:nvPr/>
          </p:nvGrpSpPr>
          <p:grpSpPr bwMode="auto">
            <a:xfrm>
              <a:off x="6462713" y="214313"/>
              <a:ext cx="2609850" cy="1431925"/>
              <a:chOff x="6690632" y="1068877"/>
              <a:chExt cx="2609942" cy="1217115"/>
            </a:xfrm>
          </p:grpSpPr>
          <p:cxnSp>
            <p:nvCxnSpPr>
              <p:cNvPr id="41" name="直線單箭頭接點 8"/>
              <p:cNvCxnSpPr>
                <a:cxnSpLocks noChangeShapeType="1"/>
                <a:endCxn id="51"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42" name="圓角矩形 41"/>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3" name="圓角矩形 42"/>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4" name="圓角矩形 43"/>
              <p:cNvSpPr/>
              <p:nvPr/>
            </p:nvSpPr>
            <p:spPr bwMode="auto">
              <a:xfrm>
                <a:off x="7589189"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指定項目甄審</a:t>
                </a:r>
              </a:p>
            </p:txBody>
          </p:sp>
          <p:sp>
            <p:nvSpPr>
              <p:cNvPr id="45" name="圓角矩形 44"/>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6" name="圓角矩形 45"/>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7" name="直線單箭頭接點 14"/>
              <p:cNvCxnSpPr>
                <a:cxnSpLocks noChangeShapeType="1"/>
                <a:stCxn id="42" idx="3"/>
                <a:endCxn id="43"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8" name="直線單箭頭接點 15"/>
              <p:cNvCxnSpPr>
                <a:cxnSpLocks noChangeShapeType="1"/>
                <a:stCxn id="43" idx="3"/>
                <a:endCxn id="44"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9" name="直線單箭頭接點 16"/>
              <p:cNvCxnSpPr>
                <a:cxnSpLocks noChangeShapeType="1"/>
                <a:stCxn id="44" idx="3"/>
                <a:endCxn id="45"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50" name="直線單箭頭接點 17"/>
              <p:cNvCxnSpPr>
                <a:cxnSpLocks noChangeShapeType="1"/>
                <a:stCxn id="45" idx="3"/>
                <a:endCxn id="46"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51" name="圓角矩形 50"/>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9" name="圓角矩形 38"/>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繳費身分審查</a:t>
              </a:r>
              <a:endParaRPr lang="zh-TW" altLang="en-US" sz="1400" dirty="0">
                <a:solidFill>
                  <a:schemeClr val="tx1"/>
                </a:solidFill>
                <a:latin typeface="+mn-ea"/>
              </a:endParaRPr>
            </a:p>
          </p:txBody>
        </p:sp>
        <p:cxnSp>
          <p:nvCxnSpPr>
            <p:cNvPr id="40"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3152721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82612"/>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28675" name="Rectangle 3"/>
          <p:cNvSpPr>
            <a:spLocks noGrp="1" noChangeArrowheads="1"/>
          </p:cNvSpPr>
          <p:nvPr>
            <p:ph idx="1"/>
          </p:nvPr>
        </p:nvSpPr>
        <p:spPr>
          <a:xfrm>
            <a:off x="457200" y="2554635"/>
            <a:ext cx="8229600" cy="3125788"/>
          </a:xfrm>
        </p:spPr>
        <p:txBody>
          <a:bodyPr/>
          <a:lstStyle/>
          <a:p>
            <a:pPr eaLnBrk="1" hangingPunct="1">
              <a:spcBef>
                <a:spcPts val="1000"/>
              </a:spcBef>
              <a:buFontTx/>
              <a:buBlip>
                <a:blip r:embed="rId3"/>
              </a:buBlip>
            </a:pPr>
            <a:r>
              <a:rPr lang="zh-TW" altLang="en-US" sz="2800" b="1" dirty="0" smtClean="0">
                <a:solidFill>
                  <a:srgbClr val="FF0000"/>
                </a:solidFill>
                <a:latin typeface="標楷體" pitchFamily="65" charset="-120"/>
                <a:ea typeface="標楷體" pitchFamily="65" charset="-120"/>
              </a:rPr>
              <a:t>僅正取</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或備取</a:t>
            </a:r>
            <a:r>
              <a:rPr lang="en-US" altLang="zh-TW" sz="2800" b="1" dirty="0" smtClean="0">
                <a:solidFill>
                  <a:srgbClr val="FF0000"/>
                </a:solidFill>
                <a:latin typeface="標楷體" pitchFamily="65" charset="-120"/>
                <a:ea typeface="標楷體" pitchFamily="65" charset="-120"/>
              </a:rPr>
              <a:t>)1</a:t>
            </a:r>
            <a:r>
              <a:rPr lang="zh-TW" altLang="en-US" sz="2800" b="1" dirty="0" smtClean="0">
                <a:solidFill>
                  <a:srgbClr val="FF0000"/>
                </a:solidFill>
                <a:latin typeface="標楷體" pitchFamily="65" charset="-120"/>
                <a:ea typeface="標楷體" pitchFamily="65" charset="-120"/>
              </a:rPr>
              <a:t>個校系者亦須上網登記志願序</a:t>
            </a:r>
            <a:r>
              <a:rPr lang="en-US" altLang="zh-TW" sz="2800" dirty="0" smtClean="0">
                <a:solidFill>
                  <a:srgbClr val="FF0000"/>
                </a:solidFill>
                <a:latin typeface="Times New Roman" panose="02020603050405020304" pitchFamily="18" charset="0"/>
                <a:cs typeface="Times New Roman" panose="02020603050405020304" pitchFamily="18" charset="0"/>
              </a:rPr>
              <a:t>(105.6.22</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10:00-105.6.24 17:00)</a:t>
            </a:r>
            <a:endParaRPr lang="zh-TW" altLang="en-US" sz="2800" dirty="0" smtClean="0">
              <a:solidFill>
                <a:srgbClr val="FF0000"/>
              </a:solidFill>
              <a:latin typeface="Times New Roman" panose="02020603050405020304" pitchFamily="18" charset="0"/>
              <a:cs typeface="Times New Roman" panose="02020603050405020304" pitchFamily="18" charset="0"/>
            </a:endParaRPr>
          </a:p>
          <a:p>
            <a:pPr eaLnBrk="1" hangingPunct="1">
              <a:spcBef>
                <a:spcPts val="1000"/>
              </a:spcBef>
              <a:buFontTx/>
              <a:buBlip>
                <a:blip r:embed="rId3"/>
              </a:buBlip>
            </a:pPr>
            <a:r>
              <a:rPr lang="zh-TW" altLang="en-US" sz="2800" dirty="0" smtClean="0">
                <a:latin typeface="+mn-ea"/>
              </a:rPr>
              <a:t>凡於規定時間內未上網登記志願序或雖有上網登記志願序但</a:t>
            </a:r>
            <a:r>
              <a:rPr lang="zh-TW" altLang="en-US" sz="2800" dirty="0" smtClean="0">
                <a:solidFill>
                  <a:srgbClr val="FF0000"/>
                </a:solidFill>
                <a:latin typeface="+mn-ea"/>
              </a:rPr>
              <a:t>僅暫存未確定送出者</a:t>
            </a:r>
            <a:r>
              <a:rPr lang="zh-TW" altLang="en-US" sz="2800" dirty="0" smtClean="0">
                <a:latin typeface="+mn-ea"/>
              </a:rPr>
              <a:t>，以未登記論，即喪失網路登記資格與分發機會</a:t>
            </a:r>
          </a:p>
        </p:txBody>
      </p:sp>
      <p:sp>
        <p:nvSpPr>
          <p:cNvPr id="2867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1FB39B1-F80D-47B0-94A2-4438124424A8}" type="slidenum">
              <a:rPr lang="en-US" altLang="zh-TW" sz="1400" smtClean="0">
                <a:latin typeface="+mn-ea"/>
                <a:ea typeface="+mn-ea"/>
              </a:rPr>
              <a:pPr>
                <a:spcBef>
                  <a:spcPct val="0"/>
                </a:spcBef>
                <a:buFontTx/>
                <a:buNone/>
              </a:pPr>
              <a:t>42</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0" name="圓角矩形 19"/>
          <p:cNvSpPr/>
          <p:nvPr/>
        </p:nvSpPr>
        <p:spPr>
          <a:xfrm>
            <a:off x="505637" y="1844824"/>
            <a:ext cx="2991817"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登記就讀志願序</a:t>
            </a:r>
          </a:p>
        </p:txBody>
      </p:sp>
      <p:sp>
        <p:nvSpPr>
          <p:cNvPr id="28681" name="矩形 20"/>
          <p:cNvSpPr>
            <a:spLocks noChangeArrowheads="1"/>
          </p:cNvSpPr>
          <p:nvPr/>
        </p:nvSpPr>
        <p:spPr bwMode="auto">
          <a:xfrm>
            <a:off x="3587203" y="2027387"/>
            <a:ext cx="482851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200" dirty="0">
                <a:solidFill>
                  <a:srgbClr val="00682F"/>
                </a:solidFill>
                <a:latin typeface="+mn-ea"/>
                <a:ea typeface="+mn-ea"/>
              </a:rPr>
              <a:t>對象：技優甄審各校正取生及備取生</a:t>
            </a:r>
            <a:endParaRPr lang="en-US" altLang="zh-TW" sz="2200" dirty="0">
              <a:solidFill>
                <a:srgbClr val="00682F"/>
              </a:solidFill>
              <a:latin typeface="+mn-ea"/>
              <a:ea typeface="+mn-ea"/>
            </a:endParaRPr>
          </a:p>
        </p:txBody>
      </p:sp>
      <p:grpSp>
        <p:nvGrpSpPr>
          <p:cNvPr id="33" name="群組 32"/>
          <p:cNvGrpSpPr/>
          <p:nvPr/>
        </p:nvGrpSpPr>
        <p:grpSpPr>
          <a:xfrm>
            <a:off x="5988125" y="214313"/>
            <a:ext cx="3084438" cy="1432422"/>
            <a:chOff x="5988125" y="214313"/>
            <a:chExt cx="3084438" cy="1432422"/>
          </a:xfrm>
        </p:grpSpPr>
        <p:grpSp>
          <p:nvGrpSpPr>
            <p:cNvPr id="34"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39" name="圓角矩形 38"/>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1" name="圓角矩形 40"/>
              <p:cNvSpPr/>
              <p:nvPr/>
            </p:nvSpPr>
            <p:spPr bwMode="auto">
              <a:xfrm>
                <a:off x="8051167" y="1071576"/>
                <a:ext cx="357201"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繳費身分審查</a:t>
              </a:r>
              <a:endParaRPr lang="zh-TW" altLang="en-US" sz="1400" dirty="0">
                <a:solidFill>
                  <a:schemeClr val="tx1"/>
                </a:solidFill>
                <a:latin typeface="+mn-ea"/>
              </a:endParaRP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7618825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2492375"/>
            <a:ext cx="8229600" cy="3633788"/>
          </a:xfrm>
          <a:ln>
            <a:miter lim="800000"/>
            <a:headEnd/>
            <a:tailEnd/>
          </a:ln>
          <a:extLst/>
        </p:spPr>
        <p:txBody>
          <a:bodyPr/>
          <a:lstStyle/>
          <a:p>
            <a:pPr lvl="1">
              <a:buFont typeface="Wingdings" pitchFamily="2" charset="2"/>
              <a:buChar char="n"/>
              <a:defRPr/>
            </a:pPr>
            <a:r>
              <a:rPr lang="zh-TW" altLang="zh-TW" sz="2400" dirty="0" smtClean="0">
                <a:latin typeface="Times New Roman" panose="02020603050405020304" pitchFamily="18" charset="0"/>
                <a:cs typeface="Times New Roman" panose="02020603050405020304" pitchFamily="18" charset="0"/>
              </a:rPr>
              <a:t>本</a:t>
            </a:r>
            <a:r>
              <a:rPr lang="zh-TW" altLang="en-US" sz="2400" dirty="0" smtClean="0">
                <a:latin typeface="Times New Roman" panose="02020603050405020304" pitchFamily="18" charset="0"/>
                <a:cs typeface="Times New Roman" panose="02020603050405020304" pitchFamily="18" charset="0"/>
              </a:rPr>
              <a:t>委員</a:t>
            </a:r>
            <a:r>
              <a:rPr lang="zh-TW" altLang="zh-TW" sz="2400" dirty="0" smtClean="0">
                <a:latin typeface="Times New Roman" panose="02020603050405020304" pitchFamily="18" charset="0"/>
                <a:cs typeface="Times New Roman" panose="02020603050405020304" pitchFamily="18" charset="0"/>
              </a:rPr>
              <a:t>會網站提供考生查詢、高中職學校</a:t>
            </a:r>
            <a:r>
              <a:rPr lang="zh-TW" altLang="en-US" sz="2400" dirty="0" smtClean="0">
                <a:latin typeface="Times New Roman" panose="02020603050405020304" pitchFamily="18" charset="0"/>
                <a:cs typeface="Times New Roman" panose="02020603050405020304" pitchFamily="18" charset="0"/>
              </a:rPr>
              <a:t>查詢</a:t>
            </a:r>
            <a:endParaRPr lang="zh-TW" altLang="zh-TW" sz="2400" dirty="0" smtClean="0">
              <a:latin typeface="Times New Roman" panose="02020603050405020304" pitchFamily="18" charset="0"/>
              <a:cs typeface="Times New Roman" panose="02020603050405020304" pitchFamily="18" charset="0"/>
            </a:endParaRPr>
          </a:p>
          <a:p>
            <a:pPr lvl="1">
              <a:buFont typeface="Wingdings" pitchFamily="2" charset="2"/>
              <a:buChar char="n"/>
              <a:defRPr/>
            </a:pPr>
            <a:r>
              <a:rPr lang="zh-TW" altLang="zh-TW" sz="2400" dirty="0" smtClean="0">
                <a:latin typeface="Times New Roman" panose="02020603050405020304" pitchFamily="18" charset="0"/>
                <a:cs typeface="Times New Roman" panose="02020603050405020304" pitchFamily="18" charset="0"/>
              </a:rPr>
              <a:t>語音查榜：</a:t>
            </a:r>
            <a:r>
              <a:rPr lang="en-US" altLang="zh-TW" sz="2400" dirty="0" smtClean="0">
                <a:latin typeface="Times New Roman" panose="02020603050405020304" pitchFamily="18" charset="0"/>
                <a:cs typeface="Times New Roman" panose="02020603050405020304" pitchFamily="18" charset="0"/>
              </a:rPr>
              <a:t>0911-536-536</a:t>
            </a:r>
          </a:p>
          <a:p>
            <a:pPr lvl="1">
              <a:buFont typeface="Wingdings" pitchFamily="2" charset="2"/>
              <a:buChar char="n"/>
              <a:defRPr/>
            </a:pPr>
            <a:r>
              <a:rPr lang="zh-TW" altLang="zh-TW" sz="2400" dirty="0">
                <a:latin typeface="Times New Roman" panose="02020603050405020304" pitchFamily="18" charset="0"/>
                <a:cs typeface="Times New Roman" panose="02020603050405020304" pitchFamily="18" charset="0"/>
              </a:rPr>
              <a:t>中華電信</a:t>
            </a:r>
            <a:r>
              <a:rPr lang="zh-TW" altLang="en-US" sz="2400" dirty="0">
                <a:latin typeface="Times New Roman" panose="02020603050405020304" pitchFamily="18" charset="0"/>
                <a:cs typeface="Times New Roman" panose="02020603050405020304" pitchFamily="18" charset="0"/>
              </a:rPr>
              <a:t>手機門號</a:t>
            </a:r>
            <a:r>
              <a:rPr lang="zh-TW" altLang="zh-TW" sz="2400" dirty="0" smtClean="0">
                <a:latin typeface="Times New Roman" panose="02020603050405020304" pitchFamily="18" charset="0"/>
                <a:cs typeface="Times New Roman" panose="02020603050405020304" pitchFamily="18" charset="0"/>
              </a:rPr>
              <a:t>直撥</a:t>
            </a:r>
            <a:r>
              <a:rPr lang="en-US" altLang="zh-TW" sz="2400" dirty="0" smtClean="0">
                <a:latin typeface="Times New Roman" panose="02020603050405020304" pitchFamily="18" charset="0"/>
                <a:cs typeface="Times New Roman" panose="02020603050405020304" pitchFamily="18" charset="0"/>
              </a:rPr>
              <a:t>536</a:t>
            </a:r>
            <a:endParaRPr lang="zh-TW" altLang="zh-TW" sz="2400" dirty="0" smtClean="0">
              <a:latin typeface="Times New Roman" panose="02020603050405020304" pitchFamily="18" charset="0"/>
              <a:cs typeface="Times New Roman" panose="02020603050405020304" pitchFamily="18" charset="0"/>
            </a:endParaRPr>
          </a:p>
          <a:p>
            <a:pPr lvl="1">
              <a:buFont typeface="Wingdings" pitchFamily="2" charset="2"/>
              <a:buChar char="n"/>
              <a:defRPr/>
            </a:pPr>
            <a:r>
              <a:rPr lang="zh-TW" altLang="zh-TW" sz="2400" dirty="0" smtClean="0">
                <a:latin typeface="Times New Roman" panose="02020603050405020304" pitchFamily="18" charset="0"/>
                <a:cs typeface="Times New Roman" panose="02020603050405020304" pitchFamily="18" charset="0"/>
              </a:rPr>
              <a:t>簡訊預約時間：</a:t>
            </a:r>
            <a:r>
              <a:rPr lang="en-US" altLang="zh-TW" sz="2400" dirty="0" smtClean="0">
                <a:solidFill>
                  <a:srgbClr val="FF0000"/>
                </a:solidFill>
                <a:latin typeface="Times New Roman" panose="02020603050405020304" pitchFamily="18" charset="0"/>
                <a:cs typeface="Times New Roman" panose="02020603050405020304" pitchFamily="18" charset="0"/>
              </a:rPr>
              <a:t>105.6.22 00:00-10</a:t>
            </a:r>
            <a:r>
              <a:rPr lang="en-US" altLang="zh-TW" sz="2400" dirty="0">
                <a:solidFill>
                  <a:srgbClr val="FF0000"/>
                </a:solidFill>
                <a:latin typeface="Times New Roman" panose="02020603050405020304" pitchFamily="18" charset="0"/>
                <a:cs typeface="Times New Roman" panose="02020603050405020304" pitchFamily="18" charset="0"/>
              </a:rPr>
              <a:t>5.6.</a:t>
            </a:r>
            <a:r>
              <a:rPr lang="en-US" altLang="zh-TW" sz="2400" dirty="0" smtClean="0">
                <a:solidFill>
                  <a:srgbClr val="FF0000"/>
                </a:solidFill>
                <a:latin typeface="Times New Roman" panose="02020603050405020304" pitchFamily="18" charset="0"/>
                <a:cs typeface="Times New Roman" panose="02020603050405020304" pitchFamily="18" charset="0"/>
              </a:rPr>
              <a:t>29 10:00</a:t>
            </a:r>
          </a:p>
          <a:p>
            <a:pPr lvl="1">
              <a:buFont typeface="Wingdings" pitchFamily="2" charset="2"/>
              <a:buChar char="n"/>
              <a:defRPr/>
            </a:pPr>
            <a:r>
              <a:rPr lang="zh-TW" altLang="zh-TW" sz="2400" dirty="0">
                <a:latin typeface="Times New Roman" panose="02020603050405020304" pitchFamily="18" charset="0"/>
                <a:cs typeface="Times New Roman" panose="02020603050405020304" pitchFamily="18" charset="0"/>
              </a:rPr>
              <a:t>語音</a:t>
            </a:r>
            <a:r>
              <a:rPr lang="zh-TW" altLang="en-US" sz="2400" dirty="0">
                <a:latin typeface="Times New Roman" panose="02020603050405020304" pitchFamily="18" charset="0"/>
                <a:cs typeface="Times New Roman" panose="02020603050405020304" pitchFamily="18" charset="0"/>
              </a:rPr>
              <a:t>查榜時間</a:t>
            </a:r>
            <a:r>
              <a:rPr lang="zh-TW" altLang="en-US" sz="2400" dirty="0" smtClean="0">
                <a:latin typeface="Times New Roman" panose="02020603050405020304" pitchFamily="18" charset="0"/>
                <a:cs typeface="Times New Roman" panose="02020603050405020304" pitchFamily="18" charset="0"/>
              </a:rPr>
              <a:t>：</a:t>
            </a:r>
            <a:r>
              <a:rPr lang="en-US" altLang="zh-TW" sz="2400" dirty="0" smtClean="0">
                <a:solidFill>
                  <a:srgbClr val="FF0000"/>
                </a:solidFill>
                <a:latin typeface="Times New Roman" panose="02020603050405020304" pitchFamily="18" charset="0"/>
                <a:cs typeface="Times New Roman" panose="02020603050405020304" pitchFamily="18" charset="0"/>
              </a:rPr>
              <a:t>105.6.29 10:00</a:t>
            </a:r>
            <a:r>
              <a:rPr lang="zh-TW" altLang="en-US" sz="2400" dirty="0">
                <a:latin typeface="Times New Roman" panose="02020603050405020304" pitchFamily="18" charset="0"/>
                <a:cs typeface="Times New Roman" panose="02020603050405020304" pitchFamily="18" charset="0"/>
              </a:rPr>
              <a:t>起</a:t>
            </a:r>
          </a:p>
        </p:txBody>
      </p:sp>
      <p:sp>
        <p:nvSpPr>
          <p:cNvPr id="30723"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endParaRPr lang="zh-TW" altLang="zh-TW">
              <a:latin typeface="+mn-ea"/>
              <a:ea typeface="+mn-ea"/>
            </a:endParaRPr>
          </a:p>
        </p:txBody>
      </p:sp>
      <p:sp>
        <p:nvSpPr>
          <p:cNvPr id="6"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endParaRPr lang="zh-TW" altLang="en-US" sz="3600" kern="0" dirty="0">
              <a:latin typeface="+mn-ea"/>
              <a:ea typeface="+mn-ea"/>
              <a:cs typeface="華康中黑體" pitchFamily="49" charset="-120"/>
            </a:endParaRPr>
          </a:p>
        </p:txBody>
      </p:sp>
      <p:sp>
        <p:nvSpPr>
          <p:cNvPr id="7" name="橢圓 6"/>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向右箭號 7"/>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1" name="圓角矩形 20"/>
          <p:cNvSpPr/>
          <p:nvPr/>
        </p:nvSpPr>
        <p:spPr>
          <a:xfrm>
            <a:off x="500063" y="1714500"/>
            <a:ext cx="4651375"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就讀志願序分發結果公告</a:t>
            </a:r>
          </a:p>
        </p:txBody>
      </p:sp>
      <p:sp>
        <p:nvSpPr>
          <p:cNvPr id="30729" name="標題 21"/>
          <p:cNvSpPr>
            <a:spLocks noGrp="1"/>
          </p:cNvSpPr>
          <p:nvPr>
            <p:ph type="title"/>
          </p:nvPr>
        </p:nvSpPr>
        <p:spPr>
          <a:xfrm>
            <a:off x="446088" y="260350"/>
            <a:ext cx="8229600" cy="633413"/>
          </a:xfrm>
        </p:spPr>
        <p:txBody>
          <a:bodyPr/>
          <a:lstStyle/>
          <a:p>
            <a:pPr eaLnBrk="1" hangingPunct="1"/>
            <a:r>
              <a:rPr lang="zh-TW" altLang="zh-TW" sz="3200" dirty="0" smtClean="0">
                <a:solidFill>
                  <a:schemeClr val="tx1"/>
                </a:solidFill>
                <a:latin typeface="+mn-ea"/>
                <a:ea typeface="+mn-ea"/>
              </a:rPr>
              <a:t>技優</a:t>
            </a:r>
            <a:r>
              <a:rPr lang="zh-TW" altLang="zh-TW" sz="4400" dirty="0" smtClean="0">
                <a:solidFill>
                  <a:srgbClr val="002060"/>
                </a:solidFill>
                <a:latin typeface="+mn-ea"/>
                <a:ea typeface="+mn-ea"/>
              </a:rPr>
              <a:t>甄審</a:t>
            </a:r>
            <a:r>
              <a:rPr lang="zh-TW" altLang="zh-TW" sz="3200" dirty="0" smtClean="0">
                <a:solidFill>
                  <a:schemeClr val="tx1"/>
                </a:solidFill>
                <a:latin typeface="+mn-ea"/>
                <a:ea typeface="+mn-ea"/>
              </a:rPr>
              <a:t>入學招生作業流程</a:t>
            </a:r>
            <a:endParaRPr lang="zh-TW" altLang="en-US" sz="2400" dirty="0" smtClean="0">
              <a:latin typeface="+mn-ea"/>
              <a:ea typeface="+mn-ea"/>
            </a:endParaRPr>
          </a:p>
        </p:txBody>
      </p:sp>
      <p:sp>
        <p:nvSpPr>
          <p:cNvPr id="30730" name="投影片編號版面配置區 2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227CD1B-56ED-43D3-A7F7-9374970F0F2F}" type="slidenum">
              <a:rPr lang="zh-TW" altLang="en-US" sz="1400" smtClean="0">
                <a:latin typeface="+mn-ea"/>
                <a:ea typeface="+mn-ea"/>
              </a:rPr>
              <a:pPr>
                <a:spcBef>
                  <a:spcPct val="0"/>
                </a:spcBef>
                <a:buFontTx/>
                <a:buNone/>
              </a:pPr>
              <a:t>43</a:t>
            </a:fld>
            <a:endParaRPr lang="en-US" altLang="zh-TW" sz="1400" smtClean="0">
              <a:latin typeface="+mn-ea"/>
              <a:ea typeface="+mn-ea"/>
            </a:endParaRPr>
          </a:p>
        </p:txBody>
      </p:sp>
      <p:grpSp>
        <p:nvGrpSpPr>
          <p:cNvPr id="34" name="群組 33"/>
          <p:cNvGrpSpPr/>
          <p:nvPr/>
        </p:nvGrpSpPr>
        <p:grpSpPr>
          <a:xfrm>
            <a:off x="5988125" y="214313"/>
            <a:ext cx="3084438" cy="1432422"/>
            <a:chOff x="5988125" y="214313"/>
            <a:chExt cx="3084438" cy="1432422"/>
          </a:xfrm>
        </p:grpSpPr>
        <p:grpSp>
          <p:nvGrpSpPr>
            <p:cNvPr id="35" name="群組 7"/>
            <p:cNvGrpSpPr>
              <a:grpSpLocks/>
            </p:cNvGrpSpPr>
            <p:nvPr/>
          </p:nvGrpSpPr>
          <p:grpSpPr bwMode="auto">
            <a:xfrm>
              <a:off x="6462713" y="214313"/>
              <a:ext cx="2609850" cy="1431925"/>
              <a:chOff x="6690632" y="1068877"/>
              <a:chExt cx="2609942" cy="1217115"/>
            </a:xfrm>
          </p:grpSpPr>
          <p:cxnSp>
            <p:nvCxnSpPr>
              <p:cNvPr id="3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39" name="圓角矩形 38"/>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0" name="圓角矩形 39"/>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3" name="圓角矩形 42"/>
              <p:cNvSpPr/>
              <p:nvPr/>
            </p:nvSpPr>
            <p:spPr bwMode="auto">
              <a:xfrm>
                <a:off x="8500446" y="1068877"/>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6" name="圓角矩形 35"/>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繳費身分審查</a:t>
              </a:r>
              <a:endParaRPr lang="zh-TW" altLang="en-US" sz="1400" dirty="0">
                <a:solidFill>
                  <a:schemeClr val="tx1"/>
                </a:solidFill>
                <a:latin typeface="+mn-ea"/>
              </a:endParaRPr>
            </a:p>
          </p:txBody>
        </p:sp>
        <p:cxnSp>
          <p:nvCxnSpPr>
            <p:cNvPr id="3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51007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lnSpc>
                <a:spcPct val="150000"/>
              </a:lnSpc>
            </a:pPr>
            <a:r>
              <a:rPr lang="zh-TW" altLang="en-US" sz="3200" dirty="0" smtClean="0">
                <a:solidFill>
                  <a:schemeClr val="tx1"/>
                </a:solidFill>
                <a:latin typeface="+mn-ea"/>
                <a:ea typeface="+mn-ea"/>
              </a:rPr>
              <a:t>肆、意見交流</a:t>
            </a:r>
          </a:p>
        </p:txBody>
      </p:sp>
      <p:sp>
        <p:nvSpPr>
          <p:cNvPr id="69635" name="Rectangle 3"/>
          <p:cNvSpPr txBox="1">
            <a:spLocks/>
          </p:cNvSpPr>
          <p:nvPr/>
        </p:nvSpPr>
        <p:spPr bwMode="auto">
          <a:xfrm>
            <a:off x="1116013" y="1989138"/>
            <a:ext cx="7416800" cy="4386262"/>
          </a:xfrm>
          <a:prstGeom prst="rect">
            <a:avLst/>
          </a:prstGeom>
          <a:noFill/>
          <a:ln w="9525">
            <a:noFill/>
            <a:miter lim="800000"/>
            <a:headEnd/>
            <a:tailEnd/>
          </a:ln>
        </p:spPr>
        <p:txBody>
          <a:bodyPr/>
          <a:lstStyle/>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電話：</a:t>
            </a:r>
            <a:r>
              <a:rPr lang="en-US" altLang="zh-TW" sz="2400" dirty="0" smtClean="0">
                <a:latin typeface="Times New Roman" panose="02020603050405020304" pitchFamily="18" charset="0"/>
                <a:ea typeface="+mn-ea"/>
                <a:cs typeface="Times New Roman" panose="02020603050405020304" pitchFamily="18" charset="0"/>
              </a:rPr>
              <a:t>02-2772-5333(</a:t>
            </a:r>
            <a:r>
              <a:rPr lang="zh-TW" altLang="en-US" sz="2400" dirty="0" smtClean="0">
                <a:latin typeface="Times New Roman" panose="02020603050405020304" pitchFamily="18" charset="0"/>
                <a:ea typeface="+mn-ea"/>
                <a:cs typeface="Times New Roman" panose="02020603050405020304" pitchFamily="18" charset="0"/>
              </a:rPr>
              <a:t>代表</a:t>
            </a:r>
            <a:r>
              <a:rPr lang="zh-TW" altLang="en-US" sz="2400" dirty="0">
                <a:latin typeface="Times New Roman" panose="02020603050405020304" pitchFamily="18" charset="0"/>
                <a:ea typeface="+mn-ea"/>
                <a:cs typeface="Times New Roman" panose="02020603050405020304" pitchFamily="18" charset="0"/>
              </a:rPr>
              <a:t>號</a:t>
            </a:r>
            <a:r>
              <a:rPr lang="en-US" altLang="zh-TW" sz="2400" dirty="0">
                <a:latin typeface="Times New Roman" panose="02020603050405020304" pitchFamily="18" charset="0"/>
                <a:ea typeface="+mn-ea"/>
                <a:cs typeface="Times New Roman" panose="02020603050405020304" pitchFamily="18" charset="0"/>
              </a:rPr>
              <a:t>)</a:t>
            </a:r>
            <a:endParaRPr lang="zh-TW" altLang="en-US" sz="2400" dirty="0">
              <a:latin typeface="Times New Roman" panose="02020603050405020304" pitchFamily="18" charset="0"/>
              <a:ea typeface="+mn-ea"/>
              <a:cs typeface="Times New Roman" panose="02020603050405020304" pitchFamily="18" charset="0"/>
            </a:endParaRPr>
          </a:p>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傳真：</a:t>
            </a:r>
            <a:r>
              <a:rPr lang="en-US" altLang="zh-TW" sz="2400" dirty="0">
                <a:latin typeface="Times New Roman" panose="02020603050405020304" pitchFamily="18" charset="0"/>
                <a:ea typeface="+mn-ea"/>
                <a:cs typeface="Times New Roman" panose="02020603050405020304" pitchFamily="18" charset="0"/>
              </a:rPr>
              <a:t>02-2773-8881</a:t>
            </a:r>
            <a:r>
              <a:rPr lang="zh-TW" altLang="en-US" sz="2400" dirty="0">
                <a:latin typeface="Times New Roman" panose="02020603050405020304" pitchFamily="18" charset="0"/>
                <a:ea typeface="+mn-ea"/>
                <a:cs typeface="Times New Roman" panose="02020603050405020304" pitchFamily="18" charset="0"/>
              </a:rPr>
              <a:t>　</a:t>
            </a:r>
            <a:r>
              <a:rPr lang="en-US" altLang="zh-TW" sz="2400" dirty="0">
                <a:latin typeface="Times New Roman" panose="02020603050405020304" pitchFamily="18" charset="0"/>
                <a:ea typeface="+mn-ea"/>
                <a:cs typeface="Times New Roman" panose="02020603050405020304" pitchFamily="18" charset="0"/>
              </a:rPr>
              <a:t>02-2773-5633</a:t>
            </a:r>
          </a:p>
          <a:p>
            <a:pPr marL="1079500" eaLnBrk="0" hangingPunct="0">
              <a:spcBef>
                <a:spcPct val="20000"/>
              </a:spcBef>
              <a:defRPr/>
            </a:pPr>
            <a:r>
              <a:rPr lang="en-US" altLang="zh-TW" sz="2400" dirty="0">
                <a:latin typeface="Times New Roman" panose="02020603050405020304" pitchFamily="18" charset="0"/>
                <a:ea typeface="+mn-ea"/>
                <a:cs typeface="Times New Roman" panose="02020603050405020304" pitchFamily="18" charset="0"/>
              </a:rPr>
              <a:t>02-2773-1655</a:t>
            </a:r>
            <a:r>
              <a:rPr lang="zh-TW" altLang="en-US" sz="2400" dirty="0">
                <a:latin typeface="Times New Roman" panose="02020603050405020304" pitchFamily="18" charset="0"/>
                <a:ea typeface="+mn-ea"/>
                <a:cs typeface="Times New Roman" panose="02020603050405020304" pitchFamily="18" charset="0"/>
              </a:rPr>
              <a:t>　</a:t>
            </a:r>
            <a:r>
              <a:rPr lang="en-US" altLang="zh-TW" sz="2400" dirty="0">
                <a:latin typeface="Times New Roman" panose="02020603050405020304" pitchFamily="18" charset="0"/>
                <a:ea typeface="+mn-ea"/>
                <a:cs typeface="Times New Roman" panose="02020603050405020304" pitchFamily="18" charset="0"/>
              </a:rPr>
              <a:t>02-2773-1722</a:t>
            </a:r>
          </a:p>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聯合會網址：</a:t>
            </a:r>
            <a:r>
              <a:rPr lang="en-US" altLang="zh-TW" sz="2400" u="sng" dirty="0">
                <a:latin typeface="Times New Roman" panose="02020603050405020304" pitchFamily="18" charset="0"/>
                <a:ea typeface="+mn-ea"/>
                <a:cs typeface="Times New Roman" panose="02020603050405020304" pitchFamily="18" charset="0"/>
                <a:hlinkClick r:id="rId3"/>
              </a:rPr>
              <a:t>http://www.jctv.ntut.edu.tw</a:t>
            </a:r>
            <a:endParaRPr lang="en-US" altLang="zh-TW" sz="2400" u="sng" dirty="0">
              <a:latin typeface="Times New Roman" panose="02020603050405020304" pitchFamily="18" charset="0"/>
              <a:ea typeface="+mn-ea"/>
              <a:cs typeface="Times New Roman" panose="02020603050405020304" pitchFamily="18" charset="0"/>
            </a:endParaRPr>
          </a:p>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電子郵件信箱：</a:t>
            </a:r>
            <a:r>
              <a:rPr lang="en-US" altLang="zh-TW" sz="2400" dirty="0">
                <a:latin typeface="Times New Roman" panose="02020603050405020304" pitchFamily="18" charset="0"/>
                <a:ea typeface="+mn-ea"/>
                <a:cs typeface="Times New Roman" panose="02020603050405020304" pitchFamily="18" charset="0"/>
                <a:hlinkClick r:id="rId4"/>
              </a:rPr>
              <a:t>jctvweb@ntut.edu.tw</a:t>
            </a:r>
            <a:endParaRPr lang="en-US" altLang="zh-TW" sz="24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r>
              <a:rPr lang="zh-TW" altLang="en-US" sz="2200" dirty="0">
                <a:latin typeface="Times New Roman" panose="02020603050405020304" pitchFamily="18" charset="0"/>
                <a:ea typeface="+mn-ea"/>
                <a:cs typeface="Times New Roman" panose="02020603050405020304" pitchFamily="18" charset="0"/>
              </a:rPr>
              <a:t>四技二專聯合</a:t>
            </a:r>
            <a:r>
              <a:rPr lang="zh-TW" altLang="en-US" sz="2200" dirty="0" smtClean="0">
                <a:latin typeface="Times New Roman" panose="02020603050405020304" pitchFamily="18" charset="0"/>
                <a:ea typeface="+mn-ea"/>
                <a:cs typeface="Times New Roman" panose="02020603050405020304" pitchFamily="18" charset="0"/>
              </a:rPr>
              <a:t>甄選</a:t>
            </a:r>
            <a:r>
              <a:rPr lang="en-US" altLang="zh-TW" sz="2200" dirty="0" smtClean="0">
                <a:latin typeface="Times New Roman" panose="02020603050405020304" pitchFamily="18" charset="0"/>
                <a:ea typeface="+mn-ea"/>
                <a:cs typeface="Times New Roman" panose="02020603050405020304" pitchFamily="18" charset="0"/>
              </a:rPr>
              <a:t>(</a:t>
            </a:r>
            <a:r>
              <a:rPr lang="zh-TW" altLang="en-US" sz="2200" dirty="0" smtClean="0">
                <a:latin typeface="Times New Roman" panose="02020603050405020304" pitchFamily="18" charset="0"/>
                <a:ea typeface="+mn-ea"/>
                <a:cs typeface="Times New Roman" panose="02020603050405020304" pitchFamily="18" charset="0"/>
              </a:rPr>
              <a:t>甄選</a:t>
            </a:r>
            <a:r>
              <a:rPr lang="zh-TW" altLang="en-US" sz="2200" dirty="0">
                <a:latin typeface="Times New Roman" panose="02020603050405020304" pitchFamily="18" charset="0"/>
                <a:ea typeface="+mn-ea"/>
                <a:cs typeface="Times New Roman" panose="02020603050405020304" pitchFamily="18" charset="0"/>
              </a:rPr>
              <a:t>入學、技優</a:t>
            </a:r>
            <a:r>
              <a:rPr lang="zh-TW" altLang="en-US" sz="2200" dirty="0" smtClean="0">
                <a:latin typeface="Times New Roman" panose="02020603050405020304" pitchFamily="18" charset="0"/>
                <a:ea typeface="+mn-ea"/>
                <a:cs typeface="Times New Roman" panose="02020603050405020304" pitchFamily="18" charset="0"/>
              </a:rPr>
              <a:t>入學</a:t>
            </a:r>
            <a:r>
              <a:rPr lang="en-US" altLang="zh-TW" sz="2200" dirty="0" smtClean="0">
                <a:latin typeface="Times New Roman" panose="02020603050405020304" pitchFamily="18" charset="0"/>
                <a:ea typeface="+mn-ea"/>
                <a:cs typeface="Times New Roman" panose="02020603050405020304" pitchFamily="18" charset="0"/>
              </a:rPr>
              <a:t>)</a:t>
            </a:r>
            <a:endParaRPr lang="en-US" altLang="zh-TW" sz="22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r>
              <a:rPr lang="zh-TW" altLang="en-US" sz="2200" dirty="0">
                <a:latin typeface="Times New Roman" panose="02020603050405020304" pitchFamily="18" charset="0"/>
                <a:ea typeface="+mn-ea"/>
                <a:cs typeface="Times New Roman" panose="02020603050405020304" pitchFamily="18" charset="0"/>
              </a:rPr>
              <a:t>網址：</a:t>
            </a:r>
            <a:r>
              <a:rPr lang="en-US" altLang="zh-TW" sz="2200" dirty="0">
                <a:latin typeface="Times New Roman" panose="02020603050405020304" pitchFamily="18" charset="0"/>
                <a:ea typeface="+mn-ea"/>
                <a:cs typeface="Times New Roman" panose="02020603050405020304" pitchFamily="18" charset="0"/>
                <a:hlinkClick r:id="rId5"/>
              </a:rPr>
              <a:t>http://enter42.jctv.ntut.edu.tw/</a:t>
            </a:r>
            <a:endParaRPr lang="en-US" altLang="zh-TW" sz="22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r>
              <a:rPr lang="zh-TW" altLang="en-US" sz="2200" dirty="0">
                <a:latin typeface="Times New Roman" panose="02020603050405020304" pitchFamily="18" charset="0"/>
                <a:ea typeface="+mn-ea"/>
                <a:cs typeface="Times New Roman" panose="02020603050405020304" pitchFamily="18" charset="0"/>
              </a:rPr>
              <a:t>信箱：</a:t>
            </a:r>
            <a:r>
              <a:rPr lang="en-US" altLang="zh-TW" sz="2200" dirty="0">
                <a:latin typeface="Times New Roman" panose="02020603050405020304" pitchFamily="18" charset="0"/>
                <a:ea typeface="+mn-ea"/>
                <a:cs typeface="Times New Roman" panose="02020603050405020304" pitchFamily="18" charset="0"/>
                <a:hlinkClick r:id="rId6"/>
              </a:rPr>
              <a:t>enter42@ntut.edu.tw</a:t>
            </a:r>
            <a:endParaRPr lang="en-US" altLang="zh-TW" sz="22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endParaRPr lang="en-US" altLang="zh-TW" sz="2800" dirty="0">
              <a:latin typeface="Times New Roman" panose="02020603050405020304" pitchFamily="18" charset="0"/>
              <a:ea typeface="+mn-ea"/>
              <a:cs typeface="Times New Roman" panose="02020603050405020304" pitchFamily="18" charset="0"/>
            </a:endParaRPr>
          </a:p>
        </p:txBody>
      </p:sp>
      <p:sp>
        <p:nvSpPr>
          <p:cNvPr id="7680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3FBBDC9-2BB7-4E51-A9F2-D6E6AE4A907B}" type="slidenum">
              <a:rPr lang="zh-TW" altLang="en-US" sz="1400" smtClean="0">
                <a:latin typeface="+mn-ea"/>
                <a:ea typeface="+mn-ea"/>
              </a:rPr>
              <a:pPr>
                <a:spcBef>
                  <a:spcPct val="0"/>
                </a:spcBef>
                <a:buFontTx/>
                <a:buNone/>
              </a:pPr>
              <a:t>44</a:t>
            </a:fld>
            <a:endParaRPr lang="en-US" altLang="zh-TW" sz="1400" smtClean="0">
              <a:latin typeface="+mn-ea"/>
              <a:ea typeface="+mn-ea"/>
            </a:endParaRPr>
          </a:p>
        </p:txBody>
      </p:sp>
      <p:pic>
        <p:nvPicPr>
          <p:cNvPr id="76807" name="圖片 4" descr="聯合會logo.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3850" y="1125538"/>
            <a:ext cx="4837113"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6026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2143108" y="3714752"/>
            <a:ext cx="3643338" cy="1227136"/>
          </a:xfrm>
        </p:spPr>
        <p:txBody>
          <a:bodyPr/>
          <a:lstStyle/>
          <a:p>
            <a:r>
              <a:rPr lang="zh-TW" altLang="en-US" dirty="0" smtClean="0">
                <a:solidFill>
                  <a:srgbClr val="FF0000"/>
                </a:solidFill>
                <a:latin typeface="標楷體" pitchFamily="65" charset="-120"/>
                <a:ea typeface="標楷體" pitchFamily="65" charset="-120"/>
              </a:rPr>
              <a:t>感謝您的蒞臨與指導</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rgbClr val="FF0000"/>
                </a:solidFill>
                <a:latin typeface="標楷體" pitchFamily="65" charset="-120"/>
                <a:ea typeface="標楷體" pitchFamily="65" charset="-120"/>
              </a:rPr>
              <a:t>並祝您順心如意</a:t>
            </a:r>
          </a:p>
        </p:txBody>
      </p:sp>
      <p:sp>
        <p:nvSpPr>
          <p:cNvPr id="43012" name="標題 3"/>
          <p:cNvSpPr txBox="1">
            <a:spLocks/>
          </p:cNvSpPr>
          <p:nvPr/>
        </p:nvSpPr>
        <p:spPr bwMode="auto">
          <a:xfrm>
            <a:off x="1214414" y="1238250"/>
            <a:ext cx="7169174" cy="1470025"/>
          </a:xfrm>
          <a:prstGeom prst="rect">
            <a:avLst/>
          </a:prstGeom>
          <a:noFill/>
          <a:ln w="9525">
            <a:noFill/>
            <a:miter lim="800000"/>
            <a:headEnd/>
            <a:tailEnd/>
          </a:ln>
        </p:spPr>
        <p:txBody>
          <a:bodyPr anchor="ctr"/>
          <a:lstStyle/>
          <a:p>
            <a:pPr eaLnBrk="0" hangingPunct="0"/>
            <a:r>
              <a:rPr lang="zh-TW" altLang="en-US" sz="4800" dirty="0">
                <a:solidFill>
                  <a:schemeClr val="tx2"/>
                </a:solidFill>
                <a:latin typeface="標楷體" pitchFamily="65" charset="-120"/>
                <a:ea typeface="標楷體" pitchFamily="65" charset="-120"/>
              </a:rPr>
              <a:t>簡報完畢</a:t>
            </a:r>
          </a:p>
        </p:txBody>
      </p:sp>
      <p:sp>
        <p:nvSpPr>
          <p:cNvPr id="7" name="標題 3"/>
          <p:cNvSpPr txBox="1">
            <a:spLocks/>
          </p:cNvSpPr>
          <p:nvPr/>
        </p:nvSpPr>
        <p:spPr bwMode="auto">
          <a:xfrm>
            <a:off x="3923928" y="2480719"/>
            <a:ext cx="330552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敬請指教</a:t>
            </a:r>
            <a:endParaRPr lang="zh-TW" altLang="en-US" sz="4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45</a:t>
            </a:fld>
            <a:endParaRPr lang="en-US" altLang="zh-TW"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p:txBody>
          <a:bodyPr/>
          <a:lstStyle/>
          <a:p>
            <a:r>
              <a:rPr lang="zh-TW" altLang="en-US" sz="4400" dirty="0" smtClean="0">
                <a:solidFill>
                  <a:schemeClr val="tx1"/>
                </a:solidFill>
                <a:latin typeface="標楷體" pitchFamily="65" charset="-120"/>
                <a:ea typeface="標楷體" pitchFamily="65" charset="-120"/>
              </a:rPr>
              <a:t>一、甄選入學招生</a:t>
            </a:r>
            <a:r>
              <a:rPr lang="en-US" altLang="zh-TW" sz="4400" dirty="0" smtClean="0">
                <a:solidFill>
                  <a:schemeClr val="tx1"/>
                </a:solidFill>
                <a:latin typeface="標楷體" pitchFamily="65" charset="-120"/>
                <a:ea typeface="標楷體" pitchFamily="65" charset="-120"/>
              </a:rPr>
              <a:t>-</a:t>
            </a:r>
            <a:r>
              <a:rPr lang="zh-TW" altLang="en-US" sz="4400" dirty="0" smtClean="0">
                <a:solidFill>
                  <a:schemeClr val="tx1"/>
                </a:solidFill>
                <a:latin typeface="標楷體" pitchFamily="65" charset="-120"/>
                <a:ea typeface="標楷體" pitchFamily="65" charset="-120"/>
              </a:rPr>
              <a:t>變革事項</a:t>
            </a:r>
          </a:p>
        </p:txBody>
      </p:sp>
      <p:sp>
        <p:nvSpPr>
          <p:cNvPr id="27650" name="內容版面配置區 2"/>
          <p:cNvSpPr>
            <a:spLocks noGrp="1"/>
          </p:cNvSpPr>
          <p:nvPr>
            <p:ph idx="1"/>
          </p:nvPr>
        </p:nvSpPr>
        <p:spPr>
          <a:xfrm>
            <a:off x="683568" y="1268760"/>
            <a:ext cx="7920880" cy="3239566"/>
          </a:xfrm>
        </p:spPr>
        <p:txBody>
          <a:bodyPr/>
          <a:lstStyle/>
          <a:p>
            <a:pPr>
              <a:lnSpc>
                <a:spcPct val="150000"/>
              </a:lnSpc>
              <a:buFont typeface="Wingdings" panose="05000000000000000000" pitchFamily="2" charset="2"/>
              <a:buChar char="u"/>
            </a:pPr>
            <a:r>
              <a:rPr lang="en-US" altLang="zh-TW" sz="3600" dirty="0">
                <a:latin typeface="標楷體" pitchFamily="65" charset="-120"/>
                <a:ea typeface="標楷體" pitchFamily="65" charset="-120"/>
              </a:rPr>
              <a:t>105</a:t>
            </a:r>
            <a:r>
              <a:rPr lang="zh-TW" altLang="zh-TW" sz="3600" dirty="0">
                <a:latin typeface="標楷體" pitchFamily="65" charset="-120"/>
                <a:ea typeface="標楷體" pitchFamily="65" charset="-120"/>
              </a:rPr>
              <a:t>學年度第一階段統一入學測驗成績篩選</a:t>
            </a:r>
            <a:r>
              <a:rPr lang="zh-TW" altLang="zh-TW" sz="3600" b="1" dirty="0">
                <a:latin typeface="標楷體" pitchFamily="65" charset="-120"/>
                <a:ea typeface="標楷體" pitchFamily="65" charset="-120"/>
              </a:rPr>
              <a:t>取消檢定篩選</a:t>
            </a:r>
            <a:r>
              <a:rPr lang="zh-TW" altLang="zh-TW" sz="3600" dirty="0">
                <a:latin typeface="標楷體" pitchFamily="65" charset="-120"/>
                <a:ea typeface="標楷體" pitchFamily="65" charset="-120"/>
              </a:rPr>
              <a:t>，</a:t>
            </a:r>
            <a:r>
              <a:rPr lang="zh-TW" altLang="zh-TW" sz="3600" u="sng" dirty="0">
                <a:latin typeface="標楷體" pitchFamily="65" charset="-120"/>
                <a:ea typeface="標楷體" pitchFamily="65" charset="-120"/>
              </a:rPr>
              <a:t>僅辦理</a:t>
            </a:r>
            <a:r>
              <a:rPr lang="zh-TW" altLang="zh-TW" sz="3600" b="1" u="sng" dirty="0">
                <a:solidFill>
                  <a:srgbClr val="FF0000"/>
                </a:solidFill>
                <a:latin typeface="標楷體" pitchFamily="65" charset="-120"/>
                <a:ea typeface="標楷體" pitchFamily="65" charset="-120"/>
              </a:rPr>
              <a:t>倍率</a:t>
            </a:r>
            <a:r>
              <a:rPr lang="zh-TW" altLang="zh-TW" sz="3600" b="1" u="sng" dirty="0" smtClean="0">
                <a:solidFill>
                  <a:srgbClr val="FF0000"/>
                </a:solidFill>
                <a:latin typeface="標楷體" pitchFamily="65" charset="-120"/>
                <a:ea typeface="標楷體" pitchFamily="65" charset="-120"/>
              </a:rPr>
              <a:t>篩選</a:t>
            </a:r>
            <a:endParaRPr lang="en-US" altLang="zh-TW" sz="3600" b="1" u="sng" dirty="0" smtClean="0">
              <a:solidFill>
                <a:srgbClr val="FF0000"/>
              </a:solidFill>
              <a:latin typeface="標楷體" pitchFamily="65" charset="-120"/>
              <a:ea typeface="標楷體" pitchFamily="65" charset="-120"/>
            </a:endParaRPr>
          </a:p>
          <a:p>
            <a:pPr>
              <a:lnSpc>
                <a:spcPct val="150000"/>
              </a:lnSpc>
              <a:buFont typeface="Wingdings" panose="05000000000000000000" pitchFamily="2" charset="2"/>
              <a:buChar char="u"/>
            </a:pPr>
            <a:r>
              <a:rPr lang="en-US" altLang="zh-TW" sz="2400" dirty="0" smtClean="0">
                <a:latin typeface="標楷體" pitchFamily="65" charset="-120"/>
                <a:ea typeface="標楷體" pitchFamily="65" charset="-120"/>
              </a:rPr>
              <a:t>106</a:t>
            </a:r>
            <a:r>
              <a:rPr lang="zh-TW" altLang="en-US" sz="2400" dirty="0" smtClean="0">
                <a:latin typeface="標楷體" pitchFamily="65" charset="-120"/>
                <a:ea typeface="標楷體" pitchFamily="65" charset="-120"/>
              </a:rPr>
              <a:t>學年度起試辦四技二專甄選入學招生第二階段書面</a:t>
            </a:r>
            <a:r>
              <a:rPr lang="zh-TW" altLang="en-US" sz="2400" dirty="0">
                <a:latin typeface="標楷體" pitchFamily="65" charset="-120"/>
                <a:ea typeface="標楷體" pitchFamily="65" charset="-120"/>
              </a:rPr>
              <a:t>審查</a:t>
            </a:r>
            <a:r>
              <a:rPr lang="zh-TW" altLang="en-US" sz="2400" dirty="0" smtClean="0">
                <a:latin typeface="標楷體" pitchFamily="65" charset="-120"/>
                <a:ea typeface="標楷體" pitchFamily="65" charset="-120"/>
              </a:rPr>
              <a:t>資料網路上傳。</a:t>
            </a:r>
            <a:endParaRPr lang="en-US" altLang="zh-TW" sz="2400" dirty="0">
              <a:latin typeface="標楷體" pitchFamily="65" charset="-120"/>
              <a:ea typeface="標楷體" pitchFamily="65" charset="-120"/>
            </a:endParaRPr>
          </a:p>
        </p:txBody>
      </p:sp>
      <p:sp>
        <p:nvSpPr>
          <p:cNvPr id="27651" name="投影片編號版面配置區 3"/>
          <p:cNvSpPr>
            <a:spLocks noGrp="1"/>
          </p:cNvSpPr>
          <p:nvPr>
            <p:ph type="sldNum" sz="quarter" idx="12"/>
          </p:nvPr>
        </p:nvSpPr>
        <p:spPr>
          <a:noFill/>
        </p:spPr>
        <p:txBody>
          <a:bodyPr/>
          <a:lstStyle/>
          <a:p>
            <a:fld id="{CB9DF93E-6E2C-49EA-B7F2-5EFBB0E65EFD}" type="slidenum">
              <a:rPr lang="zh-TW" altLang="en-US" smtClean="0">
                <a:latin typeface="+mn-ea"/>
                <a:ea typeface="+mn-ea"/>
              </a:rPr>
              <a:pPr/>
              <a:t>5</a:t>
            </a:fld>
            <a:endParaRPr lang="en-US" altLang="zh-TW" smtClean="0">
              <a:latin typeface="+mn-ea"/>
              <a:ea typeface="+mn-ea"/>
            </a:endParaRPr>
          </a:p>
        </p:txBody>
      </p:sp>
    </p:spTree>
    <p:extLst>
      <p:ext uri="{BB962C8B-B14F-4D97-AF65-F5344CB8AC3E}">
        <p14:creationId xmlns:p14="http://schemas.microsoft.com/office/powerpoint/2010/main" xmlns="" val="26557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zh-TW" dirty="0">
                <a:solidFill>
                  <a:srgbClr val="002060"/>
                </a:solidFill>
                <a:latin typeface="+mn-ea"/>
              </a:rPr>
              <a:t>重要</a:t>
            </a:r>
            <a:r>
              <a:rPr lang="zh-TW" altLang="zh-TW" dirty="0" smtClean="0">
                <a:solidFill>
                  <a:srgbClr val="002060"/>
                </a:solidFill>
                <a:latin typeface="+mn-ea"/>
              </a:rPr>
              <a:t>日程</a:t>
            </a:r>
            <a:endParaRPr lang="zh-TW" altLang="en-US" dirty="0" smtClean="0">
              <a:solidFill>
                <a:schemeClr val="tx1"/>
              </a:solidFill>
              <a:latin typeface="+mn-ea"/>
              <a:ea typeface="+mn-ea"/>
            </a:endParaRPr>
          </a:p>
        </p:txBody>
      </p:sp>
      <p:sp>
        <p:nvSpPr>
          <p:cNvPr id="31800" name="投影片編號版面配置區 6"/>
          <p:cNvSpPr>
            <a:spLocks noGrp="1"/>
          </p:cNvSpPr>
          <p:nvPr>
            <p:ph type="sldNum" sz="quarter" idx="12"/>
          </p:nvPr>
        </p:nvSpPr>
        <p:spPr>
          <a:noFill/>
        </p:spPr>
        <p:txBody>
          <a:bodyPr/>
          <a:lstStyle/>
          <a:p>
            <a:fld id="{10753879-1B9F-47FB-A45F-F80B4A46629C}" type="slidenum">
              <a:rPr lang="zh-TW" altLang="en-US" smtClean="0">
                <a:latin typeface="+mn-ea"/>
                <a:ea typeface="+mn-ea"/>
              </a:rPr>
              <a:pPr/>
              <a:t>6</a:t>
            </a:fld>
            <a:endParaRPr lang="en-US" altLang="zh-TW" smtClean="0">
              <a:latin typeface="+mn-ea"/>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xmlns="" val="966343666"/>
              </p:ext>
            </p:extLst>
          </p:nvPr>
        </p:nvGraphicFramePr>
        <p:xfrm>
          <a:off x="179512" y="1124743"/>
          <a:ext cx="8856984" cy="5120478"/>
        </p:xfrm>
        <a:graphic>
          <a:graphicData uri="http://schemas.openxmlformats.org/drawingml/2006/table">
            <a:tbl>
              <a:tblPr firstRow="1" firstCol="1" lastRow="1" lastCol="1" bandRow="1" bandCol="1">
                <a:tableStyleId>{5C22544A-7EE6-4342-B048-85BDC9FD1C3A}</a:tableStyleId>
              </a:tblPr>
              <a:tblGrid>
                <a:gridCol w="3668588"/>
                <a:gridCol w="5188396"/>
              </a:tblGrid>
              <a:tr h="273837">
                <a:tc>
                  <a:txBody>
                    <a:bodyPr/>
                    <a:lstStyle/>
                    <a:p>
                      <a:pPr algn="ctr">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日期</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pPr algn="ctr">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項目</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104.12.17(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)~104.12.28(</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報名四技二專統一入學測驗</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105.4.30(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六</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)~105.5.1(</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日</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參加四技二專統一入學測驗考試</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105.4.20(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三</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10:00~105.5.5(</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考生報名</a:t>
                      </a:r>
                      <a:r>
                        <a:rPr lang="zh-TW" sz="1600" b="0" kern="0" spc="-30" dirty="0" smtClean="0">
                          <a:solidFill>
                            <a:schemeClr val="tx1"/>
                          </a:solidFill>
                          <a:effectLst/>
                          <a:latin typeface="+mn-ea"/>
                          <a:ea typeface="+mn-ea"/>
                          <a:cs typeface="Arial Unicode MS" panose="020B0604020202020204" pitchFamily="34" charset="-120"/>
                        </a:rPr>
                        <a:t>資格審查登錄</a:t>
                      </a:r>
                      <a:r>
                        <a:rPr lang="zh-TW" sz="1600" b="0" kern="0" spc="-30" dirty="0">
                          <a:solidFill>
                            <a:schemeClr val="tx1"/>
                          </a:solidFill>
                          <a:effectLst/>
                          <a:latin typeface="+mn-ea"/>
                          <a:ea typeface="+mn-ea"/>
                          <a:cs typeface="Arial Unicode MS" panose="020B0604020202020204" pitchFamily="34" charset="-120"/>
                        </a:rPr>
                        <a:t>及繳件</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105.5.17(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考生報名</a:t>
                      </a:r>
                      <a:r>
                        <a:rPr lang="zh-TW" sz="1600" b="0" kern="0" spc="-30" dirty="0" smtClean="0">
                          <a:solidFill>
                            <a:schemeClr val="tx1"/>
                          </a:solidFill>
                          <a:effectLst/>
                          <a:latin typeface="+mn-ea"/>
                          <a:ea typeface="+mn-ea"/>
                          <a:cs typeface="Arial Unicode MS" panose="020B0604020202020204" pitchFamily="34" charset="-120"/>
                        </a:rPr>
                        <a:t>資格審查</a:t>
                      </a:r>
                      <a:r>
                        <a:rPr lang="zh-TW" sz="1600" b="0" kern="0" spc="-30" dirty="0">
                          <a:solidFill>
                            <a:schemeClr val="tx1"/>
                          </a:solidFill>
                          <a:effectLst/>
                          <a:latin typeface="+mn-ea"/>
                          <a:ea typeface="+mn-ea"/>
                          <a:cs typeface="Arial Unicode MS" panose="020B0604020202020204" pitchFamily="34" charset="-120"/>
                        </a:rPr>
                        <a:t>結果公告、查詢</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105.5.18(</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三</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10:00~105.5.26(</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41D"/>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第一階段學校集體報名及繳費</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41D"/>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105.5.23(</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10:00~105.5.26(</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24:00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91440" indent="-121920"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第一階段考生個別繳費</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105.5.23(</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10:00~105.5.27(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五</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91440" indent="-121920"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第一階段考生個別報名</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105.5.31(</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第一階段篩選結果公告、查詢</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105.5.31(</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10:00~105.6.4(</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六</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第二階段報名、繳費並寄送考生</a:t>
                      </a:r>
                      <a:r>
                        <a:rPr lang="zh-TW" sz="1600" b="0" kern="0" dirty="0" smtClean="0">
                          <a:solidFill>
                            <a:schemeClr val="tx1"/>
                          </a:solidFill>
                          <a:effectLst/>
                          <a:latin typeface="+mn-ea"/>
                          <a:ea typeface="+mn-ea"/>
                          <a:cs typeface="Arial Unicode MS" panose="020B0604020202020204" pitchFamily="34" charset="-120"/>
                        </a:rPr>
                        <a:t>資料袋</a:t>
                      </a:r>
                      <a:r>
                        <a:rPr lang="en-US" sz="1600" b="0" kern="0" dirty="0" smtClean="0">
                          <a:solidFill>
                            <a:schemeClr val="tx1"/>
                          </a:solidFill>
                          <a:effectLst/>
                          <a:latin typeface="+mn-ea"/>
                          <a:ea typeface="+mn-ea"/>
                          <a:cs typeface="Arial Unicode MS" panose="020B0604020202020204" pitchFamily="34" charset="-120"/>
                        </a:rPr>
                        <a:t>(</a:t>
                      </a:r>
                      <a:r>
                        <a:rPr lang="zh-TW" sz="1600" b="0" kern="0" dirty="0" smtClean="0">
                          <a:solidFill>
                            <a:schemeClr val="tx1"/>
                          </a:solidFill>
                          <a:effectLst/>
                          <a:latin typeface="+mn-ea"/>
                          <a:ea typeface="+mn-ea"/>
                          <a:cs typeface="Arial Unicode MS" panose="020B0604020202020204" pitchFamily="34" charset="-120"/>
                        </a:rPr>
                        <a:t>需</a:t>
                      </a:r>
                      <a:r>
                        <a:rPr lang="zh-TW" sz="1600" b="0" kern="0" dirty="0">
                          <a:solidFill>
                            <a:schemeClr val="tx1"/>
                          </a:solidFill>
                          <a:effectLst/>
                          <a:latin typeface="+mn-ea"/>
                          <a:ea typeface="+mn-ea"/>
                          <a:cs typeface="Arial Unicode MS" panose="020B0604020202020204" pitchFamily="34" charset="-120"/>
                        </a:rPr>
                        <a:t>使用通行碼</a:t>
                      </a:r>
                      <a:r>
                        <a:rPr lang="en-US" sz="1600" b="0" kern="0" dirty="0">
                          <a:solidFill>
                            <a:schemeClr val="tx1"/>
                          </a:solidFill>
                          <a:effectLst/>
                          <a:latin typeface="+mn-ea"/>
                          <a:ea typeface="+mn-ea"/>
                          <a:cs typeface="Arial Unicode MS" panose="020B0604020202020204" pitchFamily="34" charset="-120"/>
                        </a:rPr>
                        <a:t>)</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105.6.8(</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三</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各甄選學校公告第二階段甄試</a:t>
                      </a:r>
                      <a:r>
                        <a:rPr lang="zh-TW" sz="1600" b="0" kern="0" dirty="0" smtClean="0">
                          <a:solidFill>
                            <a:schemeClr val="tx1"/>
                          </a:solidFill>
                          <a:effectLst/>
                          <a:latin typeface="+mn-ea"/>
                          <a:ea typeface="+mn-ea"/>
                          <a:cs typeface="Arial Unicode MS" panose="020B0604020202020204" pitchFamily="34" charset="-120"/>
                        </a:rPr>
                        <a:t>名單</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105.6.10(</a:t>
                      </a:r>
                      <a:r>
                        <a:rPr lang="zh-TW" sz="1600" b="0" kern="100" spc="-30" dirty="0" smtClean="0">
                          <a:solidFill>
                            <a:schemeClr val="tx1"/>
                          </a:solidFill>
                          <a:effectLst/>
                          <a:latin typeface="Times New Roman" panose="02020603050405020304" pitchFamily="18" charset="0"/>
                          <a:ea typeface="+mn-ea"/>
                          <a:cs typeface="Times New Roman" panose="02020603050405020304" pitchFamily="18" charset="0"/>
                        </a:rPr>
                        <a:t>五</a:t>
                      </a: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~105.6.26(</a:t>
                      </a:r>
                      <a:r>
                        <a:rPr lang="zh-TW" sz="1600" b="0" kern="100" spc="-30" dirty="0" smtClean="0">
                          <a:solidFill>
                            <a:schemeClr val="tx1"/>
                          </a:solidFill>
                          <a:effectLst/>
                          <a:latin typeface="Times New Roman" panose="02020603050405020304" pitchFamily="18" charset="0"/>
                          <a:ea typeface="+mn-ea"/>
                          <a:cs typeface="Times New Roman" panose="02020603050405020304" pitchFamily="18" charset="0"/>
                        </a:rPr>
                        <a:t>日</a:t>
                      </a: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各甄選學校進行第二階段指定項目</a:t>
                      </a:r>
                      <a:r>
                        <a:rPr lang="zh-TW" sz="1600" b="0" kern="0" dirty="0" smtClean="0">
                          <a:solidFill>
                            <a:schemeClr val="tx1"/>
                          </a:solidFill>
                          <a:effectLst/>
                          <a:latin typeface="+mn-ea"/>
                          <a:ea typeface="+mn-ea"/>
                          <a:cs typeface="Arial Unicode MS" panose="020B0604020202020204" pitchFamily="34" charset="-120"/>
                        </a:rPr>
                        <a:t>甄試</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105.6.28(</a:t>
                      </a:r>
                      <a:r>
                        <a:rPr lang="zh-TW" sz="1600" b="0" kern="10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10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各甄選學校寄發甄選總</a:t>
                      </a:r>
                      <a:r>
                        <a:rPr lang="zh-TW" sz="1600" b="0" kern="0" dirty="0" smtClean="0">
                          <a:solidFill>
                            <a:schemeClr val="tx1"/>
                          </a:solidFill>
                          <a:effectLst/>
                          <a:latin typeface="+mn-ea"/>
                          <a:ea typeface="+mn-ea"/>
                          <a:cs typeface="Arial Unicode MS" panose="020B0604020202020204" pitchFamily="34" charset="-120"/>
                        </a:rPr>
                        <a:t>成績單</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105.6.30(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smtClean="0">
                          <a:solidFill>
                            <a:schemeClr val="tx1"/>
                          </a:solidFill>
                          <a:effectLst/>
                          <a:latin typeface="+mn-ea"/>
                          <a:ea typeface="+mn-ea"/>
                          <a:cs typeface="Arial Unicode MS" panose="020B0604020202020204" pitchFamily="34" charset="-120"/>
                        </a:rPr>
                        <a:t>公告</a:t>
                      </a:r>
                      <a:r>
                        <a:rPr lang="zh-TW" sz="1600" b="0" kern="0" dirty="0">
                          <a:solidFill>
                            <a:schemeClr val="tx1"/>
                          </a:solidFill>
                          <a:effectLst/>
                          <a:latin typeface="+mn-ea"/>
                          <a:ea typeface="+mn-ea"/>
                          <a:cs typeface="Arial Unicode MS" panose="020B0604020202020204" pitchFamily="34" charset="-120"/>
                        </a:rPr>
                        <a:t>錄取</a:t>
                      </a:r>
                      <a:r>
                        <a:rPr lang="zh-TW" sz="1600" b="0" kern="0" dirty="0" smtClean="0">
                          <a:solidFill>
                            <a:schemeClr val="tx1"/>
                          </a:solidFill>
                          <a:effectLst/>
                          <a:latin typeface="+mn-ea"/>
                          <a:ea typeface="+mn-ea"/>
                          <a:cs typeface="Arial Unicode MS" panose="020B0604020202020204" pitchFamily="34" charset="-120"/>
                        </a:rPr>
                        <a:t>正</a:t>
                      </a:r>
                      <a:r>
                        <a:rPr lang="en-US" sz="1600" b="0" kern="0" dirty="0" smtClean="0">
                          <a:solidFill>
                            <a:schemeClr val="tx1"/>
                          </a:solidFill>
                          <a:effectLst/>
                          <a:latin typeface="+mn-ea"/>
                          <a:ea typeface="+mn-ea"/>
                          <a:cs typeface="Arial Unicode MS" panose="020B0604020202020204" pitchFamily="34" charset="-120"/>
                        </a:rPr>
                        <a:t>(</a:t>
                      </a:r>
                      <a:r>
                        <a:rPr lang="zh-TW" sz="1600" b="0" kern="0" dirty="0" smtClean="0">
                          <a:solidFill>
                            <a:schemeClr val="tx1"/>
                          </a:solidFill>
                          <a:effectLst/>
                          <a:latin typeface="+mn-ea"/>
                          <a:ea typeface="+mn-ea"/>
                          <a:cs typeface="Arial Unicode MS" panose="020B0604020202020204" pitchFamily="34" charset="-120"/>
                        </a:rPr>
                        <a:t>備</a:t>
                      </a:r>
                      <a:r>
                        <a:rPr lang="en-US" sz="1600" b="0" kern="0" dirty="0">
                          <a:solidFill>
                            <a:schemeClr val="tx1"/>
                          </a:solidFill>
                          <a:effectLst/>
                          <a:latin typeface="+mn-ea"/>
                          <a:ea typeface="+mn-ea"/>
                          <a:cs typeface="Arial Unicode MS" panose="020B0604020202020204" pitchFamily="34" charset="-120"/>
                        </a:rPr>
                        <a:t>)</a:t>
                      </a:r>
                      <a:r>
                        <a:rPr lang="zh-TW" sz="1600" b="0" kern="0" dirty="0">
                          <a:solidFill>
                            <a:schemeClr val="tx1"/>
                          </a:solidFill>
                          <a:effectLst/>
                          <a:latin typeface="+mn-ea"/>
                          <a:ea typeface="+mn-ea"/>
                          <a:cs typeface="Arial Unicode MS" panose="020B0604020202020204" pitchFamily="34" charset="-120"/>
                        </a:rPr>
                        <a:t>取生</a:t>
                      </a:r>
                      <a:r>
                        <a:rPr lang="zh-TW" sz="1600" b="0" kern="0" dirty="0" smtClean="0">
                          <a:solidFill>
                            <a:schemeClr val="tx1"/>
                          </a:solidFill>
                          <a:effectLst/>
                          <a:latin typeface="+mn-ea"/>
                          <a:ea typeface="+mn-ea"/>
                          <a:cs typeface="Arial Unicode MS" panose="020B0604020202020204" pitchFamily="34" charset="-120"/>
                        </a:rPr>
                        <a:t>名單</a:t>
                      </a:r>
                      <a:r>
                        <a:rPr lang="zh-TW" sz="1600" b="0" kern="100" dirty="0" smtClean="0">
                          <a:solidFill>
                            <a:schemeClr val="tx1"/>
                          </a:solidFill>
                          <a:effectLst/>
                          <a:latin typeface="+mn-ea"/>
                          <a:ea typeface="+mn-ea"/>
                          <a:cs typeface="Arial Unicode MS" panose="020B0604020202020204" pitchFamily="34" charset="-120"/>
                        </a:rPr>
                        <a:t> </a:t>
                      </a:r>
                      <a:r>
                        <a:rPr lang="en-US" sz="1600" b="0" kern="0" dirty="0" smtClean="0">
                          <a:solidFill>
                            <a:schemeClr val="tx1"/>
                          </a:solidFill>
                          <a:effectLst/>
                          <a:latin typeface="+mn-ea"/>
                          <a:ea typeface="+mn-ea"/>
                          <a:cs typeface="Arial Unicode MS" panose="020B0604020202020204" pitchFamily="34" charset="-120"/>
                        </a:rPr>
                        <a:t>(</a:t>
                      </a:r>
                      <a:r>
                        <a:rPr lang="zh-TW" sz="1600" b="0" kern="0" dirty="0" smtClean="0">
                          <a:solidFill>
                            <a:schemeClr val="tx1"/>
                          </a:solidFill>
                          <a:effectLst/>
                          <a:latin typeface="+mn-ea"/>
                          <a:ea typeface="+mn-ea"/>
                          <a:cs typeface="Arial Unicode MS" panose="020B0604020202020204" pitchFamily="34" charset="-120"/>
                        </a:rPr>
                        <a:t>需</a:t>
                      </a:r>
                      <a:r>
                        <a:rPr lang="zh-TW" sz="1600" b="0" kern="0" dirty="0">
                          <a:solidFill>
                            <a:schemeClr val="tx1"/>
                          </a:solidFill>
                          <a:effectLst/>
                          <a:latin typeface="+mn-ea"/>
                          <a:ea typeface="+mn-ea"/>
                          <a:cs typeface="Arial Unicode MS" panose="020B0604020202020204" pitchFamily="34" charset="-120"/>
                        </a:rPr>
                        <a:t>使用通行碼</a:t>
                      </a:r>
                      <a:r>
                        <a:rPr lang="en-US" sz="1600" b="0" kern="0" dirty="0">
                          <a:solidFill>
                            <a:schemeClr val="tx1"/>
                          </a:solidFill>
                          <a:effectLst/>
                          <a:latin typeface="+mn-ea"/>
                          <a:ea typeface="+mn-ea"/>
                          <a:cs typeface="Arial Unicode MS" panose="020B0604020202020204" pitchFamily="34" charset="-120"/>
                        </a:rPr>
                        <a:t>)</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65248">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105.6.30(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10:00~105.7.4(</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)17:00</a:t>
                      </a:r>
                      <a:r>
                        <a:rPr lang="zh-TW" sz="1600" b="0" kern="0" spc="-30" dirty="0">
                          <a:solidFill>
                            <a:schemeClr val="tx1"/>
                          </a:solidFill>
                          <a:effectLst/>
                          <a:latin typeface="Times New Roman" panose="02020603050405020304" pitchFamily="18" charset="0"/>
                          <a:ea typeface="+mn-ea"/>
                          <a:cs typeface="Times New Roman" panose="02020603050405020304" pitchFamily="18" charset="0"/>
                        </a:rPr>
                        <a:t>止</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500" b="0" kern="0" dirty="0" smtClean="0">
                          <a:solidFill>
                            <a:schemeClr val="tx1"/>
                          </a:solidFill>
                          <a:effectLst/>
                          <a:latin typeface="+mn-ea"/>
                          <a:ea typeface="+mn-ea"/>
                          <a:cs typeface="Arial Unicode MS" panose="020B0604020202020204" pitchFamily="34" charset="-120"/>
                        </a:rPr>
                        <a:t>正</a:t>
                      </a:r>
                      <a:r>
                        <a:rPr lang="en-US" sz="1500" b="0" kern="0" dirty="0" smtClean="0">
                          <a:solidFill>
                            <a:schemeClr val="tx1"/>
                          </a:solidFill>
                          <a:effectLst/>
                          <a:latin typeface="+mn-ea"/>
                          <a:ea typeface="+mn-ea"/>
                          <a:cs typeface="Arial Unicode MS" panose="020B0604020202020204" pitchFamily="34" charset="-120"/>
                        </a:rPr>
                        <a:t>(</a:t>
                      </a:r>
                      <a:r>
                        <a:rPr lang="zh-TW" sz="1500" b="0" kern="0" dirty="0" smtClean="0">
                          <a:solidFill>
                            <a:schemeClr val="tx1"/>
                          </a:solidFill>
                          <a:effectLst/>
                          <a:latin typeface="+mn-ea"/>
                          <a:ea typeface="+mn-ea"/>
                          <a:cs typeface="Arial Unicode MS" panose="020B0604020202020204" pitchFamily="34" charset="-120"/>
                        </a:rPr>
                        <a:t>備</a:t>
                      </a:r>
                      <a:r>
                        <a:rPr lang="en-US" sz="1500" b="0" kern="0" dirty="0">
                          <a:solidFill>
                            <a:schemeClr val="tx1"/>
                          </a:solidFill>
                          <a:effectLst/>
                          <a:latin typeface="+mn-ea"/>
                          <a:ea typeface="+mn-ea"/>
                          <a:cs typeface="Arial Unicode MS" panose="020B0604020202020204" pitchFamily="34" charset="-120"/>
                        </a:rPr>
                        <a:t>)</a:t>
                      </a:r>
                      <a:r>
                        <a:rPr lang="zh-TW" sz="1500" b="0" kern="0" dirty="0">
                          <a:solidFill>
                            <a:schemeClr val="tx1"/>
                          </a:solidFill>
                          <a:effectLst/>
                          <a:latin typeface="+mn-ea"/>
                          <a:ea typeface="+mn-ea"/>
                          <a:cs typeface="Arial Unicode MS" panose="020B0604020202020204" pitchFamily="34" charset="-120"/>
                        </a:rPr>
                        <a:t>取生至本委員會網站登記就讀志願</a:t>
                      </a:r>
                      <a:r>
                        <a:rPr lang="zh-TW" sz="1500" b="0" kern="0" dirty="0" smtClean="0">
                          <a:solidFill>
                            <a:schemeClr val="tx1"/>
                          </a:solidFill>
                          <a:effectLst/>
                          <a:latin typeface="+mn-ea"/>
                          <a:ea typeface="+mn-ea"/>
                          <a:cs typeface="Arial Unicode MS" panose="020B0604020202020204" pitchFamily="34" charset="-120"/>
                        </a:rPr>
                        <a:t>序</a:t>
                      </a:r>
                      <a:r>
                        <a:rPr lang="en-US" sz="1500" b="0" kern="0" dirty="0" smtClean="0">
                          <a:solidFill>
                            <a:schemeClr val="tx1"/>
                          </a:solidFill>
                          <a:effectLst/>
                          <a:latin typeface="+mn-ea"/>
                          <a:ea typeface="+mn-ea"/>
                          <a:cs typeface="Arial Unicode MS" panose="020B0604020202020204" pitchFamily="34" charset="-120"/>
                        </a:rPr>
                        <a:t>(</a:t>
                      </a:r>
                      <a:r>
                        <a:rPr lang="zh-TW" sz="1500" b="0" kern="0" dirty="0" smtClean="0">
                          <a:solidFill>
                            <a:schemeClr val="tx1"/>
                          </a:solidFill>
                          <a:effectLst/>
                          <a:latin typeface="+mn-ea"/>
                          <a:ea typeface="+mn-ea"/>
                          <a:cs typeface="Arial Unicode MS" panose="020B0604020202020204" pitchFamily="34" charset="-120"/>
                        </a:rPr>
                        <a:t>需</a:t>
                      </a:r>
                      <a:r>
                        <a:rPr lang="zh-TW" sz="1500" b="0" kern="0" dirty="0">
                          <a:solidFill>
                            <a:schemeClr val="tx1"/>
                          </a:solidFill>
                          <a:effectLst/>
                          <a:latin typeface="+mn-ea"/>
                          <a:ea typeface="+mn-ea"/>
                          <a:cs typeface="Arial Unicode MS" panose="020B0604020202020204" pitchFamily="34" charset="-120"/>
                        </a:rPr>
                        <a:t>使用通行碼</a:t>
                      </a:r>
                      <a:r>
                        <a:rPr lang="en-US" sz="1500" b="0" kern="0" dirty="0">
                          <a:solidFill>
                            <a:schemeClr val="tx1"/>
                          </a:solidFill>
                          <a:effectLst/>
                          <a:latin typeface="+mn-ea"/>
                          <a:ea typeface="+mn-ea"/>
                          <a:cs typeface="Arial Unicode MS" panose="020B0604020202020204" pitchFamily="34" charset="-120"/>
                        </a:rPr>
                        <a:t>)</a:t>
                      </a:r>
                      <a:endParaRPr lang="zh-TW" sz="15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105.7.7(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a:solidFill>
                            <a:schemeClr val="tx1"/>
                          </a:solidFill>
                          <a:effectLst/>
                          <a:latin typeface="+mn-ea"/>
                          <a:ea typeface="+mn-ea"/>
                          <a:cs typeface="Arial Unicode MS" panose="020B0604020202020204" pitchFamily="34" charset="-120"/>
                        </a:rPr>
                        <a:t>就讀志願序統一分發放榜</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547675">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105.7.14(</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12:00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分發錄取生依分發錄取學校所定報到時間及方式辦理報到手續</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883879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群組 10"/>
          <p:cNvGrpSpPr>
            <a:grpSpLocks/>
          </p:cNvGrpSpPr>
          <p:nvPr/>
        </p:nvGrpSpPr>
        <p:grpSpPr bwMode="auto">
          <a:xfrm>
            <a:off x="395536" y="1196752"/>
            <a:ext cx="1162050" cy="406400"/>
            <a:chOff x="477078" y="1500174"/>
            <a:chExt cx="729055" cy="408139"/>
          </a:xfrm>
        </p:grpSpPr>
        <p:sp>
          <p:nvSpPr>
            <p:cNvPr id="33808" name="圓角矩形 7"/>
            <p:cNvSpPr>
              <a:spLocks noChangeArrowheads="1"/>
            </p:cNvSpPr>
            <p:nvPr/>
          </p:nvSpPr>
          <p:spPr bwMode="auto">
            <a:xfrm>
              <a:off x="477078" y="1500174"/>
              <a:ext cx="715618" cy="408139"/>
            </a:xfrm>
            <a:prstGeom prst="roundRect">
              <a:avLst>
                <a:gd name="adj" fmla="val 16667"/>
              </a:avLst>
            </a:prstGeom>
            <a:solidFill>
              <a:srgbClr val="FF0000"/>
            </a:solidFill>
            <a:ln w="9525" algn="ctr">
              <a:noFill/>
              <a:round/>
              <a:headEnd/>
              <a:tailEnd/>
            </a:ln>
          </p:spPr>
          <p:txBody>
            <a:bodyPr/>
            <a:lstStyle/>
            <a:p>
              <a:endParaRPr lang="zh-TW" altLang="zh-TW"/>
            </a:p>
          </p:txBody>
        </p:sp>
        <p:sp>
          <p:nvSpPr>
            <p:cNvPr id="33809" name="矩形 4"/>
            <p:cNvSpPr>
              <a:spLocks noChangeArrowheads="1"/>
            </p:cNvSpPr>
            <p:nvPr/>
          </p:nvSpPr>
          <p:spPr bwMode="auto">
            <a:xfrm>
              <a:off x="511722" y="1519577"/>
              <a:ext cx="694411" cy="369470"/>
            </a:xfrm>
            <a:prstGeom prst="rect">
              <a:avLst/>
            </a:prstGeom>
            <a:noFill/>
            <a:ln w="9525">
              <a:noFill/>
              <a:miter lim="800000"/>
              <a:headEnd/>
              <a:tailEnd/>
            </a:ln>
          </p:spPr>
          <p:txBody>
            <a:bodyPr wrap="none">
              <a:spAutoFit/>
            </a:bodyPr>
            <a:lstStyle/>
            <a:p>
              <a:r>
                <a:rPr lang="zh-TW" altLang="en-US" b="1" dirty="0">
                  <a:solidFill>
                    <a:schemeClr val="bg1"/>
                  </a:solidFill>
                  <a:latin typeface="華康粗明體" pitchFamily="49" charset="-120"/>
                </a:rPr>
                <a:t>資</a:t>
              </a:r>
              <a:r>
                <a:rPr lang="en-US" altLang="zh-TW" b="1" dirty="0">
                  <a:solidFill>
                    <a:schemeClr val="bg1"/>
                  </a:solidFill>
                  <a:latin typeface="華康粗明體" pitchFamily="49" charset="-120"/>
                </a:rPr>
                <a:t>    </a:t>
              </a:r>
              <a:r>
                <a:rPr lang="zh-TW" altLang="en-US" b="1" dirty="0">
                  <a:solidFill>
                    <a:schemeClr val="bg1"/>
                  </a:solidFill>
                  <a:latin typeface="華康粗明體" pitchFamily="49" charset="-120"/>
                </a:rPr>
                <a:t>格</a:t>
              </a:r>
              <a:endParaRPr lang="zh-TW" altLang="en-US" dirty="0"/>
            </a:p>
          </p:txBody>
        </p:sp>
      </p:grpSp>
      <p:grpSp>
        <p:nvGrpSpPr>
          <p:cNvPr id="33795" name="群組 11"/>
          <p:cNvGrpSpPr>
            <a:grpSpLocks/>
          </p:cNvGrpSpPr>
          <p:nvPr/>
        </p:nvGrpSpPr>
        <p:grpSpPr bwMode="auto">
          <a:xfrm>
            <a:off x="468313" y="4956175"/>
            <a:ext cx="1163637" cy="406400"/>
            <a:chOff x="477078" y="2045597"/>
            <a:chExt cx="729397" cy="408139"/>
          </a:xfrm>
        </p:grpSpPr>
        <p:sp>
          <p:nvSpPr>
            <p:cNvPr id="33806" name="圓角矩形 8"/>
            <p:cNvSpPr>
              <a:spLocks noChangeArrowheads="1"/>
            </p:cNvSpPr>
            <p:nvPr/>
          </p:nvSpPr>
          <p:spPr bwMode="auto">
            <a:xfrm>
              <a:off x="477078" y="2045597"/>
              <a:ext cx="715618" cy="408139"/>
            </a:xfrm>
            <a:prstGeom prst="roundRect">
              <a:avLst>
                <a:gd name="adj" fmla="val 16667"/>
              </a:avLst>
            </a:prstGeom>
            <a:solidFill>
              <a:srgbClr val="FFA600"/>
            </a:solidFill>
            <a:ln w="9525" algn="ctr">
              <a:noFill/>
              <a:round/>
              <a:headEnd/>
              <a:tailEnd/>
            </a:ln>
          </p:spPr>
          <p:txBody>
            <a:bodyPr/>
            <a:lstStyle/>
            <a:p>
              <a:endParaRPr lang="zh-TW" altLang="zh-TW"/>
            </a:p>
          </p:txBody>
        </p:sp>
        <p:sp>
          <p:nvSpPr>
            <p:cNvPr id="33807" name="矩形 5"/>
            <p:cNvSpPr>
              <a:spLocks noChangeArrowheads="1"/>
            </p:cNvSpPr>
            <p:nvPr/>
          </p:nvSpPr>
          <p:spPr bwMode="auto">
            <a:xfrm>
              <a:off x="512064" y="2064654"/>
              <a:ext cx="694411" cy="370912"/>
            </a:xfrm>
            <a:prstGeom prst="rect">
              <a:avLst/>
            </a:prstGeom>
            <a:noFill/>
            <a:ln w="9525">
              <a:noFill/>
              <a:miter lim="800000"/>
              <a:headEnd/>
              <a:tailEnd/>
            </a:ln>
          </p:spPr>
          <p:txBody>
            <a:bodyPr wrap="none">
              <a:spAutoFit/>
            </a:bodyPr>
            <a:lstStyle/>
            <a:p>
              <a:r>
                <a:rPr lang="zh-TW" altLang="en-US" b="1">
                  <a:latin typeface="華康粗明體" pitchFamily="49" charset="-120"/>
                </a:rPr>
                <a:t>考</a:t>
              </a:r>
              <a:r>
                <a:rPr lang="en-US" altLang="zh-TW" b="1">
                  <a:latin typeface="華康粗明體" pitchFamily="49" charset="-120"/>
                </a:rPr>
                <a:t>    </a:t>
              </a:r>
              <a:r>
                <a:rPr lang="zh-TW" altLang="en-US" b="1">
                  <a:latin typeface="華康粗明體" pitchFamily="49" charset="-120"/>
                </a:rPr>
                <a:t>試</a:t>
              </a:r>
              <a:endParaRPr lang="zh-TW" altLang="en-US"/>
            </a:p>
          </p:txBody>
        </p:sp>
      </p:grpSp>
      <p:sp>
        <p:nvSpPr>
          <p:cNvPr id="33796" name="矩形 3"/>
          <p:cNvSpPr>
            <a:spLocks noChangeArrowheads="1"/>
          </p:cNvSpPr>
          <p:nvPr/>
        </p:nvSpPr>
        <p:spPr bwMode="auto">
          <a:xfrm>
            <a:off x="1763688" y="4900910"/>
            <a:ext cx="6451600" cy="923330"/>
          </a:xfrm>
          <a:prstGeom prst="rect">
            <a:avLst/>
          </a:prstGeom>
          <a:noFill/>
          <a:ln w="9525">
            <a:noFill/>
            <a:miter lim="800000"/>
            <a:headEnd/>
            <a:tailEnd/>
          </a:ln>
        </p:spPr>
        <p:txBody>
          <a:bodyPr>
            <a:spAutoFit/>
          </a:bodyPr>
          <a:lstStyle/>
          <a:p>
            <a:pPr>
              <a:lnSpc>
                <a:spcPct val="150000"/>
              </a:lnSpc>
            </a:pPr>
            <a:r>
              <a:rPr lang="zh-TW" altLang="en-US" b="1" dirty="0">
                <a:latin typeface="華康細黑體" pitchFamily="49" charset="-120"/>
                <a:ea typeface="華康細黑體" pitchFamily="49" charset="-120"/>
              </a:rPr>
              <a:t>報名</a:t>
            </a:r>
            <a:r>
              <a:rPr lang="zh-TW" altLang="en-US" dirty="0">
                <a:latin typeface="華康細黑體" pitchFamily="49" charset="-120"/>
                <a:ea typeface="華康細黑體" pitchFamily="49" charset="-120"/>
              </a:rPr>
              <a:t>四技二專統一入學</a:t>
            </a:r>
            <a:r>
              <a:rPr lang="zh-TW" altLang="en-US" dirty="0" smtClean="0">
                <a:latin typeface="華康細黑體" pitchFamily="49" charset="-120"/>
                <a:ea typeface="華康細黑體" pitchFamily="49" charset="-120"/>
              </a:rPr>
              <a:t>測驗</a:t>
            </a:r>
            <a:r>
              <a:rPr lang="en-US" altLang="zh-TW" dirty="0" smtClean="0">
                <a:latin typeface="華康細黑體" pitchFamily="49" charset="-120"/>
                <a:ea typeface="華康細黑體" pitchFamily="49" charset="-120"/>
              </a:rPr>
              <a:t>(104.12.17-104.12.28</a:t>
            </a:r>
            <a:r>
              <a:rPr lang="zh-TW" altLang="en-US" dirty="0" smtClean="0">
                <a:latin typeface="華康細黑體" pitchFamily="49" charset="-120"/>
                <a:ea typeface="華康細黑體" pitchFamily="49" charset="-120"/>
              </a:rPr>
              <a:t>止</a:t>
            </a:r>
            <a:r>
              <a:rPr lang="en-US" altLang="zh-TW" dirty="0">
                <a:latin typeface="華康細黑體" pitchFamily="49" charset="-120"/>
                <a:ea typeface="華康細黑體" pitchFamily="49" charset="-120"/>
              </a:rPr>
              <a:t>)	</a:t>
            </a:r>
          </a:p>
          <a:p>
            <a:pPr>
              <a:lnSpc>
                <a:spcPct val="150000"/>
              </a:lnSpc>
            </a:pPr>
            <a:r>
              <a:rPr lang="zh-TW" altLang="en-US" b="1" dirty="0">
                <a:latin typeface="華康細黑體" pitchFamily="49" charset="-120"/>
                <a:ea typeface="華康細黑體" pitchFamily="49" charset="-120"/>
              </a:rPr>
              <a:t>參加</a:t>
            </a:r>
            <a:r>
              <a:rPr lang="zh-TW" altLang="en-US" dirty="0">
                <a:latin typeface="華康細黑體" pitchFamily="49" charset="-120"/>
                <a:ea typeface="華康細黑體" pitchFamily="49" charset="-120"/>
              </a:rPr>
              <a:t>四技二專統一入學測驗</a:t>
            </a:r>
            <a:r>
              <a:rPr lang="zh-TW" altLang="en-US" dirty="0" smtClean="0">
                <a:latin typeface="華康細黑體" pitchFamily="49" charset="-120"/>
                <a:ea typeface="華康細黑體" pitchFamily="49" charset="-120"/>
              </a:rPr>
              <a:t>考試</a:t>
            </a:r>
            <a:r>
              <a:rPr lang="en-US" altLang="zh-TW" dirty="0" smtClean="0">
                <a:latin typeface="華康細黑體" pitchFamily="49" charset="-120"/>
                <a:ea typeface="華康細黑體" pitchFamily="49" charset="-120"/>
              </a:rPr>
              <a:t>(105.4.30-105.5.1</a:t>
            </a:r>
            <a:r>
              <a:rPr lang="zh-TW" altLang="en-US" dirty="0" smtClean="0">
                <a:latin typeface="華康細黑體" pitchFamily="49" charset="-120"/>
                <a:ea typeface="華康細黑體" pitchFamily="49" charset="-120"/>
              </a:rPr>
              <a:t>止</a:t>
            </a:r>
            <a:r>
              <a:rPr lang="en-US" altLang="zh-TW" dirty="0">
                <a:latin typeface="華康細黑體" pitchFamily="49" charset="-120"/>
                <a:ea typeface="華康細黑體" pitchFamily="49" charset="-120"/>
              </a:rPr>
              <a:t>)</a:t>
            </a:r>
          </a:p>
        </p:txBody>
      </p:sp>
      <p:sp>
        <p:nvSpPr>
          <p:cNvPr id="33797" name="Rectangle 8"/>
          <p:cNvSpPr>
            <a:spLocks noChangeArrowheads="1"/>
          </p:cNvSpPr>
          <p:nvPr/>
        </p:nvSpPr>
        <p:spPr bwMode="auto">
          <a:xfrm>
            <a:off x="395288" y="3125861"/>
            <a:ext cx="8393112" cy="1671291"/>
          </a:xfrm>
          <a:prstGeom prst="rect">
            <a:avLst/>
          </a:prstGeom>
          <a:noFill/>
          <a:ln w="9525">
            <a:noFill/>
            <a:miter lim="800000"/>
            <a:headEnd/>
            <a:tailEnd/>
          </a:ln>
        </p:spPr>
        <p:txBody>
          <a:bodyPr anchor="ctr">
            <a:spAutoFit/>
          </a:bodyPr>
          <a:lstStyle/>
          <a:p>
            <a:pPr marL="176213" indent="-176213" eaLnBrk="0" hangingPunct="0">
              <a:lnSpc>
                <a:spcPct val="114000"/>
              </a:lnSpc>
              <a:buFontTx/>
              <a:buBlip>
                <a:blip r:embed="rId3"/>
              </a:buBlip>
            </a:pPr>
            <a:r>
              <a:rPr lang="zh-TW" altLang="en-US" dirty="0">
                <a:latin typeface="華康細黑體" pitchFamily="49" charset="-120"/>
                <a:ea typeface="華康細黑體" pitchFamily="49" charset="-120"/>
              </a:rPr>
              <a:t>原住民考生之資格認定依「原住民身分法」之相關規定辦</a:t>
            </a:r>
            <a:r>
              <a:rPr lang="zh-TW" altLang="en-US" dirty="0" smtClean="0">
                <a:latin typeface="華康細黑體" pitchFamily="49" charset="-120"/>
                <a:ea typeface="華康細黑體" pitchFamily="49" charset="-120"/>
              </a:rPr>
              <a:t>理</a:t>
            </a:r>
            <a:endParaRPr lang="zh-TW" altLang="en-US" dirty="0">
              <a:latin typeface="華康細黑體" pitchFamily="49" charset="-120"/>
              <a:ea typeface="華康細黑體" pitchFamily="49" charset="-120"/>
            </a:endParaRPr>
          </a:p>
          <a:p>
            <a:pPr marL="176213" indent="-176213" eaLnBrk="0" hangingPunct="0">
              <a:lnSpc>
                <a:spcPct val="114000"/>
              </a:lnSpc>
              <a:buFontTx/>
              <a:buBlip>
                <a:blip r:embed="rId3"/>
              </a:buBlip>
            </a:pPr>
            <a:r>
              <a:rPr lang="zh-TW" altLang="en-US" dirty="0">
                <a:latin typeface="華康細黑體" pitchFamily="49" charset="-120"/>
                <a:ea typeface="華康細黑體" pitchFamily="49" charset="-120"/>
              </a:rPr>
              <a:t>離島考生身分依「離島地區學生保送高級中等以上學校辦法」之相關</a:t>
            </a:r>
            <a:r>
              <a:rPr lang="zh-TW" altLang="en-US" dirty="0" smtClean="0">
                <a:latin typeface="華康細黑體" pitchFamily="49" charset="-120"/>
                <a:ea typeface="華康細黑體" pitchFamily="49" charset="-120"/>
              </a:rPr>
              <a:t>規定</a:t>
            </a:r>
            <a:r>
              <a:rPr lang="en-US" altLang="zh-TW" dirty="0" smtClean="0">
                <a:latin typeface="華康細黑體" pitchFamily="49" charset="-120"/>
                <a:ea typeface="華康細黑體" pitchFamily="49" charset="-120"/>
              </a:rPr>
              <a:t/>
            </a:r>
            <a:br>
              <a:rPr lang="en-US" altLang="zh-TW" dirty="0" smtClean="0">
                <a:latin typeface="華康細黑體" pitchFamily="49" charset="-120"/>
                <a:ea typeface="華康細黑體" pitchFamily="49" charset="-120"/>
              </a:rPr>
            </a:br>
            <a:r>
              <a:rPr lang="zh-TW" altLang="en-US" b="1" dirty="0" smtClean="0">
                <a:latin typeface="華康細黑體" pitchFamily="49" charset="-120"/>
                <a:ea typeface="華康細黑體" pitchFamily="49" charset="-120"/>
              </a:rPr>
              <a:t>非</a:t>
            </a:r>
            <a:r>
              <a:rPr lang="zh-TW" altLang="en-US" b="1" dirty="0">
                <a:latin typeface="華康細黑體" pitchFamily="49" charset="-120"/>
                <a:ea typeface="華康細黑體" pitchFamily="49" charset="-120"/>
              </a:rPr>
              <a:t>應屆畢業生不得以離島考生身分</a:t>
            </a:r>
            <a:r>
              <a:rPr lang="zh-TW" altLang="en-US" b="1" dirty="0" smtClean="0">
                <a:latin typeface="華康細黑體" pitchFamily="49" charset="-120"/>
                <a:ea typeface="華康細黑體" pitchFamily="49" charset="-120"/>
              </a:rPr>
              <a:t>報名</a:t>
            </a:r>
            <a:endParaRPr lang="en-US" altLang="zh-TW" b="1" dirty="0">
              <a:latin typeface="華康細黑體" pitchFamily="49" charset="-120"/>
              <a:ea typeface="華康細黑體" pitchFamily="49" charset="-120"/>
            </a:endParaRPr>
          </a:p>
          <a:p>
            <a:pPr marL="176213" indent="-176213" eaLnBrk="0" hangingPunct="0">
              <a:lnSpc>
                <a:spcPct val="114000"/>
              </a:lnSpc>
              <a:buFontTx/>
              <a:buBlip>
                <a:blip r:embed="rId3"/>
              </a:buBlip>
            </a:pPr>
            <a:r>
              <a:rPr lang="zh-TW" altLang="zh-TW" dirty="0">
                <a:latin typeface="華康細黑體" pitchFamily="49" charset="-120"/>
                <a:ea typeface="華康細黑體" pitchFamily="49" charset="-120"/>
              </a:rPr>
              <a:t>同時符合原住民考生及離島考生身分者，僅能就其中</a:t>
            </a:r>
            <a:r>
              <a:rPr lang="zh-TW" altLang="zh-TW" dirty="0">
                <a:solidFill>
                  <a:srgbClr val="FF0000"/>
                </a:solidFill>
                <a:latin typeface="華康細黑體" pitchFamily="49" charset="-120"/>
                <a:ea typeface="華康細黑體" pitchFamily="49" charset="-120"/>
              </a:rPr>
              <a:t>一種</a:t>
            </a:r>
            <a:r>
              <a:rPr lang="zh-TW" altLang="zh-TW" dirty="0">
                <a:latin typeface="華康細黑體" pitchFamily="49" charset="-120"/>
                <a:ea typeface="華康細黑體" pitchFamily="49" charset="-120"/>
              </a:rPr>
              <a:t>特</a:t>
            </a:r>
            <a:r>
              <a:rPr lang="zh-TW" altLang="en-US" dirty="0">
                <a:latin typeface="華康細黑體" pitchFamily="49" charset="-120"/>
                <a:ea typeface="華康細黑體" pitchFamily="49" charset="-120"/>
              </a:rPr>
              <a:t>種</a:t>
            </a:r>
            <a:r>
              <a:rPr lang="zh-TW" altLang="zh-TW" dirty="0">
                <a:latin typeface="華康細黑體" pitchFamily="49" charset="-120"/>
                <a:ea typeface="華康細黑體" pitchFamily="49" charset="-120"/>
              </a:rPr>
              <a:t>身分報名參加甄選入學</a:t>
            </a:r>
            <a:r>
              <a:rPr lang="zh-TW" altLang="zh-TW" dirty="0" smtClean="0">
                <a:latin typeface="華康細黑體" pitchFamily="49" charset="-120"/>
                <a:ea typeface="華康細黑體" pitchFamily="49" charset="-120"/>
              </a:rPr>
              <a:t>招生</a:t>
            </a:r>
            <a:endParaRPr lang="zh-TW" altLang="en-US" b="1" dirty="0">
              <a:latin typeface="華康細黑體" pitchFamily="49" charset="-120"/>
              <a:ea typeface="華康細黑體" pitchFamily="49" charset="-120"/>
            </a:endParaRPr>
          </a:p>
        </p:txBody>
      </p:sp>
      <p:cxnSp>
        <p:nvCxnSpPr>
          <p:cNvPr id="17" name="直線接點 16"/>
          <p:cNvCxnSpPr/>
          <p:nvPr/>
        </p:nvCxnSpPr>
        <p:spPr>
          <a:xfrm>
            <a:off x="396875" y="4713883"/>
            <a:ext cx="84963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799" name="投影片編號版面配置區 17"/>
          <p:cNvSpPr>
            <a:spLocks noGrp="1"/>
          </p:cNvSpPr>
          <p:nvPr>
            <p:ph type="sldNum" sz="quarter" idx="12"/>
          </p:nvPr>
        </p:nvSpPr>
        <p:spPr>
          <a:noFill/>
        </p:spPr>
        <p:txBody>
          <a:bodyPr/>
          <a:lstStyle/>
          <a:p>
            <a:fld id="{68F94FD4-07F6-4E53-96C5-0B65F180AF97}" type="slidenum">
              <a:rPr lang="zh-TW" altLang="en-US" smtClean="0"/>
              <a:pPr/>
              <a:t>7</a:t>
            </a:fld>
            <a:endParaRPr lang="en-US" altLang="zh-TW" smtClean="0"/>
          </a:p>
        </p:txBody>
      </p:sp>
      <p:graphicFrame>
        <p:nvGraphicFramePr>
          <p:cNvPr id="21" name="表格 20"/>
          <p:cNvGraphicFramePr>
            <a:graphicFrameLocks noGrp="1"/>
          </p:cNvGraphicFramePr>
          <p:nvPr>
            <p:extLst>
              <p:ext uri="{D42A27DB-BD31-4B8C-83A1-F6EECF244321}">
                <p14:modId xmlns:p14="http://schemas.microsoft.com/office/powerpoint/2010/main" xmlns="" val="1883097124"/>
              </p:ext>
            </p:extLst>
          </p:nvPr>
        </p:nvGraphicFramePr>
        <p:xfrm>
          <a:off x="395288" y="1700808"/>
          <a:ext cx="8675687" cy="1402715"/>
        </p:xfrm>
        <a:graphic>
          <a:graphicData uri="http://schemas.openxmlformats.org/drawingml/2006/table">
            <a:tbl>
              <a:tblPr/>
              <a:tblGrid>
                <a:gridCol w="1871662"/>
                <a:gridCol w="6804025"/>
              </a:tblGrid>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FFFF00"/>
                          </a:solidFill>
                          <a:effectLst/>
                          <a:latin typeface="華康細黑體" pitchFamily="49" charset="-120"/>
                          <a:ea typeface="華康細黑體" pitchFamily="49" charset="-120"/>
                        </a:rPr>
                        <a:t>應屆畢業生</a:t>
                      </a: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FFFF00"/>
                          </a:solidFill>
                          <a:effectLst/>
                          <a:latin typeface="華康細黑體" pitchFamily="49" charset="-120"/>
                          <a:ea typeface="華康細黑體" pitchFamily="49" charset="-120"/>
                        </a:rPr>
                        <a:t>1.</a:t>
                      </a:r>
                      <a:r>
                        <a:rPr kumimoji="0" lang="zh-TW" altLang="zh-TW" sz="2000" b="0" i="0" u="none" strike="noStrike" cap="none" normalizeH="0" baseline="0" dirty="0" smtClean="0">
                          <a:ln>
                            <a:noFill/>
                          </a:ln>
                          <a:solidFill>
                            <a:srgbClr val="FFFF00"/>
                          </a:solidFill>
                          <a:effectLst/>
                          <a:latin typeface="華康細黑體" pitchFamily="49" charset="-120"/>
                          <a:ea typeface="華康細黑體" pitchFamily="49" charset="-120"/>
                        </a:rPr>
                        <a:t>各高職學校</a:t>
                      </a:r>
                      <a:r>
                        <a:rPr kumimoji="0" lang="en-US" altLang="zh-TW" sz="2000" b="0" i="0" u="none" strike="noStrike" cap="none" normalizeH="0" baseline="0" dirty="0" smtClean="0">
                          <a:ln>
                            <a:noFill/>
                          </a:ln>
                          <a:solidFill>
                            <a:srgbClr val="FFFF00"/>
                          </a:solidFill>
                          <a:effectLst/>
                          <a:latin typeface="華康細黑體" pitchFamily="49" charset="-120"/>
                          <a:ea typeface="華康細黑體" pitchFamily="49" charset="-120"/>
                        </a:rPr>
                        <a:t>104</a:t>
                      </a:r>
                      <a:r>
                        <a:rPr kumimoji="0" lang="zh-TW" altLang="zh-TW" sz="2000" b="0" i="0" u="none" strike="noStrike" cap="none" normalizeH="0" baseline="0" dirty="0" smtClean="0">
                          <a:ln>
                            <a:noFill/>
                          </a:ln>
                          <a:solidFill>
                            <a:srgbClr val="FFFF00"/>
                          </a:solidFill>
                          <a:effectLst/>
                          <a:latin typeface="華康細黑體" pitchFamily="49" charset="-120"/>
                          <a:ea typeface="華康細黑體" pitchFamily="49" charset="-120"/>
                        </a:rPr>
                        <a:t>學年度應屆畢業生</a:t>
                      </a:r>
                      <a:endParaRPr kumimoji="0" lang="en-US" altLang="zh-TW" sz="2000" b="0" i="0" u="none" strike="noStrike" cap="none" normalizeH="0" baseline="0" dirty="0" smtClean="0">
                        <a:ln>
                          <a:noFill/>
                        </a:ln>
                        <a:solidFill>
                          <a:srgbClr val="FFFF00"/>
                        </a:solidFill>
                        <a:effectLst/>
                        <a:latin typeface="華康細黑體" pitchFamily="49" charset="-120"/>
                        <a:ea typeface="華康細黑體" pitchFamily="49"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FFFF00"/>
                          </a:solidFill>
                          <a:effectLst/>
                          <a:latin typeface="華康細黑體" pitchFamily="49" charset="-120"/>
                          <a:ea typeface="華康細黑體" pitchFamily="49" charset="-120"/>
                        </a:rPr>
                        <a:t>2.</a:t>
                      </a:r>
                      <a:r>
                        <a:rPr kumimoji="0" lang="zh-TW" altLang="zh-TW" sz="2000" b="0" i="0" u="none" strike="noStrike" cap="none" normalizeH="0" baseline="0" dirty="0" smtClean="0">
                          <a:ln>
                            <a:noFill/>
                          </a:ln>
                          <a:solidFill>
                            <a:srgbClr val="FFFF00"/>
                          </a:solidFill>
                          <a:effectLst/>
                          <a:latin typeface="華康細黑體" pitchFamily="49" charset="-120"/>
                          <a:ea typeface="華康細黑體" pitchFamily="49" charset="-120"/>
                        </a:rPr>
                        <a:t>綜合高中修畢專門學程科目</a:t>
                      </a:r>
                      <a:r>
                        <a:rPr kumimoji="0" lang="en-US" altLang="zh-TW" sz="2000" b="0" i="0" u="none" strike="noStrike" cap="none" normalizeH="0" baseline="0" dirty="0" smtClean="0">
                          <a:ln>
                            <a:noFill/>
                          </a:ln>
                          <a:solidFill>
                            <a:srgbClr val="FFFF00"/>
                          </a:solidFill>
                          <a:effectLst/>
                          <a:latin typeface="華康細黑體" pitchFamily="49" charset="-120"/>
                          <a:ea typeface="華康細黑體" pitchFamily="49" charset="-120"/>
                        </a:rPr>
                        <a:t>25</a:t>
                      </a:r>
                      <a:r>
                        <a:rPr kumimoji="0" lang="zh-TW" altLang="zh-TW" sz="2000" b="0" i="0" u="none" strike="noStrike" cap="none" normalizeH="0" baseline="0" dirty="0" smtClean="0">
                          <a:ln>
                            <a:noFill/>
                          </a:ln>
                          <a:solidFill>
                            <a:srgbClr val="FFFF00"/>
                          </a:solidFill>
                          <a:effectLst/>
                          <a:latin typeface="華康細黑體" pitchFamily="49" charset="-120"/>
                          <a:ea typeface="華康細黑體" pitchFamily="49" charset="-120"/>
                        </a:rPr>
                        <a:t>學分以上</a:t>
                      </a:r>
                      <a:endParaRPr kumimoji="0" lang="zh-TW" altLang="en-US" sz="2000" b="0" i="0" u="none" strike="noStrike" cap="none" normalizeH="0" baseline="0" dirty="0" smtClean="0">
                        <a:ln>
                          <a:noFill/>
                        </a:ln>
                        <a:solidFill>
                          <a:srgbClr val="FFFF00"/>
                        </a:solidFill>
                        <a:effectLst/>
                        <a:latin typeface="華康細黑體" pitchFamily="49" charset="-120"/>
                        <a:ea typeface="華康細黑體" pitchFamily="49" charset="-120"/>
                      </a:endParaRPr>
                    </a:p>
                  </a:txBody>
                  <a:tcP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00206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rPr>
                        <a:t>非應屆畢業生</a:t>
                      </a: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1.</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各公私立高職學校、高級中學畢業一年以上之</a:t>
                      </a:r>
                      <a:r>
                        <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rPr>
                        <a:t>已</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畢業生</a:t>
                      </a:r>
                      <a:endPar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2.</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符合教育部認定具有同等學力者</a:t>
                      </a:r>
                      <a:endPar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endParaRPr>
                    </a:p>
                  </a:txBody>
                  <a:tcP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chemeClr val="accent4">
                        <a:lumMod val="40000"/>
                        <a:lumOff val="60000"/>
                      </a:schemeClr>
                    </a:solidFill>
                  </a:tcPr>
                </a:tc>
              </a:tr>
            </a:tbl>
          </a:graphicData>
        </a:graphic>
      </p:graphicFrame>
      <p:sp>
        <p:nvSpPr>
          <p:cNvPr id="1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資格條件</a:t>
            </a:r>
          </a:p>
        </p:txBody>
      </p:sp>
    </p:spTree>
    <p:extLst>
      <p:ext uri="{BB962C8B-B14F-4D97-AF65-F5344CB8AC3E}">
        <p14:creationId xmlns:p14="http://schemas.microsoft.com/office/powerpoint/2010/main" xmlns="" val="3264041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57200" y="1174750"/>
            <a:ext cx="8229600" cy="4951413"/>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zh-TW" sz="3200" b="1" dirty="0">
                <a:solidFill>
                  <a:srgbClr val="FF0000"/>
                </a:solidFill>
                <a:latin typeface="+mn-ea"/>
                <a:ea typeface="+mn-ea"/>
              </a:rPr>
              <a:t>綜合高中生之專門學程科目認定</a:t>
            </a:r>
          </a:p>
          <a:p>
            <a:pPr marL="342900" indent="-342900" eaLnBrk="0" hangingPunct="0">
              <a:spcBef>
                <a:spcPct val="20000"/>
              </a:spcBef>
            </a:pPr>
            <a:r>
              <a:rPr lang="en-US" altLang="zh-TW" sz="2000" dirty="0">
                <a:latin typeface="+mn-ea"/>
                <a:ea typeface="+mn-ea"/>
              </a:rPr>
              <a:t>1.</a:t>
            </a:r>
            <a:r>
              <a:rPr lang="zh-TW" altLang="en-US" sz="2000" dirty="0">
                <a:latin typeface="+mn-ea"/>
                <a:ea typeface="+mn-ea"/>
              </a:rPr>
              <a:t>專門學程科目：全部採計</a:t>
            </a:r>
          </a:p>
          <a:p>
            <a:pPr marL="342900" indent="-342900" eaLnBrk="0" hangingPunct="0">
              <a:spcBef>
                <a:spcPct val="20000"/>
              </a:spcBef>
            </a:pPr>
            <a:r>
              <a:rPr lang="en-US" altLang="zh-TW" sz="2000" dirty="0">
                <a:latin typeface="+mn-ea"/>
                <a:ea typeface="+mn-ea"/>
              </a:rPr>
              <a:t>2.</a:t>
            </a:r>
            <a:r>
              <a:rPr lang="zh-TW" altLang="en-US" sz="2000" dirty="0">
                <a:latin typeface="+mn-ea"/>
                <a:ea typeface="+mn-ea"/>
              </a:rPr>
              <a:t>其他科目可採計者如下：</a:t>
            </a:r>
          </a:p>
          <a:p>
            <a:pPr marL="1081088" lvl="1" indent="-623888" eaLnBrk="0" hangingPunct="0">
              <a:spcBef>
                <a:spcPct val="20000"/>
              </a:spcBef>
            </a:pPr>
            <a:r>
              <a:rPr lang="en-US" altLang="zh-TW" sz="2000" dirty="0" smtClean="0">
                <a:latin typeface="+mn-ea"/>
                <a:ea typeface="+mn-ea"/>
              </a:rPr>
              <a:t>(1)</a:t>
            </a:r>
            <a:r>
              <a:rPr lang="zh-TW" altLang="en-US" sz="2000" dirty="0" smtClean="0">
                <a:solidFill>
                  <a:srgbClr val="5A2781"/>
                </a:solidFill>
                <a:latin typeface="+mn-ea"/>
                <a:ea typeface="+mn-ea"/>
              </a:rPr>
              <a:t>工程</a:t>
            </a:r>
            <a:r>
              <a:rPr lang="zh-TW" altLang="en-US" sz="2000" dirty="0">
                <a:solidFill>
                  <a:srgbClr val="5A2781"/>
                </a:solidFill>
                <a:latin typeface="+mn-ea"/>
                <a:ea typeface="+mn-ea"/>
              </a:rPr>
              <a:t>與管理類：</a:t>
            </a:r>
            <a:r>
              <a:rPr lang="zh-TW" altLang="en-US" sz="2000" dirty="0">
                <a:latin typeface="+mn-ea"/>
                <a:ea typeface="+mn-ea"/>
              </a:rPr>
              <a:t>基礎物理及</a:t>
            </a:r>
            <a:r>
              <a:rPr lang="zh-TW" altLang="en-US" sz="2000" dirty="0" smtClean="0">
                <a:latin typeface="+mn-ea"/>
                <a:ea typeface="+mn-ea"/>
              </a:rPr>
              <a:t>物理</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r>
              <a:rPr lang="zh-TW" altLang="en-US" sz="2000" dirty="0" smtClean="0">
                <a:latin typeface="+mn-ea"/>
                <a:ea typeface="+mn-ea"/>
              </a:rPr>
              <a:t>、</a:t>
            </a:r>
            <a:r>
              <a:rPr lang="zh-TW" altLang="en-US" sz="2000" dirty="0">
                <a:latin typeface="+mn-ea"/>
                <a:ea typeface="+mn-ea"/>
              </a:rPr>
              <a:t>基礎化學及</a:t>
            </a:r>
            <a:r>
              <a:rPr lang="zh-TW" altLang="en-US" sz="2000" dirty="0" smtClean="0">
                <a:latin typeface="+mn-ea"/>
                <a:ea typeface="+mn-ea"/>
              </a:rPr>
              <a:t>化學</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endParaRPr lang="zh-TW" altLang="en-US" sz="2000" dirty="0">
              <a:latin typeface="+mn-ea"/>
              <a:ea typeface="+mn-ea"/>
            </a:endParaRPr>
          </a:p>
          <a:p>
            <a:pPr marL="1081088" lvl="1" indent="-623888" eaLnBrk="0" hangingPunct="0">
              <a:spcBef>
                <a:spcPct val="20000"/>
              </a:spcBef>
            </a:pPr>
            <a:r>
              <a:rPr lang="en-US" altLang="zh-TW" sz="2000" dirty="0" smtClean="0">
                <a:latin typeface="+mn-ea"/>
                <a:ea typeface="+mn-ea"/>
              </a:rPr>
              <a:t>(2)</a:t>
            </a:r>
            <a:r>
              <a:rPr lang="zh-TW" altLang="en-US" sz="2000" dirty="0" smtClean="0">
                <a:solidFill>
                  <a:srgbClr val="5A2781"/>
                </a:solidFill>
                <a:latin typeface="+mn-ea"/>
                <a:ea typeface="+mn-ea"/>
              </a:rPr>
              <a:t>外語</a:t>
            </a:r>
            <a:r>
              <a:rPr lang="zh-TW" altLang="en-US" sz="2000" dirty="0">
                <a:solidFill>
                  <a:srgbClr val="5A2781"/>
                </a:solidFill>
                <a:latin typeface="+mn-ea"/>
                <a:ea typeface="+mn-ea"/>
              </a:rPr>
              <a:t>群英語類</a:t>
            </a:r>
            <a:r>
              <a:rPr lang="zh-TW" altLang="en-US" sz="2000" dirty="0">
                <a:latin typeface="+mn-ea"/>
                <a:ea typeface="+mn-ea"/>
              </a:rPr>
              <a:t>：英文、英文會話</a:t>
            </a:r>
          </a:p>
          <a:p>
            <a:pPr marL="1081088" lvl="1" indent="-623888" eaLnBrk="0" hangingPunct="0">
              <a:spcBef>
                <a:spcPct val="20000"/>
              </a:spcBef>
            </a:pPr>
            <a:r>
              <a:rPr lang="en-US" altLang="zh-TW" sz="2000" dirty="0" smtClean="0">
                <a:latin typeface="+mn-ea"/>
                <a:ea typeface="+mn-ea"/>
              </a:rPr>
              <a:t>(3)</a:t>
            </a:r>
            <a:r>
              <a:rPr lang="zh-TW" altLang="en-US" sz="2000" dirty="0" smtClean="0">
                <a:solidFill>
                  <a:srgbClr val="5A2781"/>
                </a:solidFill>
                <a:latin typeface="+mn-ea"/>
                <a:ea typeface="+mn-ea"/>
              </a:rPr>
              <a:t>化工</a:t>
            </a:r>
            <a:r>
              <a:rPr lang="zh-TW" altLang="en-US" sz="2000" dirty="0">
                <a:solidFill>
                  <a:srgbClr val="5A2781"/>
                </a:solidFill>
                <a:latin typeface="+mn-ea"/>
                <a:ea typeface="+mn-ea"/>
              </a:rPr>
              <a:t>群、農業群、食品群</a:t>
            </a:r>
            <a:r>
              <a:rPr lang="zh-TW" altLang="en-US" sz="2000" dirty="0">
                <a:latin typeface="+mn-ea"/>
                <a:ea typeface="+mn-ea"/>
              </a:rPr>
              <a:t>：基礎生物及</a:t>
            </a:r>
            <a:r>
              <a:rPr lang="zh-TW" altLang="en-US" sz="2000" dirty="0" smtClean="0">
                <a:latin typeface="+mn-ea"/>
                <a:ea typeface="+mn-ea"/>
              </a:rPr>
              <a:t>生物</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r>
              <a:rPr lang="zh-TW" altLang="en-US" sz="2000" dirty="0" smtClean="0">
                <a:latin typeface="+mn-ea"/>
                <a:ea typeface="+mn-ea"/>
              </a:rPr>
              <a:t>、</a:t>
            </a:r>
            <a:r>
              <a:rPr lang="zh-TW" altLang="en-US" sz="2000" dirty="0">
                <a:latin typeface="+mn-ea"/>
                <a:ea typeface="+mn-ea"/>
              </a:rPr>
              <a:t>基礎化學及</a:t>
            </a:r>
            <a:r>
              <a:rPr lang="zh-TW" altLang="en-US" sz="2000" dirty="0" smtClean="0">
                <a:latin typeface="+mn-ea"/>
                <a:ea typeface="+mn-ea"/>
              </a:rPr>
              <a:t>化學</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endParaRPr lang="zh-TW" altLang="en-US" sz="2000" dirty="0">
              <a:latin typeface="+mn-ea"/>
              <a:ea typeface="+mn-ea"/>
            </a:endParaRPr>
          </a:p>
          <a:p>
            <a:pPr marL="1081088" lvl="1" indent="-623888" eaLnBrk="0" hangingPunct="0">
              <a:spcBef>
                <a:spcPct val="20000"/>
              </a:spcBef>
            </a:pPr>
            <a:r>
              <a:rPr lang="en-US" altLang="zh-TW" sz="2800" u="sng" dirty="0" smtClean="0">
                <a:latin typeface="+mn-ea"/>
                <a:ea typeface="+mn-ea"/>
              </a:rPr>
              <a:t>(4)</a:t>
            </a:r>
            <a:r>
              <a:rPr lang="zh-TW" altLang="en-US" sz="2800" b="1" u="sng" dirty="0" smtClean="0">
                <a:solidFill>
                  <a:srgbClr val="FF0000"/>
                </a:solidFill>
                <a:latin typeface="+mn-ea"/>
                <a:ea typeface="+mn-ea"/>
              </a:rPr>
              <a:t>衛生</a:t>
            </a:r>
            <a:r>
              <a:rPr lang="zh-TW" altLang="en-US" sz="2800" b="1" u="sng" dirty="0">
                <a:solidFill>
                  <a:srgbClr val="FF0000"/>
                </a:solidFill>
                <a:latin typeface="+mn-ea"/>
                <a:ea typeface="+mn-ea"/>
              </a:rPr>
              <a:t>與護理類</a:t>
            </a:r>
            <a:r>
              <a:rPr lang="zh-TW" altLang="en-US" sz="2800" b="1" u="sng" dirty="0">
                <a:solidFill>
                  <a:srgbClr val="5A2781"/>
                </a:solidFill>
                <a:latin typeface="+mn-ea"/>
                <a:ea typeface="+mn-ea"/>
              </a:rPr>
              <a:t>：</a:t>
            </a:r>
            <a:r>
              <a:rPr lang="zh-TW" altLang="en-US" sz="2800" b="1" u="sng" dirty="0">
                <a:latin typeface="+mn-ea"/>
                <a:ea typeface="+mn-ea"/>
              </a:rPr>
              <a:t>基礎生物及</a:t>
            </a:r>
            <a:r>
              <a:rPr lang="zh-TW" altLang="en-US" sz="2800" b="1" u="sng" dirty="0" smtClean="0">
                <a:latin typeface="+mn-ea"/>
                <a:ea typeface="+mn-ea"/>
              </a:rPr>
              <a:t>生物</a:t>
            </a:r>
            <a:r>
              <a:rPr lang="en-US" altLang="zh-TW" sz="2800" b="1" u="sng" dirty="0" smtClean="0">
                <a:latin typeface="+mn-ea"/>
                <a:ea typeface="+mn-ea"/>
              </a:rPr>
              <a:t>(</a:t>
            </a:r>
            <a:r>
              <a:rPr lang="zh-TW" altLang="en-US" sz="2800" b="1" u="sng" dirty="0" smtClean="0">
                <a:latin typeface="+mn-ea"/>
                <a:ea typeface="+mn-ea"/>
              </a:rPr>
              <a:t>含實驗</a:t>
            </a:r>
            <a:r>
              <a:rPr lang="en-US" altLang="zh-TW" sz="2800" b="1" u="sng" dirty="0" smtClean="0">
                <a:latin typeface="+mn-ea"/>
                <a:ea typeface="+mn-ea"/>
              </a:rPr>
              <a:t>)</a:t>
            </a:r>
            <a:r>
              <a:rPr lang="zh-TW" altLang="en-US" sz="2800" b="1" u="sng" dirty="0" smtClean="0">
                <a:latin typeface="+mn-ea"/>
                <a:ea typeface="+mn-ea"/>
              </a:rPr>
              <a:t>、</a:t>
            </a:r>
            <a:r>
              <a:rPr lang="zh-TW" altLang="en-US" sz="2800" b="1" u="sng" dirty="0">
                <a:latin typeface="+mn-ea"/>
                <a:ea typeface="+mn-ea"/>
              </a:rPr>
              <a:t>基礎化學及</a:t>
            </a:r>
            <a:r>
              <a:rPr lang="zh-TW" altLang="en-US" sz="2800" b="1" u="sng" dirty="0" smtClean="0">
                <a:latin typeface="+mn-ea"/>
                <a:ea typeface="+mn-ea"/>
              </a:rPr>
              <a:t>化學</a:t>
            </a:r>
            <a:r>
              <a:rPr lang="en-US" altLang="zh-TW" sz="2800" b="1" u="sng" dirty="0" smtClean="0">
                <a:latin typeface="+mn-ea"/>
                <a:ea typeface="+mn-ea"/>
              </a:rPr>
              <a:t>(</a:t>
            </a:r>
            <a:r>
              <a:rPr lang="zh-TW" altLang="en-US" sz="2800" b="1" u="sng" dirty="0" smtClean="0">
                <a:latin typeface="+mn-ea"/>
                <a:ea typeface="+mn-ea"/>
              </a:rPr>
              <a:t>含實驗</a:t>
            </a:r>
            <a:r>
              <a:rPr lang="en-US" altLang="zh-TW" sz="2800" b="1" u="sng" dirty="0" smtClean="0">
                <a:latin typeface="+mn-ea"/>
                <a:ea typeface="+mn-ea"/>
              </a:rPr>
              <a:t>)</a:t>
            </a:r>
            <a:r>
              <a:rPr lang="zh-TW" altLang="en-US" sz="2800" b="1" u="sng" dirty="0" smtClean="0">
                <a:latin typeface="+mn-ea"/>
                <a:ea typeface="+mn-ea"/>
              </a:rPr>
              <a:t>、</a:t>
            </a:r>
            <a:r>
              <a:rPr lang="zh-TW" altLang="en-US" sz="2800" b="1" u="sng" dirty="0">
                <a:latin typeface="+mn-ea"/>
                <a:ea typeface="+mn-ea"/>
              </a:rPr>
              <a:t>健康與護理</a:t>
            </a:r>
          </a:p>
          <a:p>
            <a:pPr marL="1081088" lvl="1" indent="-623888" eaLnBrk="0" hangingPunct="0">
              <a:spcBef>
                <a:spcPct val="20000"/>
              </a:spcBef>
            </a:pPr>
            <a:r>
              <a:rPr lang="en-US" altLang="zh-TW" sz="2000" dirty="0" smtClean="0">
                <a:latin typeface="+mn-ea"/>
                <a:ea typeface="+mn-ea"/>
              </a:rPr>
              <a:t>(5)</a:t>
            </a:r>
            <a:r>
              <a:rPr lang="zh-TW" altLang="en-US" sz="2000" dirty="0" smtClean="0">
                <a:solidFill>
                  <a:srgbClr val="5A2781"/>
                </a:solidFill>
                <a:latin typeface="+mn-ea"/>
                <a:ea typeface="+mn-ea"/>
              </a:rPr>
              <a:t>家政</a:t>
            </a:r>
            <a:r>
              <a:rPr lang="zh-TW" altLang="en-US" sz="2000" dirty="0">
                <a:solidFill>
                  <a:srgbClr val="5A2781"/>
                </a:solidFill>
                <a:latin typeface="+mn-ea"/>
                <a:ea typeface="+mn-ea"/>
              </a:rPr>
              <a:t>群之幼保類及生活應用類：</a:t>
            </a:r>
            <a:r>
              <a:rPr lang="zh-TW" altLang="en-US" sz="2000" dirty="0">
                <a:latin typeface="+mn-ea"/>
                <a:ea typeface="+mn-ea"/>
              </a:rPr>
              <a:t>家政</a:t>
            </a:r>
            <a:endParaRPr lang="en-US" altLang="zh-TW" sz="2000" dirty="0">
              <a:latin typeface="+mn-ea"/>
              <a:ea typeface="+mn-ea"/>
            </a:endParaRPr>
          </a:p>
          <a:p>
            <a:pPr marL="1081088" lvl="1" indent="-623888" eaLnBrk="0" hangingPunct="0">
              <a:spcBef>
                <a:spcPct val="20000"/>
              </a:spcBef>
            </a:pPr>
            <a:r>
              <a:rPr lang="zh-TW" altLang="en-US" sz="2000" dirty="0">
                <a:latin typeface="+mn-ea"/>
                <a:ea typeface="+mn-ea"/>
              </a:rPr>
              <a:t>計算機概論可列入任</a:t>
            </a:r>
            <a:r>
              <a:rPr lang="zh-TW" altLang="en-US" sz="2000" dirty="0" smtClean="0">
                <a:latin typeface="+mn-ea"/>
                <a:ea typeface="+mn-ea"/>
              </a:rPr>
              <a:t>一群</a:t>
            </a:r>
            <a:r>
              <a:rPr lang="en-US" altLang="zh-TW" sz="2000" dirty="0" smtClean="0">
                <a:latin typeface="+mn-ea"/>
                <a:ea typeface="+mn-ea"/>
              </a:rPr>
              <a:t>(</a:t>
            </a:r>
            <a:r>
              <a:rPr lang="zh-TW" altLang="en-US" sz="2000" dirty="0" smtClean="0">
                <a:latin typeface="+mn-ea"/>
                <a:ea typeface="+mn-ea"/>
              </a:rPr>
              <a:t>類</a:t>
            </a:r>
            <a:r>
              <a:rPr lang="en-US" altLang="zh-TW" sz="2000" dirty="0" smtClean="0">
                <a:latin typeface="+mn-ea"/>
                <a:ea typeface="+mn-ea"/>
              </a:rPr>
              <a:t>)</a:t>
            </a:r>
            <a:r>
              <a:rPr lang="zh-TW" altLang="en-US" sz="2000" dirty="0" smtClean="0">
                <a:latin typeface="+mn-ea"/>
                <a:ea typeface="+mn-ea"/>
              </a:rPr>
              <a:t>之</a:t>
            </a:r>
            <a:r>
              <a:rPr lang="zh-TW" altLang="en-US" sz="2000" dirty="0">
                <a:latin typeface="+mn-ea"/>
                <a:ea typeface="+mn-ea"/>
              </a:rPr>
              <a:t>專門學程科目</a:t>
            </a:r>
          </a:p>
        </p:txBody>
      </p:sp>
      <p:sp>
        <p:nvSpPr>
          <p:cNvPr id="35843" name="投影片編號版面配置區 3"/>
          <p:cNvSpPr>
            <a:spLocks noGrp="1"/>
          </p:cNvSpPr>
          <p:nvPr>
            <p:ph type="sldNum" sz="quarter" idx="12"/>
          </p:nvPr>
        </p:nvSpPr>
        <p:spPr>
          <a:noFill/>
        </p:spPr>
        <p:txBody>
          <a:bodyPr/>
          <a:lstStyle/>
          <a:p>
            <a:fld id="{5C50A834-4B92-4ED4-8A5D-6B1ACCED78A6}" type="slidenum">
              <a:rPr lang="zh-TW" altLang="en-US" smtClean="0"/>
              <a:pPr/>
              <a:t>8</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資格條件</a:t>
            </a:r>
          </a:p>
        </p:txBody>
      </p:sp>
    </p:spTree>
    <p:extLst>
      <p:ext uri="{BB962C8B-B14F-4D97-AF65-F5344CB8AC3E}">
        <p14:creationId xmlns:p14="http://schemas.microsoft.com/office/powerpoint/2010/main" xmlns="" val="233557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內容版面配置區 3"/>
          <p:cNvSpPr>
            <a:spLocks noGrp="1"/>
          </p:cNvSpPr>
          <p:nvPr>
            <p:ph idx="1"/>
          </p:nvPr>
        </p:nvSpPr>
        <p:spPr>
          <a:xfrm>
            <a:off x="457201" y="1052513"/>
            <a:ext cx="8292661" cy="5256212"/>
          </a:xfrm>
        </p:spPr>
        <p:txBody>
          <a:bodyPr/>
          <a:lstStyle/>
          <a:p>
            <a:pPr>
              <a:lnSpc>
                <a:spcPct val="110000"/>
              </a:lnSpc>
              <a:spcBef>
                <a:spcPts val="600"/>
              </a:spcBef>
              <a:buFontTx/>
              <a:buBlip>
                <a:blip r:embed="rId3"/>
              </a:buBlip>
            </a:pPr>
            <a:r>
              <a:rPr lang="zh-TW" altLang="zh-TW" dirty="0" smtClean="0">
                <a:solidFill>
                  <a:srgbClr val="002060"/>
                </a:solidFill>
                <a:latin typeface="華康儷中黑" pitchFamily="49" charset="-120"/>
                <a:ea typeface="華康儷中黑" pitchFamily="49" charset="-120"/>
              </a:rPr>
              <a:t>考生報名資格</a:t>
            </a:r>
            <a:r>
              <a:rPr lang="zh-TW" altLang="en-US" dirty="0" smtClean="0">
                <a:solidFill>
                  <a:srgbClr val="002060"/>
                </a:solidFill>
                <a:latin typeface="華康儷中黑" pitchFamily="49" charset="-120"/>
                <a:ea typeface="華康儷中黑" pitchFamily="49" charset="-120"/>
              </a:rPr>
              <a:t>及</a:t>
            </a:r>
            <a:r>
              <a:rPr lang="zh-TW" altLang="zh-TW" dirty="0" smtClean="0">
                <a:solidFill>
                  <a:srgbClr val="002060"/>
                </a:solidFill>
                <a:latin typeface="華康儷中黑" pitchFamily="49" charset="-120"/>
                <a:ea typeface="華康儷中黑" pitchFamily="49" charset="-120"/>
              </a:rPr>
              <a:t>身分登錄</a:t>
            </a:r>
            <a:r>
              <a:rPr lang="en-US" altLang="zh-TW" sz="2000" dirty="0" smtClean="0">
                <a:solidFill>
                  <a:srgbClr val="002060"/>
                </a:solidFill>
                <a:latin typeface="華康儷中黑" pitchFamily="49" charset="-120"/>
                <a:ea typeface="華康儷中黑" pitchFamily="49" charset="-120"/>
              </a:rPr>
              <a:t>(</a:t>
            </a:r>
            <a:r>
              <a:rPr lang="en-US" altLang="zh-TW" sz="1600" dirty="0" smtClean="0">
                <a:solidFill>
                  <a:srgbClr val="002060"/>
                </a:solidFill>
                <a:latin typeface="華康儷中黑" pitchFamily="49" charset="-120"/>
                <a:ea typeface="華康儷中黑" pitchFamily="49" charset="-120"/>
              </a:rPr>
              <a:t>105.4.20 10:00-105.5.5 17:00)</a:t>
            </a:r>
            <a:endParaRPr lang="zh-TW" altLang="zh-TW" sz="1600" dirty="0" smtClean="0">
              <a:solidFill>
                <a:srgbClr val="C00000"/>
              </a:solidFill>
              <a:latin typeface="華康儷中黑" pitchFamily="49" charset="-120"/>
              <a:ea typeface="華康儷中黑" pitchFamily="49" charset="-120"/>
            </a:endParaRPr>
          </a:p>
          <a:p>
            <a:pPr>
              <a:spcBef>
                <a:spcPts val="600"/>
              </a:spcBef>
              <a:buFont typeface="Wingdings" pitchFamily="2" charset="2"/>
              <a:buChar char="n"/>
            </a:pPr>
            <a:r>
              <a:rPr lang="zh-TW" altLang="en-US" sz="2000" dirty="0" smtClean="0">
                <a:latin typeface="華康中黑體" pitchFamily="49" charset="-120"/>
              </a:rPr>
              <a:t>作業重點：</a:t>
            </a:r>
            <a:endParaRPr lang="en-US" altLang="zh-TW" sz="2000" dirty="0" smtClean="0">
              <a:latin typeface="華康中黑體" pitchFamily="49" charset="-120"/>
            </a:endParaRPr>
          </a:p>
          <a:p>
            <a:pPr marL="457200" lvl="1" indent="0">
              <a:spcBef>
                <a:spcPts val="600"/>
              </a:spcBef>
              <a:buNone/>
            </a:pPr>
            <a:r>
              <a:rPr lang="zh-TW" altLang="en-US" sz="1800" dirty="0" smtClean="0">
                <a:latin typeface="華康中黑體" pitchFamily="49" charset="-120"/>
              </a:rPr>
              <a:t>考生報名資格及</a:t>
            </a:r>
            <a:r>
              <a:rPr lang="zh-TW" altLang="zh-TW" sz="1800" dirty="0" smtClean="0">
                <a:latin typeface="華康中黑體" pitchFamily="49" charset="-120"/>
              </a:rPr>
              <a:t>個人基本資料、身分、在校成績</a:t>
            </a:r>
            <a:r>
              <a:rPr lang="zh-TW" altLang="en-US" sz="1800" dirty="0" smtClean="0">
                <a:latin typeface="華康中黑體" pitchFamily="49" charset="-120"/>
              </a:rPr>
              <a:t>、</a:t>
            </a:r>
            <a:r>
              <a:rPr lang="zh-TW" altLang="zh-TW" sz="1800" dirty="0" smtClean="0">
                <a:latin typeface="華康中黑體" pitchFamily="49" charset="-120"/>
              </a:rPr>
              <a:t>綜合高中生專門學程科目名稱及學分</a:t>
            </a:r>
            <a:r>
              <a:rPr lang="zh-TW" altLang="en-US" sz="1800" dirty="0" smtClean="0">
                <a:latin typeface="華康中黑體" pitchFamily="49" charset="-120"/>
              </a:rPr>
              <a:t>核對</a:t>
            </a:r>
            <a:endParaRPr lang="zh-TW" altLang="zh-TW" sz="1800" dirty="0" smtClean="0">
              <a:latin typeface="華康中黑體" pitchFamily="49" charset="-120"/>
            </a:endParaRPr>
          </a:p>
          <a:p>
            <a:pPr marL="457200" lvl="1" indent="0">
              <a:spcBef>
                <a:spcPts val="600"/>
              </a:spcBef>
              <a:buNone/>
            </a:pPr>
            <a:r>
              <a:rPr lang="zh-TW" altLang="zh-TW" sz="1800" dirty="0" smtClean="0">
                <a:latin typeface="華康中黑體" pitchFamily="49" charset="-120"/>
              </a:rPr>
              <a:t>低收入戶</a:t>
            </a:r>
            <a:r>
              <a:rPr lang="zh-TW" altLang="en-US" sz="1800" dirty="0" smtClean="0">
                <a:latin typeface="華康中黑體" pitchFamily="49" charset="-120"/>
              </a:rPr>
              <a:t>或中低收入戶考生</a:t>
            </a:r>
            <a:r>
              <a:rPr lang="zh-TW" altLang="zh-TW" sz="1800" dirty="0" smtClean="0">
                <a:latin typeface="華康中黑體" pitchFamily="49" charset="-120"/>
              </a:rPr>
              <a:t>：報名統測時未</a:t>
            </a:r>
            <a:r>
              <a:rPr lang="zh-TW" altLang="en-US" sz="1800" dirty="0" smtClean="0">
                <a:latin typeface="華康中黑體" pitchFamily="49" charset="-120"/>
              </a:rPr>
              <a:t>登錄列冊</a:t>
            </a:r>
            <a:r>
              <a:rPr lang="zh-TW" altLang="zh-TW" sz="1800" dirty="0" smtClean="0">
                <a:latin typeface="華康中黑體" pitchFamily="49" charset="-120"/>
              </a:rPr>
              <a:t>者，須繳交低收入戶</a:t>
            </a:r>
            <a:r>
              <a:rPr lang="zh-TW" altLang="en-US" sz="1800" dirty="0" smtClean="0">
                <a:latin typeface="華康中黑體" pitchFamily="49" charset="-120"/>
              </a:rPr>
              <a:t>或中低收入戶</a:t>
            </a:r>
            <a:r>
              <a:rPr lang="zh-TW" altLang="zh-TW" sz="1800" dirty="0" smtClean="0">
                <a:latin typeface="華康中黑體" pitchFamily="49" charset="-120"/>
              </a:rPr>
              <a:t>證明</a:t>
            </a:r>
            <a:r>
              <a:rPr lang="zh-TW" altLang="en-US" sz="1800" dirty="0" smtClean="0">
                <a:latin typeface="華康中黑體" pitchFamily="49" charset="-120"/>
              </a:rPr>
              <a:t>文件</a:t>
            </a:r>
            <a:endParaRPr lang="en-US" altLang="zh-TW" sz="1800" dirty="0" smtClean="0">
              <a:latin typeface="華康中黑體" pitchFamily="49" charset="-120"/>
            </a:endParaRPr>
          </a:p>
          <a:p>
            <a:pPr marL="457200" lvl="1" indent="0">
              <a:spcBef>
                <a:spcPts val="600"/>
              </a:spcBef>
              <a:buNone/>
            </a:pPr>
            <a:r>
              <a:rPr lang="zh-TW" altLang="zh-TW" sz="1800" dirty="0" smtClean="0">
                <a:latin typeface="華康中黑體" pitchFamily="49" charset="-120"/>
              </a:rPr>
              <a:t>原住民</a:t>
            </a:r>
            <a:r>
              <a:rPr lang="zh-TW" altLang="en-US" sz="1800" dirty="0" smtClean="0">
                <a:latin typeface="華康中黑體" pitchFamily="49" charset="-120"/>
              </a:rPr>
              <a:t>考生</a:t>
            </a:r>
            <a:r>
              <a:rPr lang="zh-TW" altLang="zh-TW" sz="1800" dirty="0" smtClean="0">
                <a:latin typeface="華康中黑體" pitchFamily="49" charset="-120"/>
              </a:rPr>
              <a:t>：</a:t>
            </a:r>
            <a:r>
              <a:rPr lang="zh-TW" altLang="en-US" sz="1800" dirty="0" smtClean="0">
                <a:latin typeface="華康中黑體" pitchFamily="49" charset="-120"/>
              </a:rPr>
              <a:t>登錄原住民考生身分</a:t>
            </a:r>
            <a:r>
              <a:rPr lang="en-US" altLang="zh-TW" sz="1800" dirty="0" smtClean="0">
                <a:latin typeface="華康中黑體" pitchFamily="49" charset="-120"/>
              </a:rPr>
              <a:t>(</a:t>
            </a:r>
            <a:r>
              <a:rPr lang="zh-TW" altLang="en-US" sz="1800" dirty="0" smtClean="0">
                <a:latin typeface="華康中黑體" pitchFamily="49" charset="-120"/>
              </a:rPr>
              <a:t>不須繳交證明文件</a:t>
            </a:r>
            <a:r>
              <a:rPr lang="en-US" altLang="zh-TW" sz="1800" dirty="0" smtClean="0">
                <a:latin typeface="華康中黑體" pitchFamily="49" charset="-120"/>
              </a:rPr>
              <a:t>)</a:t>
            </a:r>
          </a:p>
          <a:p>
            <a:pPr>
              <a:spcBef>
                <a:spcPts val="600"/>
              </a:spcBef>
              <a:buFont typeface="Wingdings" pitchFamily="2" charset="2"/>
              <a:buChar char="n"/>
            </a:pPr>
            <a:r>
              <a:rPr lang="zh-TW" altLang="zh-TW" b="1" u="sng" dirty="0" smtClean="0">
                <a:solidFill>
                  <a:srgbClr val="FF0000"/>
                </a:solidFill>
                <a:latin typeface="標楷體" pitchFamily="65" charset="-120"/>
                <a:ea typeface="標楷體" pitchFamily="65" charset="-120"/>
              </a:rPr>
              <a:t>應屆畢業生</a:t>
            </a:r>
            <a:r>
              <a:rPr lang="zh-TW" altLang="en-US" b="1" u="sng" dirty="0" smtClean="0">
                <a:solidFill>
                  <a:srgbClr val="FF0000"/>
                </a:solidFill>
                <a:latin typeface="標楷體" pitchFamily="65" charset="-120"/>
                <a:ea typeface="標楷體" pitchFamily="65" charset="-120"/>
              </a:rPr>
              <a:t>統一由就讀</a:t>
            </a:r>
            <a:r>
              <a:rPr lang="zh-TW" altLang="en-US" b="1" u="sng" dirty="0">
                <a:solidFill>
                  <a:srgbClr val="FF0000"/>
                </a:solidFill>
                <a:latin typeface="標楷體" pitchFamily="65" charset="-120"/>
                <a:ea typeface="標楷體" pitchFamily="65" charset="-120"/>
              </a:rPr>
              <a:t>學校辦理審查</a:t>
            </a:r>
            <a:endParaRPr lang="en-US" altLang="zh-TW" b="1" u="sng" dirty="0">
              <a:solidFill>
                <a:srgbClr val="FF0000"/>
              </a:solidFill>
              <a:latin typeface="標楷體" pitchFamily="65" charset="-120"/>
              <a:ea typeface="標楷體" pitchFamily="65" charset="-120"/>
            </a:endParaRPr>
          </a:p>
          <a:p>
            <a:pPr>
              <a:spcBef>
                <a:spcPts val="600"/>
              </a:spcBef>
              <a:buFont typeface="Wingdings" pitchFamily="2" charset="2"/>
              <a:buChar char="n"/>
            </a:pPr>
            <a:r>
              <a:rPr lang="zh-TW" altLang="en-US" sz="2000" u="sng" dirty="0" smtClean="0">
                <a:latin typeface="華康中黑體" pitchFamily="49" charset="-120"/>
              </a:rPr>
              <a:t>非應屆畢業生或同等學力一律由本委員會辦理審查</a:t>
            </a:r>
            <a:endParaRPr lang="en-US" altLang="zh-TW" sz="2000" u="sng" dirty="0" smtClean="0">
              <a:latin typeface="華康中黑體" pitchFamily="49" charset="-120"/>
            </a:endParaRPr>
          </a:p>
          <a:p>
            <a:pPr>
              <a:spcBef>
                <a:spcPts val="600"/>
              </a:spcBef>
              <a:buFont typeface="Wingdings" pitchFamily="2" charset="2"/>
              <a:buChar char="n"/>
            </a:pPr>
            <a:r>
              <a:rPr lang="zh-TW" altLang="en-US" sz="2000" dirty="0" smtClean="0">
                <a:latin typeface="華康中黑體" pitchFamily="49" charset="-120"/>
              </a:rPr>
              <a:t>確定送出後</a:t>
            </a:r>
            <a:r>
              <a:rPr lang="zh-TW" altLang="en-US" sz="2000" dirty="0">
                <a:latin typeface="華康中黑體" pitchFamily="49" charset="-120"/>
              </a:rPr>
              <a:t>，</a:t>
            </a:r>
            <a:r>
              <a:rPr lang="zh-TW" altLang="en-US" sz="2000" dirty="0" smtClean="0">
                <a:latin typeface="華康中黑體" pitchFamily="49" charset="-120"/>
              </a:rPr>
              <a:t>將審查所需</a:t>
            </a:r>
            <a:r>
              <a:rPr lang="zh-TW" altLang="zh-TW" sz="2000" dirty="0" smtClean="0">
                <a:latin typeface="華康中黑體" pitchFamily="49" charset="-120"/>
              </a:rPr>
              <a:t>證明文件於</a:t>
            </a:r>
            <a:r>
              <a:rPr lang="en-US" altLang="zh-TW" sz="2000" dirty="0" smtClean="0">
                <a:solidFill>
                  <a:srgbClr val="FF0000"/>
                </a:solidFill>
                <a:latin typeface="華康中黑體" pitchFamily="49" charset="-120"/>
              </a:rPr>
              <a:t>105.5.5</a:t>
            </a:r>
            <a:r>
              <a:rPr lang="zh-TW" altLang="zh-TW" sz="2000" dirty="0" smtClean="0">
                <a:latin typeface="華康中黑體" pitchFamily="49" charset="-120"/>
              </a:rPr>
              <a:t>前以限時掛號或快遞寄交</a:t>
            </a:r>
            <a:r>
              <a:rPr lang="zh-TW" altLang="en-US" sz="2000" dirty="0" smtClean="0">
                <a:latin typeface="華康中黑體" pitchFamily="49" charset="-120"/>
              </a:rPr>
              <a:t>本委員</a:t>
            </a:r>
            <a:r>
              <a:rPr lang="zh-TW" altLang="zh-TW" sz="2000" dirty="0" smtClean="0">
                <a:latin typeface="華康中黑體" pitchFamily="49" charset="-120"/>
              </a:rPr>
              <a:t>會</a:t>
            </a:r>
            <a:endParaRPr lang="en-US" altLang="zh-TW" sz="2000" dirty="0" smtClean="0">
              <a:latin typeface="華康中黑體" pitchFamily="49" charset="-120"/>
            </a:endParaRPr>
          </a:p>
          <a:p>
            <a:pPr>
              <a:lnSpc>
                <a:spcPct val="110000"/>
              </a:lnSpc>
              <a:spcBef>
                <a:spcPts val="600"/>
              </a:spcBef>
              <a:buFontTx/>
              <a:buBlip>
                <a:blip r:embed="rId3"/>
              </a:buBlip>
            </a:pPr>
            <a:r>
              <a:rPr lang="zh-TW" altLang="en-US" dirty="0" smtClean="0">
                <a:solidFill>
                  <a:srgbClr val="002060"/>
                </a:solidFill>
                <a:latin typeface="華康儷中黑" pitchFamily="49" charset="-120"/>
                <a:ea typeface="華康儷中黑" pitchFamily="49" charset="-120"/>
              </a:rPr>
              <a:t>資格審查結果公告</a:t>
            </a:r>
            <a:r>
              <a:rPr lang="en-US" altLang="zh-TW" sz="2000" dirty="0" smtClean="0">
                <a:solidFill>
                  <a:srgbClr val="002060"/>
                </a:solidFill>
                <a:latin typeface="華康儷中黑" pitchFamily="49" charset="-120"/>
                <a:ea typeface="華康儷中黑" pitchFamily="49" charset="-120"/>
              </a:rPr>
              <a:t>(105.5.17 10:00)</a:t>
            </a:r>
          </a:p>
          <a:p>
            <a:pPr>
              <a:spcBef>
                <a:spcPts val="600"/>
              </a:spcBef>
              <a:buFont typeface="Wingdings" pitchFamily="2" charset="2"/>
              <a:buChar char="n"/>
            </a:pPr>
            <a:r>
              <a:rPr lang="zh-TW" altLang="en-US" sz="2000" dirty="0" smtClean="0">
                <a:latin typeface="華康中黑體" pitchFamily="49" charset="-120"/>
              </a:rPr>
              <a:t>審查結果於本委員會網站公告</a:t>
            </a:r>
            <a:endParaRPr lang="en-US" altLang="zh-TW" sz="2000" dirty="0" smtClean="0">
              <a:latin typeface="華康中黑體" pitchFamily="49" charset="-120"/>
            </a:endParaRPr>
          </a:p>
        </p:txBody>
      </p:sp>
      <p:sp>
        <p:nvSpPr>
          <p:cNvPr id="38915" name="Rectangle 3"/>
          <p:cNvSpPr>
            <a:spLocks noChangeArrowheads="1"/>
          </p:cNvSpPr>
          <p:nvPr/>
        </p:nvSpPr>
        <p:spPr bwMode="auto">
          <a:xfrm>
            <a:off x="457200" y="1196975"/>
            <a:ext cx="8229600" cy="4929188"/>
          </a:xfrm>
          <a:prstGeom prst="rect">
            <a:avLst/>
          </a:prstGeom>
          <a:noFill/>
          <a:ln w="9525">
            <a:noFill/>
            <a:miter lim="800000"/>
            <a:headEnd/>
            <a:tailEnd/>
          </a:ln>
        </p:spPr>
        <p:txBody>
          <a:bodyPr/>
          <a:lstStyle/>
          <a:p>
            <a:pPr marL="342900" indent="-342900" eaLnBrk="0" hangingPunct="0">
              <a:spcBef>
                <a:spcPct val="20000"/>
              </a:spcBef>
              <a:buFontTx/>
              <a:buBlip>
                <a:blip r:embed="rId3"/>
              </a:buBlip>
            </a:pPr>
            <a:endParaRPr lang="zh-TW" altLang="zh-TW">
              <a:latin typeface="華康中黑體" pitchFamily="49" charset="-120"/>
              <a:ea typeface="華康中黑體" pitchFamily="49" charset="-120"/>
            </a:endParaRPr>
          </a:p>
        </p:txBody>
      </p:sp>
      <p:sp>
        <p:nvSpPr>
          <p:cNvPr id="38916" name="投影片編號版面配置區 4"/>
          <p:cNvSpPr>
            <a:spLocks noGrp="1"/>
          </p:cNvSpPr>
          <p:nvPr>
            <p:ph type="sldNum" sz="quarter" idx="12"/>
          </p:nvPr>
        </p:nvSpPr>
        <p:spPr>
          <a:noFill/>
        </p:spPr>
        <p:txBody>
          <a:bodyPr/>
          <a:lstStyle/>
          <a:p>
            <a:fld id="{272FE962-F994-4282-9972-39D5E4DD92AA}" type="slidenum">
              <a:rPr lang="zh-TW" altLang="en-US" smtClean="0"/>
              <a:pPr/>
              <a:t>9</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資格審查作業</a:t>
            </a:r>
          </a:p>
        </p:txBody>
      </p:sp>
    </p:spTree>
    <p:extLst>
      <p:ext uri="{BB962C8B-B14F-4D97-AF65-F5344CB8AC3E}">
        <p14:creationId xmlns:p14="http://schemas.microsoft.com/office/powerpoint/2010/main" xmlns="" val="403561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Arial"/>
        <a:ea typeface="華康細黑體"/>
        <a:cs typeface=""/>
      </a:majorFont>
      <a:minorFont>
        <a:latin typeface="Arial"/>
        <a:ea typeface="華康細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10665</TotalTime>
  <Words>5338</Words>
  <Application>Microsoft Office PowerPoint</Application>
  <PresentationFormat>如螢幕大小 (4:3)</PresentationFormat>
  <Paragraphs>782</Paragraphs>
  <Slides>45</Slides>
  <Notes>43</Notes>
  <HiddenSlides>0</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自訂設計</vt:lpstr>
      <vt:lpstr>105學年度科技校院四年制及專科學校二年制</vt:lpstr>
      <vt:lpstr>投影片 2</vt:lpstr>
      <vt:lpstr>壹、招生網頁</vt:lpstr>
      <vt:lpstr>投影片 4</vt:lpstr>
      <vt:lpstr>一、甄選入學招生-變革事項</vt:lpstr>
      <vt:lpstr>一、甄選入學招生-重要日程</vt:lpstr>
      <vt:lpstr>一、甄選入學招生-資格條件</vt:lpstr>
      <vt:lpstr>一、甄選入學招生-資格條件</vt:lpstr>
      <vt:lpstr>一、甄選入學招生-資格審查作業</vt:lpstr>
      <vt:lpstr>一、甄選入學招生-統測成績查詢</vt:lpstr>
      <vt:lpstr>一、甄選入學招生-第一階段報名</vt:lpstr>
      <vt:lpstr>一、甄選入學招生-通行碼使用</vt:lpstr>
      <vt:lpstr>一、甄選入學招生-第一階段篩選</vt:lpstr>
      <vt:lpstr>一、甄選入學招生-第一階段篩選</vt:lpstr>
      <vt:lpstr>一、甄選入學招生-第一階段篩選</vt:lpstr>
      <vt:lpstr>一、甄選入學招生-第一階段篩選結果公告</vt:lpstr>
      <vt:lpstr>一、甄選入學招生-第二階段報名</vt:lpstr>
      <vt:lpstr>一、甄選入學招生-第二階段報名</vt:lpstr>
      <vt:lpstr>一、甄選入學招生-第二階段報名</vt:lpstr>
      <vt:lpstr>一、甄選入學招生-第二階段指定項目甄試</vt:lpstr>
      <vt:lpstr>一、甄選入學招生-第二階段指定項目甄試</vt:lpstr>
      <vt:lpstr>一、甄選入學招生-甄選總成績計算</vt:lpstr>
      <vt:lpstr>一、甄選入學招生-甄選總成績計算</vt:lpstr>
      <vt:lpstr>一、甄選入學招生-在校學業成績</vt:lpstr>
      <vt:lpstr>一、甄選入學招生-證照或得獎加分</vt:lpstr>
      <vt:lpstr>一、甄選入學招生-證照或得獎加分</vt:lpstr>
      <vt:lpstr>一、甄選入學招生</vt:lpstr>
      <vt:lpstr>一、甄選入學招生</vt:lpstr>
      <vt:lpstr>一、甄選入學招生-分發錄取生報到截止日</vt:lpstr>
      <vt:lpstr>一、甄選入學招生</vt:lpstr>
      <vt:lpstr>投影片 31</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肆、意見交流</vt:lpstr>
      <vt:lpstr>感謝您的蒞臨與指導 並祝您順心如意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註冊組</cp:lastModifiedBy>
  <cp:revision>603</cp:revision>
  <cp:lastPrinted>2014-12-11T10:23:18Z</cp:lastPrinted>
  <dcterms:created xsi:type="dcterms:W3CDTF">2010-11-29T05:36:38Z</dcterms:created>
  <dcterms:modified xsi:type="dcterms:W3CDTF">2016-05-04T02:46:27Z</dcterms:modified>
</cp:coreProperties>
</file>